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3" r:id="rId4"/>
  </p:sldMasterIdLst>
  <p:notesMasterIdLst>
    <p:notesMasterId r:id="rId122"/>
  </p:notesMasterIdLst>
  <p:handoutMasterIdLst>
    <p:handoutMasterId r:id="rId123"/>
  </p:handoutMasterIdLst>
  <p:sldIdLst>
    <p:sldId id="519" r:id="rId5"/>
    <p:sldId id="443" r:id="rId6"/>
    <p:sldId id="389" r:id="rId7"/>
    <p:sldId id="260" r:id="rId8"/>
    <p:sldId id="553" r:id="rId9"/>
    <p:sldId id="556" r:id="rId10"/>
    <p:sldId id="548" r:id="rId11"/>
    <p:sldId id="542" r:id="rId12"/>
    <p:sldId id="557" r:id="rId13"/>
    <p:sldId id="544" r:id="rId14"/>
    <p:sldId id="549" r:id="rId15"/>
    <p:sldId id="545" r:id="rId16"/>
    <p:sldId id="547" r:id="rId17"/>
    <p:sldId id="645" r:id="rId18"/>
    <p:sldId id="648" r:id="rId19"/>
    <p:sldId id="646" r:id="rId20"/>
    <p:sldId id="613" r:id="rId21"/>
    <p:sldId id="630" r:id="rId22"/>
    <p:sldId id="634" r:id="rId23"/>
    <p:sldId id="644" r:id="rId24"/>
    <p:sldId id="614" r:id="rId25"/>
    <p:sldId id="635" r:id="rId26"/>
    <p:sldId id="636" r:id="rId27"/>
    <p:sldId id="637" r:id="rId28"/>
    <p:sldId id="650" r:id="rId29"/>
    <p:sldId id="582" r:id="rId30"/>
    <p:sldId id="594" r:id="rId31"/>
    <p:sldId id="351" r:id="rId32"/>
    <p:sldId id="560" r:id="rId33"/>
    <p:sldId id="631" r:id="rId34"/>
    <p:sldId id="632" r:id="rId35"/>
    <p:sldId id="633" r:id="rId36"/>
    <p:sldId id="562" r:id="rId37"/>
    <p:sldId id="543" r:id="rId38"/>
    <p:sldId id="537" r:id="rId39"/>
    <p:sldId id="563" r:id="rId40"/>
    <p:sldId id="538" r:id="rId41"/>
    <p:sldId id="539" r:id="rId42"/>
    <p:sldId id="564" r:id="rId43"/>
    <p:sldId id="532" r:id="rId44"/>
    <p:sldId id="533" r:id="rId45"/>
    <p:sldId id="566" r:id="rId46"/>
    <p:sldId id="541" r:id="rId47"/>
    <p:sldId id="612" r:id="rId48"/>
    <p:sldId id="535" r:id="rId49"/>
    <p:sldId id="528" r:id="rId50"/>
    <p:sldId id="579" r:id="rId51"/>
    <p:sldId id="578" r:id="rId52"/>
    <p:sldId id="580" r:id="rId53"/>
    <p:sldId id="567" r:id="rId54"/>
    <p:sldId id="531" r:id="rId55"/>
    <p:sldId id="530" r:id="rId56"/>
    <p:sldId id="524" r:id="rId57"/>
    <p:sldId id="525" r:id="rId58"/>
    <p:sldId id="526" r:id="rId59"/>
    <p:sldId id="527" r:id="rId60"/>
    <p:sldId id="393" r:id="rId61"/>
    <p:sldId id="400" r:id="rId62"/>
    <p:sldId id="518" r:id="rId63"/>
    <p:sldId id="577" r:id="rId64"/>
    <p:sldId id="581" r:id="rId65"/>
    <p:sldId id="264" r:id="rId66"/>
    <p:sldId id="588" r:id="rId67"/>
    <p:sldId id="616" r:id="rId68"/>
    <p:sldId id="617" r:id="rId69"/>
    <p:sldId id="618" r:id="rId70"/>
    <p:sldId id="619" r:id="rId71"/>
    <p:sldId id="620" r:id="rId72"/>
    <p:sldId id="621" r:id="rId73"/>
    <p:sldId id="622" r:id="rId74"/>
    <p:sldId id="540" r:id="rId75"/>
    <p:sldId id="623" r:id="rId76"/>
    <p:sldId id="568" r:id="rId77"/>
    <p:sldId id="517" r:id="rId78"/>
    <p:sldId id="523" r:id="rId79"/>
    <p:sldId id="592" r:id="rId80"/>
    <p:sldId id="583" r:id="rId81"/>
    <p:sldId id="570" r:id="rId82"/>
    <p:sldId id="272" r:id="rId83"/>
    <p:sldId id="595" r:id="rId84"/>
    <p:sldId id="555" r:id="rId85"/>
    <p:sldId id="554" r:id="rId86"/>
    <p:sldId id="550" r:id="rId87"/>
    <p:sldId id="551" r:id="rId88"/>
    <p:sldId id="596" r:id="rId89"/>
    <p:sldId id="597" r:id="rId90"/>
    <p:sldId id="598" r:id="rId91"/>
    <p:sldId id="600" r:id="rId92"/>
    <p:sldId id="601" r:id="rId93"/>
    <p:sldId id="602" r:id="rId94"/>
    <p:sldId id="603" r:id="rId95"/>
    <p:sldId id="604" r:id="rId96"/>
    <p:sldId id="605" r:id="rId97"/>
    <p:sldId id="606" r:id="rId98"/>
    <p:sldId id="607" r:id="rId99"/>
    <p:sldId id="608" r:id="rId100"/>
    <p:sldId id="609" r:id="rId101"/>
    <p:sldId id="610" r:id="rId102"/>
    <p:sldId id="624" r:id="rId103"/>
    <p:sldId id="625" r:id="rId104"/>
    <p:sldId id="626" r:id="rId105"/>
    <p:sldId id="627" r:id="rId106"/>
    <p:sldId id="628" r:id="rId107"/>
    <p:sldId id="638" r:id="rId108"/>
    <p:sldId id="639" r:id="rId109"/>
    <p:sldId id="640" r:id="rId110"/>
    <p:sldId id="641" r:id="rId111"/>
    <p:sldId id="642" r:id="rId112"/>
    <p:sldId id="643" r:id="rId113"/>
    <p:sldId id="572" r:id="rId114"/>
    <p:sldId id="587" r:id="rId115"/>
    <p:sldId id="590" r:id="rId116"/>
    <p:sldId id="593" r:id="rId117"/>
    <p:sldId id="584" r:id="rId118"/>
    <p:sldId id="591" r:id="rId119"/>
    <p:sldId id="391" r:id="rId120"/>
    <p:sldId id="373" r:id="rId12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D0D"/>
    <a:srgbClr val="003399"/>
    <a:srgbClr val="002E8A"/>
    <a:srgbClr val="002D86"/>
    <a:srgbClr val="66FFFF"/>
    <a:srgbClr val="48C7D8"/>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8" autoAdjust="0"/>
    <p:restoredTop sz="83594" autoAdjust="0"/>
  </p:normalViewPr>
  <p:slideViewPr>
    <p:cSldViewPr>
      <p:cViewPr varScale="1">
        <p:scale>
          <a:sx n="101" d="100"/>
          <a:sy n="101" d="100"/>
        </p:scale>
        <p:origin x="2520" y="19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040"/>
    </p:cViewPr>
  </p:sorterViewPr>
  <p:notesViewPr>
    <p:cSldViewPr>
      <p:cViewPr varScale="1">
        <p:scale>
          <a:sx n="51" d="100"/>
          <a:sy n="51" d="100"/>
        </p:scale>
        <p:origin x="201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8053947-111F-4614-A47E-73D6009903A7}"/>
              </a:ext>
            </a:extLst>
          </p:cNvPr>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latin typeface="Trebuchet MS" panose="020B0603020202020204" pitchFamily="34" charset="0"/>
            </a:endParaRPr>
          </a:p>
        </p:txBody>
      </p:sp>
      <p:sp>
        <p:nvSpPr>
          <p:cNvPr id="3" name="Date Placeholder 2">
            <a:extLst>
              <a:ext uri="{FF2B5EF4-FFF2-40B4-BE49-F238E27FC236}">
                <a16:creationId xmlns:a16="http://schemas.microsoft.com/office/drawing/2014/main" id="{C8F43C03-7E91-4CB5-808B-6FCA5D0FD9BE}"/>
              </a:ext>
            </a:extLst>
          </p:cNvPr>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A0142C82-4EEB-4D71-97AA-6E5F9F632266}" type="datetimeFigureOut">
              <a:rPr lang="en-US" smtClean="0"/>
              <a:t>4/9/21</a:t>
            </a:fld>
            <a:endParaRPr lang="en-US" dirty="0"/>
          </a:p>
        </p:txBody>
      </p:sp>
      <p:sp>
        <p:nvSpPr>
          <p:cNvPr id="4" name="Footer Placeholder 3">
            <a:extLst>
              <a:ext uri="{FF2B5EF4-FFF2-40B4-BE49-F238E27FC236}">
                <a16:creationId xmlns:a16="http://schemas.microsoft.com/office/drawing/2014/main" id="{3BCA2F95-5415-44FE-B642-3B7AECB74EA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C7D751E-50FE-4B6E-94BB-925437DB19A4}"/>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3CE2BCF-0E24-4897-BE46-A72B725171F9}" type="slidenum">
              <a:rPr lang="en-US" smtClean="0"/>
              <a:t>‹#›</a:t>
            </a:fld>
            <a:endParaRPr lang="en-US" dirty="0"/>
          </a:p>
        </p:txBody>
      </p:sp>
    </p:spTree>
    <p:extLst>
      <p:ext uri="{BB962C8B-B14F-4D97-AF65-F5344CB8AC3E}">
        <p14:creationId xmlns:p14="http://schemas.microsoft.com/office/powerpoint/2010/main" val="4153973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Trebuchet MS" panose="020B0603020202020204" pitchFamily="34" charset="0"/>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Trebuchet MS" panose="020B0603020202020204" pitchFamily="34" charset="0"/>
              </a:defRPr>
            </a:lvl1pPr>
          </a:lstStyle>
          <a:p>
            <a:fld id="{E393590E-7B54-47AE-AE8F-E5A6882CFAAE}" type="datetimeFigureOut">
              <a:rPr lang="en-US" smtClean="0"/>
              <a:pPr/>
              <a:t>4/9/21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Trebuchet MS" panose="020B0603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Trebuchet MS" panose="020B0603020202020204" pitchFamily="34" charset="0"/>
              </a:defRPr>
            </a:lvl1pPr>
          </a:lstStyle>
          <a:p>
            <a:fld id="{B390AD40-732E-407B-AFFA-EBB1FE5EFA04}" type="slidenum">
              <a:rPr lang="en-US" smtClean="0"/>
              <a:pPr/>
              <a:t>‹#›</a:t>
            </a:fld>
            <a:endParaRPr lang="en-US" dirty="0"/>
          </a:p>
        </p:txBody>
      </p:sp>
    </p:spTree>
    <p:extLst>
      <p:ext uri="{BB962C8B-B14F-4D97-AF65-F5344CB8AC3E}">
        <p14:creationId xmlns:p14="http://schemas.microsoft.com/office/powerpoint/2010/main" val="1917771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rebuchet MS" panose="020B0603020202020204" pitchFamily="34" charset="0"/>
        <a:ea typeface="+mn-ea"/>
        <a:cs typeface="+mn-cs"/>
      </a:defRPr>
    </a:lvl1pPr>
    <a:lvl2pPr marL="457200" algn="l" defTabSz="914400" rtl="0" eaLnBrk="1" latinLnBrk="0" hangingPunct="1">
      <a:defRPr sz="1200" kern="1200">
        <a:solidFill>
          <a:schemeClr val="tx1"/>
        </a:solidFill>
        <a:latin typeface="Trebuchet MS" panose="020B0603020202020204" pitchFamily="34" charset="0"/>
        <a:ea typeface="+mn-ea"/>
        <a:cs typeface="+mn-cs"/>
      </a:defRPr>
    </a:lvl2pPr>
    <a:lvl3pPr marL="914400" algn="l" defTabSz="914400" rtl="0" eaLnBrk="1" latinLnBrk="0" hangingPunct="1">
      <a:defRPr sz="1200" kern="1200">
        <a:solidFill>
          <a:schemeClr val="tx1"/>
        </a:solidFill>
        <a:latin typeface="Trebuchet MS" panose="020B0603020202020204" pitchFamily="34" charset="0"/>
        <a:ea typeface="+mn-ea"/>
        <a:cs typeface="+mn-cs"/>
      </a:defRPr>
    </a:lvl3pPr>
    <a:lvl4pPr marL="1371600" algn="l" defTabSz="914400" rtl="0" eaLnBrk="1" latinLnBrk="0" hangingPunct="1">
      <a:defRPr sz="1200" kern="1200">
        <a:solidFill>
          <a:schemeClr val="tx1"/>
        </a:solidFill>
        <a:latin typeface="Trebuchet MS" panose="020B0603020202020204" pitchFamily="34" charset="0"/>
        <a:ea typeface="+mn-ea"/>
        <a:cs typeface="+mn-cs"/>
      </a:defRPr>
    </a:lvl4pPr>
    <a:lvl5pPr marL="1828800" algn="l" defTabSz="914400" rtl="0" eaLnBrk="1" latinLnBrk="0" hangingPunct="1">
      <a:defRPr sz="1200" kern="1200">
        <a:solidFill>
          <a:schemeClr val="tx1"/>
        </a:solidFill>
        <a:latin typeface="Trebuchet MS" panose="020B06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B390AD40-732E-407B-AFFA-EBB1FE5EFA04}" type="slidenum">
              <a:rPr lang="en-US" smtClean="0"/>
              <a:t>2</a:t>
            </a:fld>
            <a:endParaRPr lang="en-US" dirty="0"/>
          </a:p>
        </p:txBody>
      </p:sp>
    </p:spTree>
    <p:extLst>
      <p:ext uri="{BB962C8B-B14F-4D97-AF65-F5344CB8AC3E}">
        <p14:creationId xmlns:p14="http://schemas.microsoft.com/office/powerpoint/2010/main" val="2430994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Segoe UI" panose="020B0502040204020203" pitchFamily="34" charset="0"/>
              </a:rPr>
              <a:t>765919  Need to check on verbiage – </a:t>
            </a:r>
            <a:r>
              <a:rPr lang="en-US" b="0" i="0" dirty="0" err="1">
                <a:solidFill>
                  <a:srgbClr val="666666"/>
                </a:solidFill>
                <a:effectLst/>
                <a:latin typeface="Segoe UI" panose="020B0502040204020203" pitchFamily="34" charset="0"/>
              </a:rPr>
              <a:t>eCigarette</a:t>
            </a:r>
            <a:r>
              <a:rPr lang="en-US" b="0" i="0" dirty="0">
                <a:solidFill>
                  <a:srgbClr val="666666"/>
                </a:solidFill>
                <a:effectLst/>
                <a:latin typeface="Segoe UI" panose="020B0502040204020203" pitchFamily="34" charset="0"/>
              </a:rPr>
              <a:t>?  </a:t>
            </a:r>
            <a:endParaRPr lang="en-US" dirty="0"/>
          </a:p>
        </p:txBody>
      </p:sp>
      <p:sp>
        <p:nvSpPr>
          <p:cNvPr id="4" name="Slide Number Placeholder 3"/>
          <p:cNvSpPr>
            <a:spLocks noGrp="1"/>
          </p:cNvSpPr>
          <p:nvPr>
            <p:ph type="sldNum" sz="quarter" idx="5"/>
          </p:nvPr>
        </p:nvSpPr>
        <p:spPr/>
        <p:txBody>
          <a:bodyPr/>
          <a:lstStyle/>
          <a:p>
            <a:fld id="{48D40416-5FAD-449D-9D2D-193D1EC69B76}" type="slidenum">
              <a:rPr lang="en-US" smtClean="0"/>
              <a:t>13</a:t>
            </a:fld>
            <a:endParaRPr lang="en-US"/>
          </a:p>
        </p:txBody>
      </p:sp>
    </p:spTree>
    <p:extLst>
      <p:ext uri="{BB962C8B-B14F-4D97-AF65-F5344CB8AC3E}">
        <p14:creationId xmlns:p14="http://schemas.microsoft.com/office/powerpoint/2010/main" val="1940165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RN - </a:t>
            </a:r>
            <a:r>
              <a:rPr lang="en-US" b="0" i="1" dirty="0">
                <a:solidFill>
                  <a:srgbClr val="666666"/>
                </a:solidFill>
                <a:effectLst/>
                <a:latin typeface="Segoe UI" panose="020B0502040204020203" pitchFamily="34" charset="0"/>
              </a:rPr>
              <a:t>735718</a:t>
            </a:r>
            <a:endParaRPr lang="en-US" dirty="0"/>
          </a:p>
        </p:txBody>
      </p:sp>
      <p:sp>
        <p:nvSpPr>
          <p:cNvPr id="4" name="Slide Number Placeholder 3"/>
          <p:cNvSpPr>
            <a:spLocks noGrp="1"/>
          </p:cNvSpPr>
          <p:nvPr>
            <p:ph type="sldNum" sz="quarter" idx="10"/>
          </p:nvPr>
        </p:nvSpPr>
        <p:spPr/>
        <p:txBody>
          <a:bodyPr/>
          <a:lstStyle/>
          <a:p>
            <a:fld id="{B390AD40-732E-407B-AFFA-EBB1FE5EFA04}" type="slidenum">
              <a:rPr lang="en-US" smtClean="0"/>
              <a:t>14</a:t>
            </a:fld>
            <a:endParaRPr lang="en-US" dirty="0"/>
          </a:p>
        </p:txBody>
      </p:sp>
    </p:spTree>
    <p:extLst>
      <p:ext uri="{BB962C8B-B14F-4D97-AF65-F5344CB8AC3E}">
        <p14:creationId xmlns:p14="http://schemas.microsoft.com/office/powerpoint/2010/main" val="1826254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RN  - </a:t>
            </a:r>
            <a:r>
              <a:rPr lang="en-US" b="0" i="1" dirty="0">
                <a:solidFill>
                  <a:srgbClr val="666666"/>
                </a:solidFill>
                <a:effectLst/>
                <a:latin typeface="Segoe UI" panose="020B0502040204020203" pitchFamily="34" charset="0"/>
              </a:rPr>
              <a:t>739789</a:t>
            </a:r>
            <a:endParaRPr lang="en-US" dirty="0"/>
          </a:p>
        </p:txBody>
      </p:sp>
      <p:sp>
        <p:nvSpPr>
          <p:cNvPr id="4" name="Slide Number Placeholder 3"/>
          <p:cNvSpPr>
            <a:spLocks noGrp="1"/>
          </p:cNvSpPr>
          <p:nvPr>
            <p:ph type="sldNum" sz="quarter" idx="10"/>
          </p:nvPr>
        </p:nvSpPr>
        <p:spPr/>
        <p:txBody>
          <a:bodyPr/>
          <a:lstStyle/>
          <a:p>
            <a:fld id="{B390AD40-732E-407B-AFFA-EBB1FE5EFA04}" type="slidenum">
              <a:rPr lang="en-US" smtClean="0"/>
              <a:t>15</a:t>
            </a:fld>
            <a:endParaRPr lang="en-US" dirty="0"/>
          </a:p>
        </p:txBody>
      </p:sp>
    </p:spTree>
    <p:extLst>
      <p:ext uri="{BB962C8B-B14F-4D97-AF65-F5344CB8AC3E}">
        <p14:creationId xmlns:p14="http://schemas.microsoft.com/office/powerpoint/2010/main" val="384734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a:t>
            </a:r>
            <a:r>
              <a:rPr lang="en-US" b="0" i="1" dirty="0">
                <a:solidFill>
                  <a:srgbClr val="666666"/>
                </a:solidFill>
                <a:effectLst/>
                <a:latin typeface="Segoe UI" panose="020B0502040204020203" pitchFamily="34" charset="0"/>
              </a:rPr>
              <a:t>733187</a:t>
            </a:r>
            <a:endParaRPr lang="en-US" dirty="0"/>
          </a:p>
        </p:txBody>
      </p:sp>
      <p:sp>
        <p:nvSpPr>
          <p:cNvPr id="4" name="Slide Number Placeholder 3"/>
          <p:cNvSpPr>
            <a:spLocks noGrp="1"/>
          </p:cNvSpPr>
          <p:nvPr>
            <p:ph type="sldNum" sz="quarter" idx="10"/>
          </p:nvPr>
        </p:nvSpPr>
        <p:spPr/>
        <p:txBody>
          <a:bodyPr/>
          <a:lstStyle/>
          <a:p>
            <a:fld id="{B390AD40-732E-407B-AFFA-EBB1FE5EFA04}" type="slidenum">
              <a:rPr lang="en-US" smtClean="0"/>
              <a:t>16</a:t>
            </a:fld>
            <a:endParaRPr lang="en-US" dirty="0"/>
          </a:p>
        </p:txBody>
      </p:sp>
    </p:spTree>
    <p:extLst>
      <p:ext uri="{BB962C8B-B14F-4D97-AF65-F5344CB8AC3E}">
        <p14:creationId xmlns:p14="http://schemas.microsoft.com/office/powerpoint/2010/main" val="1736054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754849 </a:t>
            </a:r>
          </a:p>
        </p:txBody>
      </p:sp>
      <p:sp>
        <p:nvSpPr>
          <p:cNvPr id="4" name="Slide Number Placeholder 3"/>
          <p:cNvSpPr>
            <a:spLocks noGrp="1"/>
          </p:cNvSpPr>
          <p:nvPr>
            <p:ph type="sldNum" sz="quarter" idx="10"/>
          </p:nvPr>
        </p:nvSpPr>
        <p:spPr/>
        <p:txBody>
          <a:bodyPr/>
          <a:lstStyle/>
          <a:p>
            <a:fld id="{B390AD40-732E-407B-AFFA-EBB1FE5EFA04}" type="slidenum">
              <a:rPr lang="en-US" smtClean="0"/>
              <a:t>17</a:t>
            </a:fld>
            <a:endParaRPr lang="en-US" dirty="0"/>
          </a:p>
        </p:txBody>
      </p:sp>
    </p:spTree>
    <p:extLst>
      <p:ext uri="{BB962C8B-B14F-4D97-AF65-F5344CB8AC3E}">
        <p14:creationId xmlns:p14="http://schemas.microsoft.com/office/powerpoint/2010/main" val="135433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747188 </a:t>
            </a:r>
          </a:p>
        </p:txBody>
      </p:sp>
      <p:sp>
        <p:nvSpPr>
          <p:cNvPr id="4" name="Slide Number Placeholder 3"/>
          <p:cNvSpPr>
            <a:spLocks noGrp="1"/>
          </p:cNvSpPr>
          <p:nvPr>
            <p:ph type="sldNum" sz="quarter" idx="10"/>
          </p:nvPr>
        </p:nvSpPr>
        <p:spPr/>
        <p:txBody>
          <a:bodyPr/>
          <a:lstStyle/>
          <a:p>
            <a:fld id="{B390AD40-732E-407B-AFFA-EBB1FE5EFA04}" type="slidenum">
              <a:rPr lang="en-US" smtClean="0"/>
              <a:t>18</a:t>
            </a:fld>
            <a:endParaRPr lang="en-US" dirty="0"/>
          </a:p>
        </p:txBody>
      </p:sp>
    </p:spTree>
    <p:extLst>
      <p:ext uri="{BB962C8B-B14F-4D97-AF65-F5344CB8AC3E}">
        <p14:creationId xmlns:p14="http://schemas.microsoft.com/office/powerpoint/2010/main" val="1264675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RN 748661 </a:t>
            </a:r>
          </a:p>
        </p:txBody>
      </p:sp>
      <p:sp>
        <p:nvSpPr>
          <p:cNvPr id="4" name="Slide Number Placeholder 3"/>
          <p:cNvSpPr>
            <a:spLocks noGrp="1"/>
          </p:cNvSpPr>
          <p:nvPr>
            <p:ph type="sldNum" sz="quarter" idx="10"/>
          </p:nvPr>
        </p:nvSpPr>
        <p:spPr/>
        <p:txBody>
          <a:bodyPr/>
          <a:lstStyle/>
          <a:p>
            <a:fld id="{8080D7B9-990A-467C-922B-021218A7D54C}" type="slidenum">
              <a:rPr lang="en-US" smtClean="0"/>
              <a:t>19</a:t>
            </a:fld>
            <a:endParaRPr lang="en-US"/>
          </a:p>
        </p:txBody>
      </p:sp>
    </p:spTree>
    <p:extLst>
      <p:ext uri="{BB962C8B-B14F-4D97-AF65-F5344CB8AC3E}">
        <p14:creationId xmlns:p14="http://schemas.microsoft.com/office/powerpoint/2010/main" val="2671451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a:t>
            </a:r>
            <a:r>
              <a:rPr lang="en-US" b="0" i="1" dirty="0">
                <a:solidFill>
                  <a:srgbClr val="666666"/>
                </a:solidFill>
                <a:effectLst/>
                <a:latin typeface="Segoe UI" panose="020B0502040204020203" pitchFamily="34" charset="0"/>
              </a:rPr>
              <a:t>733605</a:t>
            </a:r>
            <a:endParaRPr lang="en-US" dirty="0"/>
          </a:p>
        </p:txBody>
      </p:sp>
      <p:sp>
        <p:nvSpPr>
          <p:cNvPr id="4" name="Slide Number Placeholder 3"/>
          <p:cNvSpPr>
            <a:spLocks noGrp="1"/>
          </p:cNvSpPr>
          <p:nvPr>
            <p:ph type="sldNum" sz="quarter" idx="5"/>
          </p:nvPr>
        </p:nvSpPr>
        <p:spPr/>
        <p:txBody>
          <a:bodyPr/>
          <a:lstStyle/>
          <a:p>
            <a:fld id="{48D40416-5FAD-449D-9D2D-193D1EC69B76}" type="slidenum">
              <a:rPr lang="en-US" smtClean="0"/>
              <a:t>20</a:t>
            </a:fld>
            <a:endParaRPr lang="en-US"/>
          </a:p>
        </p:txBody>
      </p:sp>
    </p:spTree>
    <p:extLst>
      <p:ext uri="{BB962C8B-B14F-4D97-AF65-F5344CB8AC3E}">
        <p14:creationId xmlns:p14="http://schemas.microsoft.com/office/powerpoint/2010/main" val="906814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RN 746802 </a:t>
            </a:r>
          </a:p>
        </p:txBody>
      </p:sp>
      <p:sp>
        <p:nvSpPr>
          <p:cNvPr id="4" name="Slide Number Placeholder 3"/>
          <p:cNvSpPr>
            <a:spLocks noGrp="1"/>
          </p:cNvSpPr>
          <p:nvPr>
            <p:ph type="sldNum" sz="quarter" idx="10"/>
          </p:nvPr>
        </p:nvSpPr>
        <p:spPr/>
        <p:txBody>
          <a:bodyPr/>
          <a:lstStyle/>
          <a:p>
            <a:fld id="{B390AD40-732E-407B-AFFA-EBB1FE5EFA04}" type="slidenum">
              <a:rPr lang="en-US" smtClean="0"/>
              <a:t>21</a:t>
            </a:fld>
            <a:endParaRPr lang="en-US" dirty="0"/>
          </a:p>
        </p:txBody>
      </p:sp>
    </p:spTree>
    <p:extLst>
      <p:ext uri="{BB962C8B-B14F-4D97-AF65-F5344CB8AC3E}">
        <p14:creationId xmlns:p14="http://schemas.microsoft.com/office/powerpoint/2010/main" val="2606176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749030 </a:t>
            </a:r>
          </a:p>
        </p:txBody>
      </p:sp>
      <p:sp>
        <p:nvSpPr>
          <p:cNvPr id="4" name="Slide Number Placeholder 3"/>
          <p:cNvSpPr>
            <a:spLocks noGrp="1"/>
          </p:cNvSpPr>
          <p:nvPr>
            <p:ph type="sldNum" sz="quarter" idx="10"/>
          </p:nvPr>
        </p:nvSpPr>
        <p:spPr/>
        <p:txBody>
          <a:bodyPr/>
          <a:lstStyle/>
          <a:p>
            <a:fld id="{B390AD40-732E-407B-AFFA-EBB1FE5EFA04}" type="slidenum">
              <a:rPr lang="en-US" smtClean="0"/>
              <a:t>22</a:t>
            </a:fld>
            <a:endParaRPr lang="en-US" dirty="0"/>
          </a:p>
        </p:txBody>
      </p:sp>
    </p:spTree>
    <p:extLst>
      <p:ext uri="{BB962C8B-B14F-4D97-AF65-F5344CB8AC3E}">
        <p14:creationId xmlns:p14="http://schemas.microsoft.com/office/powerpoint/2010/main" val="3419332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RN 726835 </a:t>
            </a:r>
          </a:p>
        </p:txBody>
      </p:sp>
      <p:sp>
        <p:nvSpPr>
          <p:cNvPr id="4" name="Slide Number Placeholder 3"/>
          <p:cNvSpPr>
            <a:spLocks noGrp="1"/>
          </p:cNvSpPr>
          <p:nvPr>
            <p:ph type="sldNum" sz="quarter" idx="10"/>
          </p:nvPr>
        </p:nvSpPr>
        <p:spPr/>
        <p:txBody>
          <a:bodyPr/>
          <a:lstStyle/>
          <a:p>
            <a:fld id="{8080D7B9-990A-467C-922B-021218A7D54C}" type="slidenum">
              <a:rPr lang="en-US"/>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748681 </a:t>
            </a:r>
          </a:p>
        </p:txBody>
      </p:sp>
      <p:sp>
        <p:nvSpPr>
          <p:cNvPr id="4" name="Slide Number Placeholder 3"/>
          <p:cNvSpPr>
            <a:spLocks noGrp="1"/>
          </p:cNvSpPr>
          <p:nvPr>
            <p:ph type="sldNum" sz="quarter" idx="5"/>
          </p:nvPr>
        </p:nvSpPr>
        <p:spPr/>
        <p:txBody>
          <a:bodyPr/>
          <a:lstStyle/>
          <a:p>
            <a:fld id="{48D40416-5FAD-449D-9D2D-193D1EC69B76}" type="slidenum">
              <a:rPr lang="en-US" smtClean="0"/>
              <a:t>23</a:t>
            </a:fld>
            <a:endParaRPr lang="en-US"/>
          </a:p>
        </p:txBody>
      </p:sp>
    </p:spTree>
    <p:extLst>
      <p:ext uri="{BB962C8B-B14F-4D97-AF65-F5344CB8AC3E}">
        <p14:creationId xmlns:p14="http://schemas.microsoft.com/office/powerpoint/2010/main" val="374271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751047 </a:t>
            </a:r>
          </a:p>
        </p:txBody>
      </p:sp>
      <p:sp>
        <p:nvSpPr>
          <p:cNvPr id="4" name="Slide Number Placeholder 3"/>
          <p:cNvSpPr>
            <a:spLocks noGrp="1"/>
          </p:cNvSpPr>
          <p:nvPr>
            <p:ph type="sldNum" sz="quarter" idx="5"/>
          </p:nvPr>
        </p:nvSpPr>
        <p:spPr/>
        <p:txBody>
          <a:bodyPr/>
          <a:lstStyle/>
          <a:p>
            <a:fld id="{48D40416-5FAD-449D-9D2D-193D1EC69B76}" type="slidenum">
              <a:rPr lang="en-US" smtClean="0"/>
              <a:t>24</a:t>
            </a:fld>
            <a:endParaRPr lang="en-US"/>
          </a:p>
        </p:txBody>
      </p:sp>
    </p:spTree>
    <p:extLst>
      <p:ext uri="{BB962C8B-B14F-4D97-AF65-F5344CB8AC3E}">
        <p14:creationId xmlns:p14="http://schemas.microsoft.com/office/powerpoint/2010/main" val="4115482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- 733285</a:t>
            </a:r>
          </a:p>
        </p:txBody>
      </p:sp>
      <p:sp>
        <p:nvSpPr>
          <p:cNvPr id="4" name="Slide Number Placeholder 3"/>
          <p:cNvSpPr>
            <a:spLocks noGrp="1"/>
          </p:cNvSpPr>
          <p:nvPr>
            <p:ph type="sldNum" sz="quarter" idx="5"/>
          </p:nvPr>
        </p:nvSpPr>
        <p:spPr/>
        <p:txBody>
          <a:bodyPr/>
          <a:lstStyle/>
          <a:p>
            <a:fld id="{48D40416-5FAD-449D-9D2D-193D1EC69B76}" type="slidenum">
              <a:rPr lang="en-US" smtClean="0"/>
              <a:t>26</a:t>
            </a:fld>
            <a:endParaRPr lang="en-US"/>
          </a:p>
        </p:txBody>
      </p:sp>
    </p:spTree>
    <p:extLst>
      <p:ext uri="{BB962C8B-B14F-4D97-AF65-F5344CB8AC3E}">
        <p14:creationId xmlns:p14="http://schemas.microsoft.com/office/powerpoint/2010/main" val="761670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- 733285</a:t>
            </a:r>
          </a:p>
        </p:txBody>
      </p:sp>
      <p:sp>
        <p:nvSpPr>
          <p:cNvPr id="4" name="Slide Number Placeholder 3"/>
          <p:cNvSpPr>
            <a:spLocks noGrp="1"/>
          </p:cNvSpPr>
          <p:nvPr>
            <p:ph type="sldNum" sz="quarter" idx="10"/>
          </p:nvPr>
        </p:nvSpPr>
        <p:spPr/>
        <p:txBody>
          <a:bodyPr/>
          <a:lstStyle/>
          <a:p>
            <a:fld id="{B390AD40-732E-407B-AFFA-EBB1FE5EFA04}" type="slidenum">
              <a:rPr lang="en-US" smtClean="0"/>
              <a:t>27</a:t>
            </a:fld>
            <a:endParaRPr lang="en-US" dirty="0"/>
          </a:p>
        </p:txBody>
      </p:sp>
    </p:spTree>
    <p:extLst>
      <p:ext uri="{BB962C8B-B14F-4D97-AF65-F5344CB8AC3E}">
        <p14:creationId xmlns:p14="http://schemas.microsoft.com/office/powerpoint/2010/main" val="532382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RN 733285 </a:t>
            </a:r>
          </a:p>
        </p:txBody>
      </p:sp>
      <p:sp>
        <p:nvSpPr>
          <p:cNvPr id="4" name="Slide Number Placeholder 3"/>
          <p:cNvSpPr>
            <a:spLocks noGrp="1"/>
          </p:cNvSpPr>
          <p:nvPr>
            <p:ph type="sldNum" sz="quarter" idx="10"/>
          </p:nvPr>
        </p:nvSpPr>
        <p:spPr/>
        <p:txBody>
          <a:bodyPr/>
          <a:lstStyle/>
          <a:p>
            <a:fld id="{8080D7B9-990A-467C-922B-021218A7D54C}" type="slidenum">
              <a:rPr lang="en-US"/>
              <a:t>28</a:t>
            </a:fld>
            <a:endParaRPr lang="en-US"/>
          </a:p>
        </p:txBody>
      </p:sp>
    </p:spTree>
    <p:extLst>
      <p:ext uri="{BB962C8B-B14F-4D97-AF65-F5344CB8AC3E}">
        <p14:creationId xmlns:p14="http://schemas.microsoft.com/office/powerpoint/2010/main" val="2531416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a:t>
            </a:r>
            <a:r>
              <a:rPr lang="en-US" b="0" i="1" dirty="0">
                <a:solidFill>
                  <a:srgbClr val="666666"/>
                </a:solidFill>
                <a:effectLst/>
                <a:latin typeface="Segoe UI" panose="020B0502040204020203" pitchFamily="34" charset="0"/>
              </a:rPr>
              <a:t>733826</a:t>
            </a:r>
            <a:endParaRPr lang="en-US" dirty="0"/>
          </a:p>
        </p:txBody>
      </p:sp>
      <p:sp>
        <p:nvSpPr>
          <p:cNvPr id="4" name="Slide Number Placeholder 3"/>
          <p:cNvSpPr>
            <a:spLocks noGrp="1"/>
          </p:cNvSpPr>
          <p:nvPr>
            <p:ph type="sldNum" sz="quarter" idx="10"/>
          </p:nvPr>
        </p:nvSpPr>
        <p:spPr/>
        <p:txBody>
          <a:bodyPr/>
          <a:lstStyle/>
          <a:p>
            <a:fld id="{B390AD40-732E-407B-AFFA-EBB1FE5EFA04}" type="slidenum">
              <a:rPr lang="en-US" smtClean="0"/>
              <a:t>29</a:t>
            </a:fld>
            <a:endParaRPr lang="en-US" dirty="0"/>
          </a:p>
        </p:txBody>
      </p:sp>
    </p:spTree>
    <p:extLst>
      <p:ext uri="{BB962C8B-B14F-4D97-AF65-F5344CB8AC3E}">
        <p14:creationId xmlns:p14="http://schemas.microsoft.com/office/powerpoint/2010/main" val="3409226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748412 </a:t>
            </a:r>
          </a:p>
        </p:txBody>
      </p:sp>
      <p:sp>
        <p:nvSpPr>
          <p:cNvPr id="4" name="Slide Number Placeholder 3"/>
          <p:cNvSpPr>
            <a:spLocks noGrp="1"/>
          </p:cNvSpPr>
          <p:nvPr>
            <p:ph type="sldNum" sz="quarter" idx="5"/>
          </p:nvPr>
        </p:nvSpPr>
        <p:spPr/>
        <p:txBody>
          <a:bodyPr/>
          <a:lstStyle/>
          <a:p>
            <a:fld id="{48D40416-5FAD-449D-9D2D-193D1EC69B76}" type="slidenum">
              <a:rPr lang="en-US" smtClean="0"/>
              <a:t>30</a:t>
            </a:fld>
            <a:endParaRPr lang="en-US"/>
          </a:p>
        </p:txBody>
      </p:sp>
    </p:spTree>
    <p:extLst>
      <p:ext uri="{BB962C8B-B14F-4D97-AF65-F5344CB8AC3E}">
        <p14:creationId xmlns:p14="http://schemas.microsoft.com/office/powerpoint/2010/main" val="786473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754023 </a:t>
            </a:r>
          </a:p>
        </p:txBody>
      </p:sp>
      <p:sp>
        <p:nvSpPr>
          <p:cNvPr id="4" name="Slide Number Placeholder 3"/>
          <p:cNvSpPr>
            <a:spLocks noGrp="1"/>
          </p:cNvSpPr>
          <p:nvPr>
            <p:ph type="sldNum" sz="quarter" idx="5"/>
          </p:nvPr>
        </p:nvSpPr>
        <p:spPr/>
        <p:txBody>
          <a:bodyPr/>
          <a:lstStyle/>
          <a:p>
            <a:fld id="{48D40416-5FAD-449D-9D2D-193D1EC69B76}" type="slidenum">
              <a:rPr lang="en-US" smtClean="0"/>
              <a:t>31</a:t>
            </a:fld>
            <a:endParaRPr lang="en-US"/>
          </a:p>
        </p:txBody>
      </p:sp>
    </p:spTree>
    <p:extLst>
      <p:ext uri="{BB962C8B-B14F-4D97-AF65-F5344CB8AC3E}">
        <p14:creationId xmlns:p14="http://schemas.microsoft.com/office/powerpoint/2010/main" val="4193763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RN 754023 </a:t>
            </a:r>
          </a:p>
        </p:txBody>
      </p:sp>
      <p:sp>
        <p:nvSpPr>
          <p:cNvPr id="4" name="Slide Number Placeholder 3"/>
          <p:cNvSpPr>
            <a:spLocks noGrp="1"/>
          </p:cNvSpPr>
          <p:nvPr>
            <p:ph type="sldNum" sz="quarter" idx="10"/>
          </p:nvPr>
        </p:nvSpPr>
        <p:spPr/>
        <p:txBody>
          <a:bodyPr/>
          <a:lstStyle/>
          <a:p>
            <a:fld id="{B390AD40-732E-407B-AFFA-EBB1FE5EFA04}" type="slidenum">
              <a:rPr lang="en-US" smtClean="0"/>
              <a:t>32</a:t>
            </a:fld>
            <a:endParaRPr lang="en-US" dirty="0"/>
          </a:p>
        </p:txBody>
      </p:sp>
    </p:spTree>
    <p:extLst>
      <p:ext uri="{BB962C8B-B14F-4D97-AF65-F5344CB8AC3E}">
        <p14:creationId xmlns:p14="http://schemas.microsoft.com/office/powerpoint/2010/main" val="3381440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- 735724</a:t>
            </a:r>
          </a:p>
        </p:txBody>
      </p:sp>
      <p:sp>
        <p:nvSpPr>
          <p:cNvPr id="4" name="Slide Number Placeholder 3"/>
          <p:cNvSpPr>
            <a:spLocks noGrp="1"/>
          </p:cNvSpPr>
          <p:nvPr>
            <p:ph type="sldNum" sz="quarter" idx="5"/>
          </p:nvPr>
        </p:nvSpPr>
        <p:spPr/>
        <p:txBody>
          <a:bodyPr/>
          <a:lstStyle/>
          <a:p>
            <a:fld id="{48D40416-5FAD-449D-9D2D-193D1EC69B76}" type="slidenum">
              <a:rPr lang="en-US" smtClean="0"/>
              <a:t>34</a:t>
            </a:fld>
            <a:endParaRPr lang="en-US"/>
          </a:p>
        </p:txBody>
      </p:sp>
    </p:spTree>
    <p:extLst>
      <p:ext uri="{BB962C8B-B14F-4D97-AF65-F5344CB8AC3E}">
        <p14:creationId xmlns:p14="http://schemas.microsoft.com/office/powerpoint/2010/main" val="929477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RN 735504 </a:t>
            </a:r>
          </a:p>
        </p:txBody>
      </p:sp>
      <p:sp>
        <p:nvSpPr>
          <p:cNvPr id="4" name="Slide Number Placeholder 3"/>
          <p:cNvSpPr>
            <a:spLocks noGrp="1"/>
          </p:cNvSpPr>
          <p:nvPr>
            <p:ph type="sldNum" sz="quarter" idx="10"/>
          </p:nvPr>
        </p:nvSpPr>
        <p:spPr/>
        <p:txBody>
          <a:bodyPr/>
          <a:lstStyle/>
          <a:p>
            <a:fld id="{B390AD40-732E-407B-AFFA-EBB1FE5EFA04}" type="slidenum">
              <a:rPr lang="en-US" smtClean="0"/>
              <a:t>5</a:t>
            </a:fld>
            <a:endParaRPr lang="en-US" dirty="0"/>
          </a:p>
        </p:txBody>
      </p:sp>
    </p:spTree>
    <p:extLst>
      <p:ext uri="{BB962C8B-B14F-4D97-AF65-F5344CB8AC3E}">
        <p14:creationId xmlns:p14="http://schemas.microsoft.com/office/powerpoint/2010/main" val="3789497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RN - 735724</a:t>
            </a:r>
          </a:p>
        </p:txBody>
      </p:sp>
      <p:sp>
        <p:nvSpPr>
          <p:cNvPr id="4" name="Slide Number Placeholder 3"/>
          <p:cNvSpPr>
            <a:spLocks noGrp="1"/>
          </p:cNvSpPr>
          <p:nvPr>
            <p:ph type="sldNum" sz="quarter" idx="10"/>
          </p:nvPr>
        </p:nvSpPr>
        <p:spPr/>
        <p:txBody>
          <a:bodyPr/>
          <a:lstStyle/>
          <a:p>
            <a:fld id="{B390AD40-732E-407B-AFFA-EBB1FE5EFA04}" type="slidenum">
              <a:rPr lang="en-US" smtClean="0"/>
              <a:t>35</a:t>
            </a:fld>
            <a:endParaRPr lang="en-US" dirty="0"/>
          </a:p>
        </p:txBody>
      </p:sp>
    </p:spTree>
    <p:extLst>
      <p:ext uri="{BB962C8B-B14F-4D97-AF65-F5344CB8AC3E}">
        <p14:creationId xmlns:p14="http://schemas.microsoft.com/office/powerpoint/2010/main" val="41740822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RN - 731709</a:t>
            </a:r>
          </a:p>
        </p:txBody>
      </p:sp>
      <p:sp>
        <p:nvSpPr>
          <p:cNvPr id="4" name="Slide Number Placeholder 3"/>
          <p:cNvSpPr>
            <a:spLocks noGrp="1"/>
          </p:cNvSpPr>
          <p:nvPr>
            <p:ph type="sldNum" sz="quarter" idx="10"/>
          </p:nvPr>
        </p:nvSpPr>
        <p:spPr/>
        <p:txBody>
          <a:bodyPr/>
          <a:lstStyle/>
          <a:p>
            <a:fld id="{8080D7B9-990A-467C-922B-021218A7D54C}" type="slidenum">
              <a:rPr lang="en-US" smtClean="0"/>
              <a:t>37</a:t>
            </a:fld>
            <a:endParaRPr lang="en-US"/>
          </a:p>
        </p:txBody>
      </p:sp>
    </p:spTree>
    <p:extLst>
      <p:ext uri="{BB962C8B-B14F-4D97-AF65-F5344CB8AC3E}">
        <p14:creationId xmlns:p14="http://schemas.microsoft.com/office/powerpoint/2010/main" val="1758043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- 732717</a:t>
            </a:r>
          </a:p>
        </p:txBody>
      </p:sp>
      <p:sp>
        <p:nvSpPr>
          <p:cNvPr id="4" name="Slide Number Placeholder 3"/>
          <p:cNvSpPr>
            <a:spLocks noGrp="1"/>
          </p:cNvSpPr>
          <p:nvPr>
            <p:ph type="sldNum" sz="quarter" idx="5"/>
          </p:nvPr>
        </p:nvSpPr>
        <p:spPr/>
        <p:txBody>
          <a:bodyPr/>
          <a:lstStyle/>
          <a:p>
            <a:fld id="{48D40416-5FAD-449D-9D2D-193D1EC69B76}" type="slidenum">
              <a:rPr lang="en-US" smtClean="0"/>
              <a:t>38</a:t>
            </a:fld>
            <a:endParaRPr lang="en-US"/>
          </a:p>
        </p:txBody>
      </p:sp>
    </p:spTree>
    <p:extLst>
      <p:ext uri="{BB962C8B-B14F-4D97-AF65-F5344CB8AC3E}">
        <p14:creationId xmlns:p14="http://schemas.microsoft.com/office/powerpoint/2010/main" val="4090447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- 735268</a:t>
            </a:r>
          </a:p>
        </p:txBody>
      </p:sp>
      <p:sp>
        <p:nvSpPr>
          <p:cNvPr id="4" name="Slide Number Placeholder 3"/>
          <p:cNvSpPr>
            <a:spLocks noGrp="1"/>
          </p:cNvSpPr>
          <p:nvPr>
            <p:ph type="sldNum" sz="quarter" idx="10"/>
          </p:nvPr>
        </p:nvSpPr>
        <p:spPr/>
        <p:txBody>
          <a:bodyPr/>
          <a:lstStyle/>
          <a:p>
            <a:fld id="{B390AD40-732E-407B-AFFA-EBB1FE5EFA04}" type="slidenum">
              <a:rPr lang="en-US" smtClean="0"/>
              <a:t>40</a:t>
            </a:fld>
            <a:endParaRPr lang="en-US" dirty="0"/>
          </a:p>
        </p:txBody>
      </p:sp>
    </p:spTree>
    <p:extLst>
      <p:ext uri="{BB962C8B-B14F-4D97-AF65-F5344CB8AC3E}">
        <p14:creationId xmlns:p14="http://schemas.microsoft.com/office/powerpoint/2010/main" val="755224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RN - 743760</a:t>
            </a:r>
          </a:p>
        </p:txBody>
      </p:sp>
      <p:sp>
        <p:nvSpPr>
          <p:cNvPr id="4" name="Slide Number Placeholder 3"/>
          <p:cNvSpPr>
            <a:spLocks noGrp="1"/>
          </p:cNvSpPr>
          <p:nvPr>
            <p:ph type="sldNum" sz="quarter" idx="10"/>
          </p:nvPr>
        </p:nvSpPr>
        <p:spPr/>
        <p:txBody>
          <a:bodyPr/>
          <a:lstStyle/>
          <a:p>
            <a:fld id="{B390AD40-732E-407B-AFFA-EBB1FE5EFA04}" type="slidenum">
              <a:rPr lang="en-US" smtClean="0"/>
              <a:t>41</a:t>
            </a:fld>
            <a:endParaRPr lang="en-US" dirty="0"/>
          </a:p>
        </p:txBody>
      </p:sp>
    </p:spTree>
    <p:extLst>
      <p:ext uri="{BB962C8B-B14F-4D97-AF65-F5344CB8AC3E}">
        <p14:creationId xmlns:p14="http://schemas.microsoft.com/office/powerpoint/2010/main" val="3310581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RN - 721434</a:t>
            </a:r>
          </a:p>
        </p:txBody>
      </p:sp>
      <p:sp>
        <p:nvSpPr>
          <p:cNvPr id="4" name="Slide Number Placeholder 3"/>
          <p:cNvSpPr>
            <a:spLocks noGrp="1"/>
          </p:cNvSpPr>
          <p:nvPr>
            <p:ph type="sldNum" sz="quarter" idx="10"/>
          </p:nvPr>
        </p:nvSpPr>
        <p:spPr/>
        <p:txBody>
          <a:bodyPr/>
          <a:lstStyle/>
          <a:p>
            <a:fld id="{B390AD40-732E-407B-AFFA-EBB1FE5EFA04}" type="slidenum">
              <a:rPr lang="en-US" smtClean="0"/>
              <a:t>43</a:t>
            </a:fld>
            <a:endParaRPr lang="en-US" dirty="0"/>
          </a:p>
        </p:txBody>
      </p:sp>
    </p:spTree>
    <p:extLst>
      <p:ext uri="{BB962C8B-B14F-4D97-AF65-F5344CB8AC3E}">
        <p14:creationId xmlns:p14="http://schemas.microsoft.com/office/powerpoint/2010/main" val="2468079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742188 </a:t>
            </a:r>
          </a:p>
        </p:txBody>
      </p:sp>
      <p:sp>
        <p:nvSpPr>
          <p:cNvPr id="4" name="Slide Number Placeholder 3"/>
          <p:cNvSpPr>
            <a:spLocks noGrp="1"/>
          </p:cNvSpPr>
          <p:nvPr>
            <p:ph type="sldNum" sz="quarter" idx="5"/>
          </p:nvPr>
        </p:nvSpPr>
        <p:spPr/>
        <p:txBody>
          <a:bodyPr/>
          <a:lstStyle/>
          <a:p>
            <a:fld id="{48D40416-5FAD-449D-9D2D-193D1EC69B76}" type="slidenum">
              <a:rPr lang="en-US" smtClean="0"/>
              <a:t>44</a:t>
            </a:fld>
            <a:endParaRPr lang="en-US"/>
          </a:p>
        </p:txBody>
      </p:sp>
    </p:spTree>
    <p:extLst>
      <p:ext uri="{BB962C8B-B14F-4D97-AF65-F5344CB8AC3E}">
        <p14:creationId xmlns:p14="http://schemas.microsoft.com/office/powerpoint/2010/main" val="2956182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- 732829</a:t>
            </a:r>
          </a:p>
        </p:txBody>
      </p:sp>
      <p:sp>
        <p:nvSpPr>
          <p:cNvPr id="4" name="Slide Number Placeholder 3"/>
          <p:cNvSpPr>
            <a:spLocks noGrp="1"/>
          </p:cNvSpPr>
          <p:nvPr>
            <p:ph type="sldNum" sz="quarter" idx="5"/>
          </p:nvPr>
        </p:nvSpPr>
        <p:spPr/>
        <p:txBody>
          <a:bodyPr/>
          <a:lstStyle/>
          <a:p>
            <a:fld id="{48D40416-5FAD-449D-9D2D-193D1EC69B76}" type="slidenum">
              <a:rPr lang="en-US" smtClean="0"/>
              <a:t>45</a:t>
            </a:fld>
            <a:endParaRPr lang="en-US"/>
          </a:p>
        </p:txBody>
      </p:sp>
    </p:spTree>
    <p:extLst>
      <p:ext uri="{BB962C8B-B14F-4D97-AF65-F5344CB8AC3E}">
        <p14:creationId xmlns:p14="http://schemas.microsoft.com/office/powerpoint/2010/main" val="2104865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- 740310</a:t>
            </a:r>
          </a:p>
        </p:txBody>
      </p:sp>
      <p:sp>
        <p:nvSpPr>
          <p:cNvPr id="4" name="Slide Number Placeholder 3"/>
          <p:cNvSpPr>
            <a:spLocks noGrp="1"/>
          </p:cNvSpPr>
          <p:nvPr>
            <p:ph type="sldNum" sz="quarter" idx="10"/>
          </p:nvPr>
        </p:nvSpPr>
        <p:spPr/>
        <p:txBody>
          <a:bodyPr/>
          <a:lstStyle/>
          <a:p>
            <a:fld id="{B390AD40-732E-407B-AFFA-EBB1FE5EFA04}" type="slidenum">
              <a:rPr lang="en-US" smtClean="0"/>
              <a:t>46</a:t>
            </a:fld>
            <a:endParaRPr lang="en-US" dirty="0"/>
          </a:p>
        </p:txBody>
      </p:sp>
    </p:spTree>
    <p:extLst>
      <p:ext uri="{BB962C8B-B14F-4D97-AF65-F5344CB8AC3E}">
        <p14:creationId xmlns:p14="http://schemas.microsoft.com/office/powerpoint/2010/main" val="12641480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RN - 730307</a:t>
            </a:r>
          </a:p>
        </p:txBody>
      </p:sp>
      <p:sp>
        <p:nvSpPr>
          <p:cNvPr id="4" name="Slide Number Placeholder 3"/>
          <p:cNvSpPr>
            <a:spLocks noGrp="1"/>
          </p:cNvSpPr>
          <p:nvPr>
            <p:ph type="sldNum" sz="quarter" idx="10"/>
          </p:nvPr>
        </p:nvSpPr>
        <p:spPr/>
        <p:txBody>
          <a:bodyPr/>
          <a:lstStyle/>
          <a:p>
            <a:fld id="{B390AD40-732E-407B-AFFA-EBB1FE5EFA04}" type="slidenum">
              <a:rPr lang="en-US" smtClean="0"/>
              <a:t>47</a:t>
            </a:fld>
            <a:endParaRPr lang="en-US" dirty="0"/>
          </a:p>
        </p:txBody>
      </p:sp>
    </p:spTree>
    <p:extLst>
      <p:ext uri="{BB962C8B-B14F-4D97-AF65-F5344CB8AC3E}">
        <p14:creationId xmlns:p14="http://schemas.microsoft.com/office/powerpoint/2010/main" val="1930202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740768</a:t>
            </a:r>
          </a:p>
        </p:txBody>
      </p:sp>
      <p:sp>
        <p:nvSpPr>
          <p:cNvPr id="4" name="Slide Number Placeholder 3"/>
          <p:cNvSpPr>
            <a:spLocks noGrp="1"/>
          </p:cNvSpPr>
          <p:nvPr>
            <p:ph type="sldNum" sz="quarter" idx="10"/>
          </p:nvPr>
        </p:nvSpPr>
        <p:spPr/>
        <p:txBody>
          <a:bodyPr/>
          <a:lstStyle/>
          <a:p>
            <a:fld id="{B390AD40-732E-407B-AFFA-EBB1FE5EFA04}" type="slidenum">
              <a:rPr lang="en-US" smtClean="0"/>
              <a:t>6</a:t>
            </a:fld>
            <a:endParaRPr lang="en-US" dirty="0"/>
          </a:p>
        </p:txBody>
      </p:sp>
    </p:spTree>
    <p:extLst>
      <p:ext uri="{BB962C8B-B14F-4D97-AF65-F5344CB8AC3E}">
        <p14:creationId xmlns:p14="http://schemas.microsoft.com/office/powerpoint/2010/main" val="28480464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- 732141</a:t>
            </a:r>
          </a:p>
        </p:txBody>
      </p:sp>
      <p:sp>
        <p:nvSpPr>
          <p:cNvPr id="4" name="Slide Number Placeholder 3"/>
          <p:cNvSpPr>
            <a:spLocks noGrp="1"/>
          </p:cNvSpPr>
          <p:nvPr>
            <p:ph type="sldNum" sz="quarter" idx="10"/>
          </p:nvPr>
        </p:nvSpPr>
        <p:spPr/>
        <p:txBody>
          <a:bodyPr/>
          <a:lstStyle/>
          <a:p>
            <a:fld id="{B390AD40-732E-407B-AFFA-EBB1FE5EFA04}" type="slidenum">
              <a:rPr lang="en-US" smtClean="0"/>
              <a:t>48</a:t>
            </a:fld>
            <a:endParaRPr lang="en-US" dirty="0"/>
          </a:p>
        </p:txBody>
      </p:sp>
    </p:spTree>
    <p:extLst>
      <p:ext uri="{BB962C8B-B14F-4D97-AF65-F5344CB8AC3E}">
        <p14:creationId xmlns:p14="http://schemas.microsoft.com/office/powerpoint/2010/main" val="412246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RN - 733616</a:t>
            </a:r>
          </a:p>
        </p:txBody>
      </p:sp>
      <p:sp>
        <p:nvSpPr>
          <p:cNvPr id="4" name="Slide Number Placeholder 3"/>
          <p:cNvSpPr>
            <a:spLocks noGrp="1"/>
          </p:cNvSpPr>
          <p:nvPr>
            <p:ph type="sldNum" sz="quarter" idx="10"/>
          </p:nvPr>
        </p:nvSpPr>
        <p:spPr/>
        <p:txBody>
          <a:bodyPr/>
          <a:lstStyle/>
          <a:p>
            <a:fld id="{B390AD40-732E-407B-AFFA-EBB1FE5EFA04}" type="slidenum">
              <a:rPr lang="en-US" smtClean="0"/>
              <a:t>49</a:t>
            </a:fld>
            <a:endParaRPr lang="en-US" dirty="0"/>
          </a:p>
        </p:txBody>
      </p:sp>
    </p:spTree>
    <p:extLst>
      <p:ext uri="{BB962C8B-B14F-4D97-AF65-F5344CB8AC3E}">
        <p14:creationId xmlns:p14="http://schemas.microsoft.com/office/powerpoint/2010/main" val="30814763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Segoe UI" panose="020B0502040204020203" pitchFamily="34" charset="0"/>
              </a:rPr>
              <a:t>RN  - 743049</a:t>
            </a:r>
            <a:endParaRPr lang="en-US" dirty="0"/>
          </a:p>
        </p:txBody>
      </p:sp>
      <p:sp>
        <p:nvSpPr>
          <p:cNvPr id="4" name="Slide Number Placeholder 3"/>
          <p:cNvSpPr>
            <a:spLocks noGrp="1"/>
          </p:cNvSpPr>
          <p:nvPr>
            <p:ph type="sldNum" sz="quarter" idx="5"/>
          </p:nvPr>
        </p:nvSpPr>
        <p:spPr/>
        <p:txBody>
          <a:bodyPr/>
          <a:lstStyle/>
          <a:p>
            <a:fld id="{48D40416-5FAD-449D-9D2D-193D1EC69B76}" type="slidenum">
              <a:rPr lang="en-US" smtClean="0"/>
              <a:t>51</a:t>
            </a:fld>
            <a:endParaRPr lang="en-US"/>
          </a:p>
        </p:txBody>
      </p:sp>
    </p:spTree>
    <p:extLst>
      <p:ext uri="{BB962C8B-B14F-4D97-AF65-F5344CB8AC3E}">
        <p14:creationId xmlns:p14="http://schemas.microsoft.com/office/powerpoint/2010/main" val="31461512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666666"/>
                </a:solidFill>
                <a:effectLst/>
                <a:latin typeface="Segoe UI" panose="020B0502040204020203" pitchFamily="34" charset="0"/>
              </a:rPr>
              <a:t>RN - 745506</a:t>
            </a:r>
            <a:endParaRPr lang="en-US" dirty="0"/>
          </a:p>
        </p:txBody>
      </p:sp>
      <p:sp>
        <p:nvSpPr>
          <p:cNvPr id="4" name="Slide Number Placeholder 3"/>
          <p:cNvSpPr>
            <a:spLocks noGrp="1"/>
          </p:cNvSpPr>
          <p:nvPr>
            <p:ph type="sldNum" sz="quarter" idx="10"/>
          </p:nvPr>
        </p:nvSpPr>
        <p:spPr/>
        <p:txBody>
          <a:bodyPr/>
          <a:lstStyle/>
          <a:p>
            <a:fld id="{8080D7B9-990A-467C-922B-021218A7D54C}" type="slidenum">
              <a:rPr lang="en-US" smtClean="0"/>
              <a:t>52</a:t>
            </a:fld>
            <a:endParaRPr lang="en-US"/>
          </a:p>
        </p:txBody>
      </p:sp>
    </p:spTree>
    <p:extLst>
      <p:ext uri="{BB962C8B-B14F-4D97-AF65-F5344CB8AC3E}">
        <p14:creationId xmlns:p14="http://schemas.microsoft.com/office/powerpoint/2010/main" val="24537272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- 732307</a:t>
            </a:r>
          </a:p>
        </p:txBody>
      </p:sp>
      <p:sp>
        <p:nvSpPr>
          <p:cNvPr id="4" name="Slide Number Placeholder 3"/>
          <p:cNvSpPr>
            <a:spLocks noGrp="1"/>
          </p:cNvSpPr>
          <p:nvPr>
            <p:ph type="sldNum" sz="quarter" idx="10"/>
          </p:nvPr>
        </p:nvSpPr>
        <p:spPr/>
        <p:txBody>
          <a:bodyPr/>
          <a:lstStyle/>
          <a:p>
            <a:fld id="{B390AD40-732E-407B-AFFA-EBB1FE5EFA04}" type="slidenum">
              <a:rPr lang="en-US" smtClean="0"/>
              <a:t>53</a:t>
            </a:fld>
            <a:endParaRPr lang="en-US" dirty="0"/>
          </a:p>
        </p:txBody>
      </p:sp>
    </p:spTree>
    <p:extLst>
      <p:ext uri="{BB962C8B-B14F-4D97-AF65-F5344CB8AC3E}">
        <p14:creationId xmlns:p14="http://schemas.microsoft.com/office/powerpoint/2010/main" val="5509101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RN - 734486</a:t>
            </a:r>
          </a:p>
        </p:txBody>
      </p:sp>
      <p:sp>
        <p:nvSpPr>
          <p:cNvPr id="4" name="Slide Number Placeholder 3"/>
          <p:cNvSpPr>
            <a:spLocks noGrp="1"/>
          </p:cNvSpPr>
          <p:nvPr>
            <p:ph type="sldNum" sz="quarter" idx="10"/>
          </p:nvPr>
        </p:nvSpPr>
        <p:spPr/>
        <p:txBody>
          <a:bodyPr/>
          <a:lstStyle/>
          <a:p>
            <a:fld id="{B390AD40-732E-407B-AFFA-EBB1FE5EFA04}" type="slidenum">
              <a:rPr lang="en-US" smtClean="0"/>
              <a:t>54</a:t>
            </a:fld>
            <a:endParaRPr lang="en-US" dirty="0"/>
          </a:p>
        </p:txBody>
      </p:sp>
    </p:spTree>
    <p:extLst>
      <p:ext uri="{BB962C8B-B14F-4D97-AF65-F5344CB8AC3E}">
        <p14:creationId xmlns:p14="http://schemas.microsoft.com/office/powerpoint/2010/main" val="40195671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RN - 736212</a:t>
            </a:r>
          </a:p>
        </p:txBody>
      </p:sp>
      <p:sp>
        <p:nvSpPr>
          <p:cNvPr id="4" name="Slide Number Placeholder 3"/>
          <p:cNvSpPr>
            <a:spLocks noGrp="1"/>
          </p:cNvSpPr>
          <p:nvPr>
            <p:ph type="sldNum" sz="quarter" idx="10"/>
          </p:nvPr>
        </p:nvSpPr>
        <p:spPr/>
        <p:txBody>
          <a:bodyPr/>
          <a:lstStyle/>
          <a:p>
            <a:fld id="{8080D7B9-990A-467C-922B-021218A7D54C}" type="slidenum">
              <a:rPr lang="en-US" smtClean="0"/>
              <a:t>55</a:t>
            </a:fld>
            <a:endParaRPr lang="en-US"/>
          </a:p>
        </p:txBody>
      </p:sp>
    </p:spTree>
    <p:extLst>
      <p:ext uri="{BB962C8B-B14F-4D97-AF65-F5344CB8AC3E}">
        <p14:creationId xmlns:p14="http://schemas.microsoft.com/office/powerpoint/2010/main" val="34719508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- 732801</a:t>
            </a:r>
          </a:p>
        </p:txBody>
      </p:sp>
      <p:sp>
        <p:nvSpPr>
          <p:cNvPr id="4" name="Slide Number Placeholder 3"/>
          <p:cNvSpPr>
            <a:spLocks noGrp="1"/>
          </p:cNvSpPr>
          <p:nvPr>
            <p:ph type="sldNum" sz="quarter" idx="5"/>
          </p:nvPr>
        </p:nvSpPr>
        <p:spPr/>
        <p:txBody>
          <a:bodyPr/>
          <a:lstStyle/>
          <a:p>
            <a:fld id="{48D40416-5FAD-449D-9D2D-193D1EC69B76}" type="slidenum">
              <a:rPr lang="en-US" smtClean="0"/>
              <a:t>56</a:t>
            </a:fld>
            <a:endParaRPr lang="en-US"/>
          </a:p>
        </p:txBody>
      </p:sp>
    </p:spTree>
    <p:extLst>
      <p:ext uri="{BB962C8B-B14F-4D97-AF65-F5344CB8AC3E}">
        <p14:creationId xmlns:p14="http://schemas.microsoft.com/office/powerpoint/2010/main" val="24229012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- 732341</a:t>
            </a:r>
          </a:p>
        </p:txBody>
      </p:sp>
      <p:sp>
        <p:nvSpPr>
          <p:cNvPr id="4" name="Slide Number Placeholder 3"/>
          <p:cNvSpPr>
            <a:spLocks noGrp="1"/>
          </p:cNvSpPr>
          <p:nvPr>
            <p:ph type="sldNum" sz="quarter" idx="10"/>
          </p:nvPr>
        </p:nvSpPr>
        <p:spPr/>
        <p:txBody>
          <a:bodyPr/>
          <a:lstStyle/>
          <a:p>
            <a:fld id="{B390AD40-732E-407B-AFFA-EBB1FE5EFA04}" type="slidenum">
              <a:rPr lang="en-US" smtClean="0"/>
              <a:t>57</a:t>
            </a:fld>
            <a:endParaRPr lang="en-US" dirty="0"/>
          </a:p>
        </p:txBody>
      </p:sp>
    </p:spTree>
    <p:extLst>
      <p:ext uri="{BB962C8B-B14F-4D97-AF65-F5344CB8AC3E}">
        <p14:creationId xmlns:p14="http://schemas.microsoft.com/office/powerpoint/2010/main" val="3289919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RN - 736567</a:t>
            </a:r>
          </a:p>
        </p:txBody>
      </p:sp>
      <p:sp>
        <p:nvSpPr>
          <p:cNvPr id="4" name="Slide Number Placeholder 3"/>
          <p:cNvSpPr>
            <a:spLocks noGrp="1"/>
          </p:cNvSpPr>
          <p:nvPr>
            <p:ph type="sldNum" sz="quarter" idx="10"/>
          </p:nvPr>
        </p:nvSpPr>
        <p:spPr/>
        <p:txBody>
          <a:bodyPr/>
          <a:lstStyle/>
          <a:p>
            <a:fld id="{B390AD40-732E-407B-AFFA-EBB1FE5EFA04}" type="slidenum">
              <a:rPr lang="en-US" smtClean="0"/>
              <a:t>58</a:t>
            </a:fld>
            <a:endParaRPr lang="en-US" dirty="0"/>
          </a:p>
        </p:txBody>
      </p:sp>
    </p:spTree>
    <p:extLst>
      <p:ext uri="{BB962C8B-B14F-4D97-AF65-F5344CB8AC3E}">
        <p14:creationId xmlns:p14="http://schemas.microsoft.com/office/powerpoint/2010/main" val="1195670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Segoe UI" panose="020B0502040204020203" pitchFamily="34" charset="0"/>
              </a:rPr>
              <a:t>NN  733699</a:t>
            </a:r>
            <a:endParaRPr lang="en-US" dirty="0"/>
          </a:p>
        </p:txBody>
      </p:sp>
      <p:sp>
        <p:nvSpPr>
          <p:cNvPr id="4" name="Slide Number Placeholder 3"/>
          <p:cNvSpPr>
            <a:spLocks noGrp="1"/>
          </p:cNvSpPr>
          <p:nvPr>
            <p:ph type="sldNum" sz="quarter" idx="10"/>
          </p:nvPr>
        </p:nvSpPr>
        <p:spPr/>
        <p:txBody>
          <a:bodyPr/>
          <a:lstStyle/>
          <a:p>
            <a:fld id="{B390AD40-732E-407B-AFFA-EBB1FE5EFA04}" type="slidenum">
              <a:rPr lang="en-US" smtClean="0"/>
              <a:t>7</a:t>
            </a:fld>
            <a:endParaRPr lang="en-US" dirty="0"/>
          </a:p>
        </p:txBody>
      </p:sp>
    </p:spTree>
    <p:extLst>
      <p:ext uri="{BB962C8B-B14F-4D97-AF65-F5344CB8AC3E}">
        <p14:creationId xmlns:p14="http://schemas.microsoft.com/office/powerpoint/2010/main" val="30528533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666666"/>
                </a:solidFill>
                <a:effectLst/>
                <a:latin typeface="Segoe UI" panose="020B0502040204020203" pitchFamily="34" charset="0"/>
              </a:rPr>
              <a:t>RN  - 771978</a:t>
            </a:r>
            <a:endParaRPr lang="en-US" dirty="0"/>
          </a:p>
        </p:txBody>
      </p:sp>
      <p:sp>
        <p:nvSpPr>
          <p:cNvPr id="4" name="Slide Number Placeholder 3"/>
          <p:cNvSpPr>
            <a:spLocks noGrp="1"/>
          </p:cNvSpPr>
          <p:nvPr>
            <p:ph type="sldNum" sz="quarter" idx="10"/>
          </p:nvPr>
        </p:nvSpPr>
        <p:spPr/>
        <p:txBody>
          <a:bodyPr/>
          <a:lstStyle/>
          <a:p>
            <a:fld id="{8080D7B9-990A-467C-922B-021218A7D54C}" type="slidenum">
              <a:rPr lang="en-US" smtClean="0"/>
              <a:t>59</a:t>
            </a:fld>
            <a:endParaRPr lang="en-US"/>
          </a:p>
        </p:txBody>
      </p:sp>
    </p:spTree>
    <p:extLst>
      <p:ext uri="{BB962C8B-B14F-4D97-AF65-F5344CB8AC3E}">
        <p14:creationId xmlns:p14="http://schemas.microsoft.com/office/powerpoint/2010/main" val="6585462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RN - 736369</a:t>
            </a:r>
          </a:p>
        </p:txBody>
      </p:sp>
      <p:sp>
        <p:nvSpPr>
          <p:cNvPr id="4" name="Slide Number Placeholder 3"/>
          <p:cNvSpPr>
            <a:spLocks noGrp="1"/>
          </p:cNvSpPr>
          <p:nvPr>
            <p:ph type="sldNum" sz="quarter" idx="10"/>
          </p:nvPr>
        </p:nvSpPr>
        <p:spPr/>
        <p:txBody>
          <a:bodyPr/>
          <a:lstStyle/>
          <a:p>
            <a:fld id="{B390AD40-732E-407B-AFFA-EBB1FE5EFA04}" type="slidenum">
              <a:rPr lang="en-US" smtClean="0"/>
              <a:t>60</a:t>
            </a:fld>
            <a:endParaRPr lang="en-US" dirty="0"/>
          </a:p>
        </p:txBody>
      </p:sp>
    </p:spTree>
    <p:extLst>
      <p:ext uri="{BB962C8B-B14F-4D97-AF65-F5344CB8AC3E}">
        <p14:creationId xmlns:p14="http://schemas.microsoft.com/office/powerpoint/2010/main" val="4823888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- 734830</a:t>
            </a:r>
          </a:p>
        </p:txBody>
      </p:sp>
      <p:sp>
        <p:nvSpPr>
          <p:cNvPr id="4" name="Slide Number Placeholder 3"/>
          <p:cNvSpPr>
            <a:spLocks noGrp="1"/>
          </p:cNvSpPr>
          <p:nvPr>
            <p:ph type="sldNum" sz="quarter" idx="10"/>
          </p:nvPr>
        </p:nvSpPr>
        <p:spPr/>
        <p:txBody>
          <a:bodyPr/>
          <a:lstStyle/>
          <a:p>
            <a:fld id="{B390AD40-732E-407B-AFFA-EBB1FE5EFA04}" type="slidenum">
              <a:rPr lang="en-US" smtClean="0"/>
              <a:t>61</a:t>
            </a:fld>
            <a:endParaRPr lang="en-US" dirty="0"/>
          </a:p>
        </p:txBody>
      </p:sp>
    </p:spTree>
    <p:extLst>
      <p:ext uri="{BB962C8B-B14F-4D97-AF65-F5344CB8AC3E}">
        <p14:creationId xmlns:p14="http://schemas.microsoft.com/office/powerpoint/2010/main" val="35134273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a:t>
            </a:r>
            <a:r>
              <a:rPr lang="en-US" b="0" i="1" dirty="0">
                <a:solidFill>
                  <a:srgbClr val="666666"/>
                </a:solidFill>
                <a:effectLst/>
                <a:latin typeface="Segoe UI" panose="020B0502040204020203" pitchFamily="34" charset="0"/>
              </a:rPr>
              <a:t>745626 </a:t>
            </a:r>
            <a:endParaRPr lang="en-US" i="0" dirty="0"/>
          </a:p>
        </p:txBody>
      </p:sp>
      <p:sp>
        <p:nvSpPr>
          <p:cNvPr id="4" name="Slide Number Placeholder 3"/>
          <p:cNvSpPr>
            <a:spLocks noGrp="1"/>
          </p:cNvSpPr>
          <p:nvPr>
            <p:ph type="sldNum" sz="quarter" idx="5"/>
          </p:nvPr>
        </p:nvSpPr>
        <p:spPr/>
        <p:txBody>
          <a:bodyPr/>
          <a:lstStyle/>
          <a:p>
            <a:fld id="{A709D410-FC99-4F66-8651-1AE2976CFD99}" type="slidenum">
              <a:rPr lang="en-US" smtClean="0"/>
              <a:t>62</a:t>
            </a:fld>
            <a:endParaRPr lang="en-US"/>
          </a:p>
        </p:txBody>
      </p:sp>
    </p:spTree>
    <p:extLst>
      <p:ext uri="{BB962C8B-B14F-4D97-AF65-F5344CB8AC3E}">
        <p14:creationId xmlns:p14="http://schemas.microsoft.com/office/powerpoint/2010/main" val="28149730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RN - 746504</a:t>
            </a:r>
          </a:p>
        </p:txBody>
      </p:sp>
      <p:sp>
        <p:nvSpPr>
          <p:cNvPr id="4" name="Slide Number Placeholder 3"/>
          <p:cNvSpPr>
            <a:spLocks noGrp="1"/>
          </p:cNvSpPr>
          <p:nvPr>
            <p:ph type="sldNum" sz="quarter" idx="10"/>
          </p:nvPr>
        </p:nvSpPr>
        <p:spPr/>
        <p:txBody>
          <a:bodyPr/>
          <a:lstStyle/>
          <a:p>
            <a:fld id="{B390AD40-732E-407B-AFFA-EBB1FE5EFA04}" type="slidenum">
              <a:rPr lang="en-US" smtClean="0"/>
              <a:t>63</a:t>
            </a:fld>
            <a:endParaRPr lang="en-US" dirty="0"/>
          </a:p>
        </p:txBody>
      </p:sp>
    </p:spTree>
    <p:extLst>
      <p:ext uri="{BB962C8B-B14F-4D97-AF65-F5344CB8AC3E}">
        <p14:creationId xmlns:p14="http://schemas.microsoft.com/office/powerpoint/2010/main" val="26440897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RN 748074 </a:t>
            </a:r>
          </a:p>
        </p:txBody>
      </p:sp>
      <p:sp>
        <p:nvSpPr>
          <p:cNvPr id="4" name="Slide Number Placeholder 3"/>
          <p:cNvSpPr>
            <a:spLocks noGrp="1"/>
          </p:cNvSpPr>
          <p:nvPr>
            <p:ph type="sldNum" sz="quarter" idx="10"/>
          </p:nvPr>
        </p:nvSpPr>
        <p:spPr/>
        <p:txBody>
          <a:bodyPr/>
          <a:lstStyle/>
          <a:p>
            <a:fld id="{8080D7B9-990A-467C-922B-021218A7D54C}" type="slidenum">
              <a:rPr lang="en-US" smtClean="0"/>
              <a:t>64</a:t>
            </a:fld>
            <a:endParaRPr lang="en-US"/>
          </a:p>
        </p:txBody>
      </p:sp>
    </p:spTree>
    <p:extLst>
      <p:ext uri="{BB962C8B-B14F-4D97-AF65-F5344CB8AC3E}">
        <p14:creationId xmlns:p14="http://schemas.microsoft.com/office/powerpoint/2010/main" val="33971295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a:t>
            </a:r>
            <a:r>
              <a:rPr lang="en-US" b="0" i="1" dirty="0">
                <a:solidFill>
                  <a:srgbClr val="666666"/>
                </a:solidFill>
                <a:effectLst/>
                <a:latin typeface="Segoe UI" panose="020B0502040204020203" pitchFamily="34" charset="0"/>
              </a:rPr>
              <a:t>747539 </a:t>
            </a:r>
            <a:endParaRPr lang="en-US" dirty="0"/>
          </a:p>
        </p:txBody>
      </p:sp>
      <p:sp>
        <p:nvSpPr>
          <p:cNvPr id="4" name="Slide Number Placeholder 3"/>
          <p:cNvSpPr>
            <a:spLocks noGrp="1"/>
          </p:cNvSpPr>
          <p:nvPr>
            <p:ph type="sldNum" sz="quarter" idx="5"/>
          </p:nvPr>
        </p:nvSpPr>
        <p:spPr/>
        <p:txBody>
          <a:bodyPr/>
          <a:lstStyle/>
          <a:p>
            <a:fld id="{48D40416-5FAD-449D-9D2D-193D1EC69B76}" type="slidenum">
              <a:rPr lang="en-US" smtClean="0"/>
              <a:t>65</a:t>
            </a:fld>
            <a:endParaRPr lang="en-US"/>
          </a:p>
        </p:txBody>
      </p:sp>
    </p:spTree>
    <p:extLst>
      <p:ext uri="{BB962C8B-B14F-4D97-AF65-F5344CB8AC3E}">
        <p14:creationId xmlns:p14="http://schemas.microsoft.com/office/powerpoint/2010/main" val="12417398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- 744122 </a:t>
            </a:r>
          </a:p>
        </p:txBody>
      </p:sp>
      <p:sp>
        <p:nvSpPr>
          <p:cNvPr id="4" name="Slide Number Placeholder 3"/>
          <p:cNvSpPr>
            <a:spLocks noGrp="1"/>
          </p:cNvSpPr>
          <p:nvPr>
            <p:ph type="sldNum" sz="quarter" idx="10"/>
          </p:nvPr>
        </p:nvSpPr>
        <p:spPr/>
        <p:txBody>
          <a:bodyPr/>
          <a:lstStyle/>
          <a:p>
            <a:fld id="{B390AD40-732E-407B-AFFA-EBB1FE5EFA04}" type="slidenum">
              <a:rPr lang="en-US" smtClean="0"/>
              <a:t>66</a:t>
            </a:fld>
            <a:endParaRPr lang="en-US" dirty="0"/>
          </a:p>
        </p:txBody>
      </p:sp>
    </p:spTree>
    <p:extLst>
      <p:ext uri="{BB962C8B-B14F-4D97-AF65-F5344CB8AC3E}">
        <p14:creationId xmlns:p14="http://schemas.microsoft.com/office/powerpoint/2010/main" val="37366151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RN 750554 </a:t>
            </a:r>
          </a:p>
        </p:txBody>
      </p:sp>
      <p:sp>
        <p:nvSpPr>
          <p:cNvPr id="4" name="Slide Number Placeholder 3"/>
          <p:cNvSpPr>
            <a:spLocks noGrp="1"/>
          </p:cNvSpPr>
          <p:nvPr>
            <p:ph type="sldNum" sz="quarter" idx="10"/>
          </p:nvPr>
        </p:nvSpPr>
        <p:spPr/>
        <p:txBody>
          <a:bodyPr/>
          <a:lstStyle/>
          <a:p>
            <a:fld id="{B390AD40-732E-407B-AFFA-EBB1FE5EFA04}" type="slidenum">
              <a:rPr lang="en-US" smtClean="0"/>
              <a:t>67</a:t>
            </a:fld>
            <a:endParaRPr lang="en-US" dirty="0"/>
          </a:p>
        </p:txBody>
      </p:sp>
    </p:spTree>
    <p:extLst>
      <p:ext uri="{BB962C8B-B14F-4D97-AF65-F5344CB8AC3E}">
        <p14:creationId xmlns:p14="http://schemas.microsoft.com/office/powerpoint/2010/main" val="30312292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746503 </a:t>
            </a:r>
          </a:p>
        </p:txBody>
      </p:sp>
      <p:sp>
        <p:nvSpPr>
          <p:cNvPr id="4" name="Slide Number Placeholder 3"/>
          <p:cNvSpPr>
            <a:spLocks noGrp="1"/>
          </p:cNvSpPr>
          <p:nvPr>
            <p:ph type="sldNum" sz="quarter" idx="5"/>
          </p:nvPr>
        </p:nvSpPr>
        <p:spPr/>
        <p:txBody>
          <a:bodyPr/>
          <a:lstStyle/>
          <a:p>
            <a:fld id="{48D40416-5FAD-449D-9D2D-193D1EC69B76}" type="slidenum">
              <a:rPr lang="en-US" smtClean="0"/>
              <a:t>68</a:t>
            </a:fld>
            <a:endParaRPr lang="en-US"/>
          </a:p>
        </p:txBody>
      </p:sp>
    </p:spTree>
    <p:extLst>
      <p:ext uri="{BB962C8B-B14F-4D97-AF65-F5344CB8AC3E}">
        <p14:creationId xmlns:p14="http://schemas.microsoft.com/office/powerpoint/2010/main" val="413706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b="0" i="0" dirty="0">
                <a:solidFill>
                  <a:srgbClr val="666666"/>
                </a:solidFill>
                <a:effectLst/>
                <a:latin typeface="Segoe UI" panose="020B0502040204020203" pitchFamily="34" charset="0"/>
              </a:rPr>
              <a:t>RN - 765764</a:t>
            </a:r>
            <a:endParaRPr lang="en-US" dirty="0"/>
          </a:p>
        </p:txBody>
      </p:sp>
      <p:sp>
        <p:nvSpPr>
          <p:cNvPr id="4" name="Slide Number Placeholder 3"/>
          <p:cNvSpPr>
            <a:spLocks noGrp="1"/>
          </p:cNvSpPr>
          <p:nvPr>
            <p:ph type="sldNum" sz="quarter" idx="10"/>
          </p:nvPr>
        </p:nvSpPr>
        <p:spPr/>
        <p:txBody>
          <a:bodyPr/>
          <a:lstStyle/>
          <a:p>
            <a:fld id="{8080D7B9-990A-467C-922B-021218A7D54C}" type="slidenum">
              <a:rPr lang="en-US" smtClean="0"/>
              <a:t>8</a:t>
            </a:fld>
            <a:endParaRPr lang="en-US"/>
          </a:p>
        </p:txBody>
      </p:sp>
    </p:spTree>
    <p:extLst>
      <p:ext uri="{BB962C8B-B14F-4D97-AF65-F5344CB8AC3E}">
        <p14:creationId xmlns:p14="http://schemas.microsoft.com/office/powerpoint/2010/main" val="3880239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747726 </a:t>
            </a:r>
          </a:p>
        </p:txBody>
      </p:sp>
      <p:sp>
        <p:nvSpPr>
          <p:cNvPr id="4" name="Slide Number Placeholder 3"/>
          <p:cNvSpPr>
            <a:spLocks noGrp="1"/>
          </p:cNvSpPr>
          <p:nvPr>
            <p:ph type="sldNum" sz="quarter" idx="10"/>
          </p:nvPr>
        </p:nvSpPr>
        <p:spPr/>
        <p:txBody>
          <a:bodyPr/>
          <a:lstStyle/>
          <a:p>
            <a:fld id="{B390AD40-732E-407B-AFFA-EBB1FE5EFA04}" type="slidenum">
              <a:rPr lang="en-US" smtClean="0"/>
              <a:t>69</a:t>
            </a:fld>
            <a:endParaRPr lang="en-US" dirty="0"/>
          </a:p>
        </p:txBody>
      </p:sp>
    </p:spTree>
    <p:extLst>
      <p:ext uri="{BB962C8B-B14F-4D97-AF65-F5344CB8AC3E}">
        <p14:creationId xmlns:p14="http://schemas.microsoft.com/office/powerpoint/2010/main" val="31383418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RN 751103 </a:t>
            </a:r>
          </a:p>
        </p:txBody>
      </p:sp>
      <p:sp>
        <p:nvSpPr>
          <p:cNvPr id="4" name="Slide Number Placeholder 3"/>
          <p:cNvSpPr>
            <a:spLocks noGrp="1"/>
          </p:cNvSpPr>
          <p:nvPr>
            <p:ph type="sldNum" sz="quarter" idx="10"/>
          </p:nvPr>
        </p:nvSpPr>
        <p:spPr/>
        <p:txBody>
          <a:bodyPr/>
          <a:lstStyle/>
          <a:p>
            <a:fld id="{B390AD40-732E-407B-AFFA-EBB1FE5EFA04}" type="slidenum">
              <a:rPr lang="en-US" smtClean="0"/>
              <a:t>70</a:t>
            </a:fld>
            <a:endParaRPr lang="en-US" dirty="0"/>
          </a:p>
        </p:txBody>
      </p:sp>
    </p:spTree>
    <p:extLst>
      <p:ext uri="{BB962C8B-B14F-4D97-AF65-F5344CB8AC3E}">
        <p14:creationId xmlns:p14="http://schemas.microsoft.com/office/powerpoint/2010/main" val="15058287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a:t>
            </a:r>
            <a:r>
              <a:rPr lang="en-US" b="0" i="1" dirty="0">
                <a:solidFill>
                  <a:srgbClr val="666666"/>
                </a:solidFill>
                <a:effectLst/>
                <a:latin typeface="Segoe UI" panose="020B0502040204020203" pitchFamily="34" charset="0"/>
              </a:rPr>
              <a:t>745551 </a:t>
            </a:r>
            <a:endParaRPr lang="en-US" dirty="0"/>
          </a:p>
        </p:txBody>
      </p:sp>
      <p:sp>
        <p:nvSpPr>
          <p:cNvPr id="4" name="Slide Number Placeholder 3"/>
          <p:cNvSpPr>
            <a:spLocks noGrp="1"/>
          </p:cNvSpPr>
          <p:nvPr>
            <p:ph type="sldNum" sz="quarter" idx="10"/>
          </p:nvPr>
        </p:nvSpPr>
        <p:spPr/>
        <p:txBody>
          <a:bodyPr/>
          <a:lstStyle/>
          <a:p>
            <a:fld id="{B390AD40-732E-407B-AFFA-EBB1FE5EFA04}" type="slidenum">
              <a:rPr lang="en-US" smtClean="0"/>
              <a:t>71</a:t>
            </a:fld>
            <a:endParaRPr lang="en-US" dirty="0"/>
          </a:p>
        </p:txBody>
      </p:sp>
    </p:spTree>
    <p:extLst>
      <p:ext uri="{BB962C8B-B14F-4D97-AF65-F5344CB8AC3E}">
        <p14:creationId xmlns:p14="http://schemas.microsoft.com/office/powerpoint/2010/main" val="15319625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RN 757308 </a:t>
            </a:r>
          </a:p>
        </p:txBody>
      </p:sp>
      <p:sp>
        <p:nvSpPr>
          <p:cNvPr id="4" name="Slide Number Placeholder 3"/>
          <p:cNvSpPr>
            <a:spLocks noGrp="1"/>
          </p:cNvSpPr>
          <p:nvPr>
            <p:ph type="sldNum" sz="quarter" idx="10"/>
          </p:nvPr>
        </p:nvSpPr>
        <p:spPr/>
        <p:txBody>
          <a:bodyPr/>
          <a:lstStyle/>
          <a:p>
            <a:fld id="{8080D7B9-990A-467C-922B-021218A7D54C}" type="slidenum">
              <a:rPr lang="en-US" smtClean="0"/>
              <a:t>72</a:t>
            </a:fld>
            <a:endParaRPr lang="en-US"/>
          </a:p>
        </p:txBody>
      </p:sp>
    </p:spTree>
    <p:extLst>
      <p:ext uri="{BB962C8B-B14F-4D97-AF65-F5344CB8AC3E}">
        <p14:creationId xmlns:p14="http://schemas.microsoft.com/office/powerpoint/2010/main" val="42095644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Segoe UI" panose="020B0502040204020203" pitchFamily="34" charset="0"/>
              </a:rPr>
              <a:t>RN - 736596</a:t>
            </a:r>
            <a:endParaRPr lang="en-US" dirty="0"/>
          </a:p>
        </p:txBody>
      </p:sp>
      <p:sp>
        <p:nvSpPr>
          <p:cNvPr id="4" name="Slide Number Placeholder 3"/>
          <p:cNvSpPr>
            <a:spLocks noGrp="1"/>
          </p:cNvSpPr>
          <p:nvPr>
            <p:ph type="sldNum" sz="quarter" idx="5"/>
          </p:nvPr>
        </p:nvSpPr>
        <p:spPr/>
        <p:txBody>
          <a:bodyPr/>
          <a:lstStyle/>
          <a:p>
            <a:fld id="{48D40416-5FAD-449D-9D2D-193D1EC69B76}" type="slidenum">
              <a:rPr lang="en-US" smtClean="0"/>
              <a:t>74</a:t>
            </a:fld>
            <a:endParaRPr lang="en-US"/>
          </a:p>
        </p:txBody>
      </p:sp>
    </p:spTree>
    <p:extLst>
      <p:ext uri="{BB962C8B-B14F-4D97-AF65-F5344CB8AC3E}">
        <p14:creationId xmlns:p14="http://schemas.microsoft.com/office/powerpoint/2010/main" val="42061496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- 733921</a:t>
            </a:r>
          </a:p>
        </p:txBody>
      </p:sp>
      <p:sp>
        <p:nvSpPr>
          <p:cNvPr id="4" name="Slide Number Placeholder 3"/>
          <p:cNvSpPr>
            <a:spLocks noGrp="1"/>
          </p:cNvSpPr>
          <p:nvPr>
            <p:ph type="sldNum" sz="quarter" idx="10"/>
          </p:nvPr>
        </p:nvSpPr>
        <p:spPr/>
        <p:txBody>
          <a:bodyPr/>
          <a:lstStyle/>
          <a:p>
            <a:fld id="{B390AD40-732E-407B-AFFA-EBB1FE5EFA04}" type="slidenum">
              <a:rPr lang="en-US" smtClean="0"/>
              <a:t>75</a:t>
            </a:fld>
            <a:endParaRPr lang="en-US" dirty="0"/>
          </a:p>
        </p:txBody>
      </p:sp>
    </p:spTree>
    <p:extLst>
      <p:ext uri="{BB962C8B-B14F-4D97-AF65-F5344CB8AC3E}">
        <p14:creationId xmlns:p14="http://schemas.microsoft.com/office/powerpoint/2010/main" val="3277437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- 738079</a:t>
            </a:r>
          </a:p>
        </p:txBody>
      </p:sp>
      <p:sp>
        <p:nvSpPr>
          <p:cNvPr id="4" name="Slide Number Placeholder 3"/>
          <p:cNvSpPr>
            <a:spLocks noGrp="1"/>
          </p:cNvSpPr>
          <p:nvPr>
            <p:ph type="sldNum" sz="quarter" idx="5"/>
          </p:nvPr>
        </p:nvSpPr>
        <p:spPr/>
        <p:txBody>
          <a:bodyPr/>
          <a:lstStyle/>
          <a:p>
            <a:fld id="{48D40416-5FAD-449D-9D2D-193D1EC69B76}" type="slidenum">
              <a:rPr lang="en-US" smtClean="0"/>
              <a:t>77</a:t>
            </a:fld>
            <a:endParaRPr lang="en-US"/>
          </a:p>
        </p:txBody>
      </p:sp>
    </p:spTree>
    <p:extLst>
      <p:ext uri="{BB962C8B-B14F-4D97-AF65-F5344CB8AC3E}">
        <p14:creationId xmlns:p14="http://schemas.microsoft.com/office/powerpoint/2010/main" val="24071937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RN - 742764</a:t>
            </a:r>
          </a:p>
        </p:txBody>
      </p:sp>
      <p:sp>
        <p:nvSpPr>
          <p:cNvPr id="4" name="Slide Number Placeholder 3"/>
          <p:cNvSpPr>
            <a:spLocks noGrp="1"/>
          </p:cNvSpPr>
          <p:nvPr>
            <p:ph type="sldNum" sz="quarter" idx="10"/>
          </p:nvPr>
        </p:nvSpPr>
        <p:spPr/>
        <p:txBody>
          <a:bodyPr/>
          <a:lstStyle/>
          <a:p>
            <a:fld id="{B390AD40-732E-407B-AFFA-EBB1FE5EFA04}" type="slidenum">
              <a:rPr lang="en-US" smtClean="0"/>
              <a:t>78</a:t>
            </a:fld>
            <a:endParaRPr lang="en-US" dirty="0"/>
          </a:p>
        </p:txBody>
      </p:sp>
    </p:spTree>
    <p:extLst>
      <p:ext uri="{BB962C8B-B14F-4D97-AF65-F5344CB8AC3E}">
        <p14:creationId xmlns:p14="http://schemas.microsoft.com/office/powerpoint/2010/main" val="35313099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Calibri" panose="020F0502020204030204" pitchFamily="34" charset="0"/>
              </a:rPr>
              <a:t>RN - 742164</a:t>
            </a:r>
            <a:endParaRPr lang="en-US" dirty="0"/>
          </a:p>
        </p:txBody>
      </p:sp>
      <p:sp>
        <p:nvSpPr>
          <p:cNvPr id="4" name="Slide Number Placeholder 3"/>
          <p:cNvSpPr>
            <a:spLocks noGrp="1"/>
          </p:cNvSpPr>
          <p:nvPr>
            <p:ph type="sldNum" sz="quarter" idx="5"/>
          </p:nvPr>
        </p:nvSpPr>
        <p:spPr/>
        <p:txBody>
          <a:bodyPr/>
          <a:lstStyle/>
          <a:p>
            <a:fld id="{A709D410-FC99-4F66-8651-1AE2976CFD99}" type="slidenum">
              <a:rPr lang="en-US" smtClean="0"/>
              <a:t>79</a:t>
            </a:fld>
            <a:endParaRPr lang="en-US"/>
          </a:p>
        </p:txBody>
      </p:sp>
    </p:spTree>
    <p:extLst>
      <p:ext uri="{BB962C8B-B14F-4D97-AF65-F5344CB8AC3E}">
        <p14:creationId xmlns:p14="http://schemas.microsoft.com/office/powerpoint/2010/main" val="11863261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RN - 745915</a:t>
            </a:r>
            <a:r>
              <a:rPr lang="en-US" dirty="0"/>
              <a:t> </a:t>
            </a:r>
          </a:p>
        </p:txBody>
      </p:sp>
      <p:sp>
        <p:nvSpPr>
          <p:cNvPr id="4" name="Slide Number Placeholder 3"/>
          <p:cNvSpPr>
            <a:spLocks noGrp="1"/>
          </p:cNvSpPr>
          <p:nvPr>
            <p:ph type="sldNum" sz="quarter" idx="5"/>
          </p:nvPr>
        </p:nvSpPr>
        <p:spPr/>
        <p:txBody>
          <a:bodyPr/>
          <a:lstStyle/>
          <a:p>
            <a:fld id="{48D40416-5FAD-449D-9D2D-193D1EC69B76}" type="slidenum">
              <a:rPr lang="en-US" smtClean="0"/>
              <a:t>81</a:t>
            </a:fld>
            <a:endParaRPr lang="en-US"/>
          </a:p>
        </p:txBody>
      </p:sp>
    </p:spTree>
    <p:extLst>
      <p:ext uri="{BB962C8B-B14F-4D97-AF65-F5344CB8AC3E}">
        <p14:creationId xmlns:p14="http://schemas.microsoft.com/office/powerpoint/2010/main" val="1419115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734047 </a:t>
            </a:r>
          </a:p>
        </p:txBody>
      </p:sp>
      <p:sp>
        <p:nvSpPr>
          <p:cNvPr id="4" name="Slide Number Placeholder 3"/>
          <p:cNvSpPr>
            <a:spLocks noGrp="1"/>
          </p:cNvSpPr>
          <p:nvPr>
            <p:ph type="sldNum" sz="quarter" idx="10"/>
          </p:nvPr>
        </p:nvSpPr>
        <p:spPr/>
        <p:txBody>
          <a:bodyPr/>
          <a:lstStyle/>
          <a:p>
            <a:fld id="{B390AD40-732E-407B-AFFA-EBB1FE5EFA04}" type="slidenum">
              <a:rPr lang="en-US" smtClean="0"/>
              <a:t>10</a:t>
            </a:fld>
            <a:endParaRPr lang="en-US" dirty="0"/>
          </a:p>
        </p:txBody>
      </p:sp>
    </p:spTree>
    <p:extLst>
      <p:ext uri="{BB962C8B-B14F-4D97-AF65-F5344CB8AC3E}">
        <p14:creationId xmlns:p14="http://schemas.microsoft.com/office/powerpoint/2010/main" val="17616451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b="0" i="0" u="none" strike="noStrike" dirty="0">
                <a:solidFill>
                  <a:srgbClr val="000000"/>
                </a:solidFill>
                <a:effectLst/>
                <a:latin typeface="Calibri" panose="020F0502020204030204" pitchFamily="34" charset="0"/>
              </a:rPr>
              <a:t>RN - 745427</a:t>
            </a:r>
            <a:r>
              <a:rPr lang="en-US" dirty="0"/>
              <a:t> </a:t>
            </a:r>
          </a:p>
        </p:txBody>
      </p:sp>
      <p:sp>
        <p:nvSpPr>
          <p:cNvPr id="4" name="Slide Number Placeholder 3"/>
          <p:cNvSpPr>
            <a:spLocks noGrp="1"/>
          </p:cNvSpPr>
          <p:nvPr>
            <p:ph type="sldNum" sz="quarter" idx="10"/>
          </p:nvPr>
        </p:nvSpPr>
        <p:spPr/>
        <p:txBody>
          <a:bodyPr/>
          <a:lstStyle/>
          <a:p>
            <a:fld id="{8080D7B9-990A-467C-922B-021218A7D54C}" type="slidenum">
              <a:rPr lang="en-US" smtClean="0"/>
              <a:t>82</a:t>
            </a:fld>
            <a:endParaRPr lang="en-US"/>
          </a:p>
        </p:txBody>
      </p:sp>
    </p:spTree>
    <p:extLst>
      <p:ext uri="{BB962C8B-B14F-4D97-AF65-F5344CB8AC3E}">
        <p14:creationId xmlns:p14="http://schemas.microsoft.com/office/powerpoint/2010/main" val="13601996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b="0" i="0" u="none" strike="noStrike" dirty="0">
                <a:solidFill>
                  <a:srgbClr val="000000"/>
                </a:solidFill>
                <a:effectLst/>
                <a:latin typeface="Calibri" panose="020F0502020204030204" pitchFamily="34" charset="0"/>
              </a:rPr>
              <a:t>RN - 745427</a:t>
            </a:r>
            <a:r>
              <a:rPr lang="en-US" dirty="0"/>
              <a:t> </a:t>
            </a:r>
          </a:p>
        </p:txBody>
      </p:sp>
      <p:sp>
        <p:nvSpPr>
          <p:cNvPr id="4" name="Slide Number Placeholder 3"/>
          <p:cNvSpPr>
            <a:spLocks noGrp="1"/>
          </p:cNvSpPr>
          <p:nvPr>
            <p:ph type="sldNum" sz="quarter" idx="10"/>
          </p:nvPr>
        </p:nvSpPr>
        <p:spPr/>
        <p:txBody>
          <a:bodyPr/>
          <a:lstStyle/>
          <a:p>
            <a:fld id="{8080D7B9-990A-467C-922B-021218A7D54C}" type="slidenum">
              <a:rPr lang="en-US" smtClean="0"/>
              <a:t>83</a:t>
            </a:fld>
            <a:endParaRPr lang="en-US"/>
          </a:p>
        </p:txBody>
      </p:sp>
    </p:spTree>
    <p:extLst>
      <p:ext uri="{BB962C8B-B14F-4D97-AF65-F5344CB8AC3E}">
        <p14:creationId xmlns:p14="http://schemas.microsoft.com/office/powerpoint/2010/main" val="21625904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749477 </a:t>
            </a:r>
          </a:p>
        </p:txBody>
      </p:sp>
      <p:sp>
        <p:nvSpPr>
          <p:cNvPr id="4" name="Slide Number Placeholder 3"/>
          <p:cNvSpPr>
            <a:spLocks noGrp="1"/>
          </p:cNvSpPr>
          <p:nvPr>
            <p:ph type="sldNum" sz="quarter" idx="5"/>
          </p:nvPr>
        </p:nvSpPr>
        <p:spPr/>
        <p:txBody>
          <a:bodyPr/>
          <a:lstStyle/>
          <a:p>
            <a:fld id="{48D40416-5FAD-449D-9D2D-193D1EC69B76}" type="slidenum">
              <a:rPr lang="en-US" smtClean="0"/>
              <a:t>84</a:t>
            </a:fld>
            <a:endParaRPr lang="en-US"/>
          </a:p>
        </p:txBody>
      </p:sp>
    </p:spTree>
    <p:extLst>
      <p:ext uri="{BB962C8B-B14F-4D97-AF65-F5344CB8AC3E}">
        <p14:creationId xmlns:p14="http://schemas.microsoft.com/office/powerpoint/2010/main" val="28707354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RN 723399 </a:t>
            </a:r>
          </a:p>
        </p:txBody>
      </p:sp>
      <p:sp>
        <p:nvSpPr>
          <p:cNvPr id="4" name="Slide Number Placeholder 3"/>
          <p:cNvSpPr>
            <a:spLocks noGrp="1"/>
          </p:cNvSpPr>
          <p:nvPr>
            <p:ph type="sldNum" sz="quarter" idx="10"/>
          </p:nvPr>
        </p:nvSpPr>
        <p:spPr/>
        <p:txBody>
          <a:bodyPr/>
          <a:lstStyle/>
          <a:p>
            <a:fld id="{B390AD40-732E-407B-AFFA-EBB1FE5EFA04}" type="slidenum">
              <a:rPr lang="en-US" smtClean="0"/>
              <a:t>85</a:t>
            </a:fld>
            <a:endParaRPr lang="en-US" dirty="0"/>
          </a:p>
        </p:txBody>
      </p:sp>
    </p:spTree>
    <p:extLst>
      <p:ext uri="{BB962C8B-B14F-4D97-AF65-F5344CB8AC3E}">
        <p14:creationId xmlns:p14="http://schemas.microsoft.com/office/powerpoint/2010/main" val="37894976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747752 </a:t>
            </a:r>
          </a:p>
        </p:txBody>
      </p:sp>
      <p:sp>
        <p:nvSpPr>
          <p:cNvPr id="4" name="Slide Number Placeholder 3"/>
          <p:cNvSpPr>
            <a:spLocks noGrp="1"/>
          </p:cNvSpPr>
          <p:nvPr>
            <p:ph type="sldNum" sz="quarter" idx="5"/>
          </p:nvPr>
        </p:nvSpPr>
        <p:spPr/>
        <p:txBody>
          <a:bodyPr/>
          <a:lstStyle/>
          <a:p>
            <a:fld id="{48D40416-5FAD-449D-9D2D-193D1EC69B76}" type="slidenum">
              <a:rPr lang="en-US" smtClean="0"/>
              <a:t>87</a:t>
            </a:fld>
            <a:endParaRPr lang="en-US"/>
          </a:p>
        </p:txBody>
      </p:sp>
    </p:spTree>
    <p:extLst>
      <p:ext uri="{BB962C8B-B14F-4D97-AF65-F5344CB8AC3E}">
        <p14:creationId xmlns:p14="http://schemas.microsoft.com/office/powerpoint/2010/main" val="19401656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747836 </a:t>
            </a:r>
          </a:p>
        </p:txBody>
      </p:sp>
      <p:sp>
        <p:nvSpPr>
          <p:cNvPr id="4" name="Slide Number Placeholder 3"/>
          <p:cNvSpPr>
            <a:spLocks noGrp="1"/>
          </p:cNvSpPr>
          <p:nvPr>
            <p:ph type="sldNum" sz="quarter" idx="5"/>
          </p:nvPr>
        </p:nvSpPr>
        <p:spPr/>
        <p:txBody>
          <a:bodyPr/>
          <a:lstStyle/>
          <a:p>
            <a:fld id="{48D40416-5FAD-449D-9D2D-193D1EC69B76}" type="slidenum">
              <a:rPr lang="en-US" smtClean="0"/>
              <a:t>88</a:t>
            </a:fld>
            <a:endParaRPr lang="en-US"/>
          </a:p>
        </p:txBody>
      </p:sp>
    </p:spTree>
    <p:extLst>
      <p:ext uri="{BB962C8B-B14F-4D97-AF65-F5344CB8AC3E}">
        <p14:creationId xmlns:p14="http://schemas.microsoft.com/office/powerpoint/2010/main" val="9294777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746523 </a:t>
            </a:r>
          </a:p>
        </p:txBody>
      </p:sp>
      <p:sp>
        <p:nvSpPr>
          <p:cNvPr id="4" name="Slide Number Placeholder 3"/>
          <p:cNvSpPr>
            <a:spLocks noGrp="1"/>
          </p:cNvSpPr>
          <p:nvPr>
            <p:ph type="sldNum" sz="quarter" idx="5"/>
          </p:nvPr>
        </p:nvSpPr>
        <p:spPr/>
        <p:txBody>
          <a:bodyPr/>
          <a:lstStyle/>
          <a:p>
            <a:fld id="{48D40416-5FAD-449D-9D2D-193D1EC69B76}" type="slidenum">
              <a:rPr lang="en-US" smtClean="0"/>
              <a:t>89</a:t>
            </a:fld>
            <a:endParaRPr lang="en-US"/>
          </a:p>
        </p:txBody>
      </p:sp>
    </p:spTree>
    <p:extLst>
      <p:ext uri="{BB962C8B-B14F-4D97-AF65-F5344CB8AC3E}">
        <p14:creationId xmlns:p14="http://schemas.microsoft.com/office/powerpoint/2010/main" val="11721005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749097 </a:t>
            </a:r>
          </a:p>
        </p:txBody>
      </p:sp>
      <p:sp>
        <p:nvSpPr>
          <p:cNvPr id="4" name="Slide Number Placeholder 3"/>
          <p:cNvSpPr>
            <a:spLocks noGrp="1"/>
          </p:cNvSpPr>
          <p:nvPr>
            <p:ph type="sldNum" sz="quarter" idx="5"/>
          </p:nvPr>
        </p:nvSpPr>
        <p:spPr/>
        <p:txBody>
          <a:bodyPr/>
          <a:lstStyle/>
          <a:p>
            <a:fld id="{48D40416-5FAD-449D-9D2D-193D1EC69B76}" type="slidenum">
              <a:rPr lang="en-US" smtClean="0"/>
              <a:t>90</a:t>
            </a:fld>
            <a:endParaRPr lang="en-US"/>
          </a:p>
        </p:txBody>
      </p:sp>
    </p:spTree>
    <p:extLst>
      <p:ext uri="{BB962C8B-B14F-4D97-AF65-F5344CB8AC3E}">
        <p14:creationId xmlns:p14="http://schemas.microsoft.com/office/powerpoint/2010/main" val="12434797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RN 746438 </a:t>
            </a:r>
          </a:p>
        </p:txBody>
      </p:sp>
      <p:sp>
        <p:nvSpPr>
          <p:cNvPr id="4" name="Slide Number Placeholder 3"/>
          <p:cNvSpPr>
            <a:spLocks noGrp="1"/>
          </p:cNvSpPr>
          <p:nvPr>
            <p:ph type="sldNum" sz="quarter" idx="10"/>
          </p:nvPr>
        </p:nvSpPr>
        <p:spPr/>
        <p:txBody>
          <a:bodyPr/>
          <a:lstStyle/>
          <a:p>
            <a:fld id="{B390AD40-732E-407B-AFFA-EBB1FE5EFA04}" type="slidenum">
              <a:rPr lang="en-US" smtClean="0"/>
              <a:t>92</a:t>
            </a:fld>
            <a:endParaRPr lang="en-US" dirty="0"/>
          </a:p>
        </p:txBody>
      </p:sp>
    </p:spTree>
    <p:extLst>
      <p:ext uri="{BB962C8B-B14F-4D97-AF65-F5344CB8AC3E}">
        <p14:creationId xmlns:p14="http://schemas.microsoft.com/office/powerpoint/2010/main" val="33484118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748827 </a:t>
            </a:r>
          </a:p>
        </p:txBody>
      </p:sp>
      <p:sp>
        <p:nvSpPr>
          <p:cNvPr id="4" name="Slide Number Placeholder 3"/>
          <p:cNvSpPr>
            <a:spLocks noGrp="1"/>
          </p:cNvSpPr>
          <p:nvPr>
            <p:ph type="sldNum" sz="quarter" idx="10"/>
          </p:nvPr>
        </p:nvSpPr>
        <p:spPr/>
        <p:txBody>
          <a:bodyPr/>
          <a:lstStyle/>
          <a:p>
            <a:fld id="{B390AD40-732E-407B-AFFA-EBB1FE5EFA04}" type="slidenum">
              <a:rPr lang="en-US" smtClean="0"/>
              <a:t>93</a:t>
            </a:fld>
            <a:endParaRPr lang="en-US" dirty="0"/>
          </a:p>
        </p:txBody>
      </p:sp>
    </p:spTree>
    <p:extLst>
      <p:ext uri="{BB962C8B-B14F-4D97-AF65-F5344CB8AC3E}">
        <p14:creationId xmlns:p14="http://schemas.microsoft.com/office/powerpoint/2010/main" val="1761645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RN 736390 </a:t>
            </a:r>
          </a:p>
        </p:txBody>
      </p:sp>
      <p:sp>
        <p:nvSpPr>
          <p:cNvPr id="4" name="Slide Number Placeholder 3"/>
          <p:cNvSpPr>
            <a:spLocks noGrp="1"/>
          </p:cNvSpPr>
          <p:nvPr>
            <p:ph type="sldNum" sz="quarter" idx="10"/>
          </p:nvPr>
        </p:nvSpPr>
        <p:spPr/>
        <p:txBody>
          <a:bodyPr/>
          <a:lstStyle/>
          <a:p>
            <a:fld id="{B390AD40-732E-407B-AFFA-EBB1FE5EFA04}" type="slidenum">
              <a:rPr lang="en-US" smtClean="0"/>
              <a:t>11</a:t>
            </a:fld>
            <a:endParaRPr lang="en-US" dirty="0"/>
          </a:p>
        </p:txBody>
      </p:sp>
    </p:spTree>
    <p:extLst>
      <p:ext uri="{BB962C8B-B14F-4D97-AF65-F5344CB8AC3E}">
        <p14:creationId xmlns:p14="http://schemas.microsoft.com/office/powerpoint/2010/main" val="33484118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RN 748827 </a:t>
            </a:r>
          </a:p>
        </p:txBody>
      </p:sp>
      <p:sp>
        <p:nvSpPr>
          <p:cNvPr id="4" name="Slide Number Placeholder 3"/>
          <p:cNvSpPr>
            <a:spLocks noGrp="1"/>
          </p:cNvSpPr>
          <p:nvPr>
            <p:ph type="sldNum" sz="quarter" idx="10"/>
          </p:nvPr>
        </p:nvSpPr>
        <p:spPr/>
        <p:txBody>
          <a:bodyPr/>
          <a:lstStyle/>
          <a:p>
            <a:fld id="{8080D7B9-990A-467C-922B-021218A7D54C}" type="slidenum">
              <a:rPr lang="en-US" smtClean="0"/>
              <a:t>94</a:t>
            </a:fld>
            <a:endParaRPr lang="en-US"/>
          </a:p>
        </p:txBody>
      </p:sp>
    </p:spTree>
    <p:extLst>
      <p:ext uri="{BB962C8B-B14F-4D97-AF65-F5344CB8AC3E}">
        <p14:creationId xmlns:p14="http://schemas.microsoft.com/office/powerpoint/2010/main" val="38802397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745054 </a:t>
            </a:r>
          </a:p>
        </p:txBody>
      </p:sp>
      <p:sp>
        <p:nvSpPr>
          <p:cNvPr id="4" name="Slide Number Placeholder 3"/>
          <p:cNvSpPr>
            <a:spLocks noGrp="1"/>
          </p:cNvSpPr>
          <p:nvPr>
            <p:ph type="sldNum" sz="quarter" idx="5"/>
          </p:nvPr>
        </p:nvSpPr>
        <p:spPr/>
        <p:txBody>
          <a:bodyPr/>
          <a:lstStyle/>
          <a:p>
            <a:fld id="{48D40416-5FAD-449D-9D2D-193D1EC69B76}" type="slidenum">
              <a:rPr lang="en-US" smtClean="0"/>
              <a:t>96</a:t>
            </a:fld>
            <a:endParaRPr lang="en-US"/>
          </a:p>
        </p:txBody>
      </p:sp>
    </p:spTree>
    <p:extLst>
      <p:ext uri="{BB962C8B-B14F-4D97-AF65-F5344CB8AC3E}">
        <p14:creationId xmlns:p14="http://schemas.microsoft.com/office/powerpoint/2010/main" val="30151132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RN 747686 </a:t>
            </a:r>
          </a:p>
        </p:txBody>
      </p:sp>
      <p:sp>
        <p:nvSpPr>
          <p:cNvPr id="4" name="Slide Number Placeholder 3"/>
          <p:cNvSpPr>
            <a:spLocks noGrp="1"/>
          </p:cNvSpPr>
          <p:nvPr>
            <p:ph type="sldNum" sz="quarter" idx="10"/>
          </p:nvPr>
        </p:nvSpPr>
        <p:spPr/>
        <p:txBody>
          <a:bodyPr/>
          <a:lstStyle/>
          <a:p>
            <a:fld id="{B390AD40-732E-407B-AFFA-EBB1FE5EFA04}" type="slidenum">
              <a:rPr lang="en-US" smtClean="0"/>
              <a:t>97</a:t>
            </a:fld>
            <a:endParaRPr lang="en-US" dirty="0"/>
          </a:p>
        </p:txBody>
      </p:sp>
    </p:spTree>
    <p:extLst>
      <p:ext uri="{BB962C8B-B14F-4D97-AF65-F5344CB8AC3E}">
        <p14:creationId xmlns:p14="http://schemas.microsoft.com/office/powerpoint/2010/main" val="10735318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RN </a:t>
            </a:r>
            <a:r>
              <a:rPr lang="en-US" sz="1200" b="0" i="0" u="none" strike="noStrike" dirty="0">
                <a:solidFill>
                  <a:srgbClr val="000000"/>
                </a:solidFill>
                <a:effectLst/>
                <a:latin typeface="Calibri" panose="020F0502020204030204" pitchFamily="34" charset="0"/>
              </a:rPr>
              <a:t>753949</a:t>
            </a:r>
            <a:r>
              <a:rPr lang="en-US" dirty="0"/>
              <a:t> </a:t>
            </a:r>
          </a:p>
        </p:txBody>
      </p:sp>
      <p:sp>
        <p:nvSpPr>
          <p:cNvPr id="4" name="Slide Number Placeholder 3"/>
          <p:cNvSpPr>
            <a:spLocks noGrp="1"/>
          </p:cNvSpPr>
          <p:nvPr>
            <p:ph type="sldNum" sz="quarter" idx="10"/>
          </p:nvPr>
        </p:nvSpPr>
        <p:spPr/>
        <p:txBody>
          <a:bodyPr/>
          <a:lstStyle/>
          <a:p>
            <a:fld id="{B390AD40-732E-407B-AFFA-EBB1FE5EFA04}" type="slidenum">
              <a:rPr lang="en-US" smtClean="0"/>
              <a:t>98</a:t>
            </a:fld>
            <a:endParaRPr lang="en-US" dirty="0"/>
          </a:p>
        </p:txBody>
      </p:sp>
    </p:spTree>
    <p:extLst>
      <p:ext uri="{BB962C8B-B14F-4D97-AF65-F5344CB8AC3E}">
        <p14:creationId xmlns:p14="http://schemas.microsoft.com/office/powerpoint/2010/main" val="24680798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745903, 752385 </a:t>
            </a:r>
          </a:p>
        </p:txBody>
      </p:sp>
      <p:sp>
        <p:nvSpPr>
          <p:cNvPr id="4" name="Slide Number Placeholder 3"/>
          <p:cNvSpPr>
            <a:spLocks noGrp="1"/>
          </p:cNvSpPr>
          <p:nvPr>
            <p:ph type="sldNum" sz="quarter" idx="5"/>
          </p:nvPr>
        </p:nvSpPr>
        <p:spPr/>
        <p:txBody>
          <a:bodyPr/>
          <a:lstStyle/>
          <a:p>
            <a:fld id="{48D40416-5FAD-449D-9D2D-193D1EC69B76}" type="slidenum">
              <a:rPr lang="en-US" smtClean="0"/>
              <a:t>100</a:t>
            </a:fld>
            <a:endParaRPr lang="en-US"/>
          </a:p>
        </p:txBody>
      </p:sp>
    </p:spTree>
    <p:extLst>
      <p:ext uri="{BB962C8B-B14F-4D97-AF65-F5344CB8AC3E}">
        <p14:creationId xmlns:p14="http://schemas.microsoft.com/office/powerpoint/2010/main" val="31461512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745903, 752385 </a:t>
            </a:r>
          </a:p>
        </p:txBody>
      </p:sp>
      <p:sp>
        <p:nvSpPr>
          <p:cNvPr id="4" name="Slide Number Placeholder 3"/>
          <p:cNvSpPr>
            <a:spLocks noGrp="1"/>
          </p:cNvSpPr>
          <p:nvPr>
            <p:ph type="sldNum" sz="quarter" idx="10"/>
          </p:nvPr>
        </p:nvSpPr>
        <p:spPr/>
        <p:txBody>
          <a:bodyPr/>
          <a:lstStyle/>
          <a:p>
            <a:fld id="{B390AD40-732E-407B-AFFA-EBB1FE5EFA04}" type="slidenum">
              <a:rPr lang="en-US" smtClean="0"/>
              <a:t>101</a:t>
            </a:fld>
            <a:endParaRPr lang="en-US" dirty="0"/>
          </a:p>
        </p:txBody>
      </p:sp>
    </p:spTree>
    <p:extLst>
      <p:ext uri="{BB962C8B-B14F-4D97-AF65-F5344CB8AC3E}">
        <p14:creationId xmlns:p14="http://schemas.microsoft.com/office/powerpoint/2010/main" val="5509101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RN 745903 </a:t>
            </a:r>
          </a:p>
        </p:txBody>
      </p:sp>
      <p:sp>
        <p:nvSpPr>
          <p:cNvPr id="4" name="Slide Number Placeholder 3"/>
          <p:cNvSpPr>
            <a:spLocks noGrp="1"/>
          </p:cNvSpPr>
          <p:nvPr>
            <p:ph type="sldNum" sz="quarter" idx="10"/>
          </p:nvPr>
        </p:nvSpPr>
        <p:spPr/>
        <p:txBody>
          <a:bodyPr/>
          <a:lstStyle/>
          <a:p>
            <a:fld id="{B390AD40-732E-407B-AFFA-EBB1FE5EFA04}" type="slidenum">
              <a:rPr lang="en-US" smtClean="0"/>
              <a:t>102</a:t>
            </a:fld>
            <a:endParaRPr lang="en-US" dirty="0"/>
          </a:p>
        </p:txBody>
      </p:sp>
    </p:spTree>
    <p:extLst>
      <p:ext uri="{BB962C8B-B14F-4D97-AF65-F5344CB8AC3E}">
        <p14:creationId xmlns:p14="http://schemas.microsoft.com/office/powerpoint/2010/main" val="40195671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RN 745903, 752385 </a:t>
            </a:r>
          </a:p>
        </p:txBody>
      </p:sp>
      <p:sp>
        <p:nvSpPr>
          <p:cNvPr id="4" name="Slide Number Placeholder 3"/>
          <p:cNvSpPr>
            <a:spLocks noGrp="1"/>
          </p:cNvSpPr>
          <p:nvPr>
            <p:ph type="sldNum" sz="quarter" idx="10"/>
          </p:nvPr>
        </p:nvSpPr>
        <p:spPr/>
        <p:txBody>
          <a:bodyPr/>
          <a:lstStyle/>
          <a:p>
            <a:fld id="{8080D7B9-990A-467C-922B-021218A7D54C}" type="slidenum">
              <a:rPr lang="en-US" smtClean="0"/>
              <a:t>103</a:t>
            </a:fld>
            <a:endParaRPr lang="en-US"/>
          </a:p>
        </p:txBody>
      </p:sp>
    </p:spTree>
    <p:extLst>
      <p:ext uri="{BB962C8B-B14F-4D97-AF65-F5344CB8AC3E}">
        <p14:creationId xmlns:p14="http://schemas.microsoft.com/office/powerpoint/2010/main" val="34719508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RN 748749 </a:t>
            </a:r>
          </a:p>
        </p:txBody>
      </p:sp>
      <p:sp>
        <p:nvSpPr>
          <p:cNvPr id="4" name="Slide Number Placeholder 3"/>
          <p:cNvSpPr>
            <a:spLocks noGrp="1"/>
          </p:cNvSpPr>
          <p:nvPr>
            <p:ph type="sldNum" sz="quarter" idx="10"/>
          </p:nvPr>
        </p:nvSpPr>
        <p:spPr/>
        <p:txBody>
          <a:bodyPr/>
          <a:lstStyle/>
          <a:p>
            <a:fld id="{8080D7B9-990A-467C-922B-021218A7D54C}" type="slidenum">
              <a:rPr lang="en-US" smtClean="0"/>
              <a:t>105</a:t>
            </a:fld>
            <a:endParaRPr lang="en-US"/>
          </a:p>
        </p:txBody>
      </p:sp>
    </p:spTree>
    <p:extLst>
      <p:ext uri="{BB962C8B-B14F-4D97-AF65-F5344CB8AC3E}">
        <p14:creationId xmlns:p14="http://schemas.microsoft.com/office/powerpoint/2010/main" val="4837565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RN 748743 </a:t>
            </a:r>
          </a:p>
        </p:txBody>
      </p:sp>
      <p:sp>
        <p:nvSpPr>
          <p:cNvPr id="4" name="Slide Number Placeholder 3"/>
          <p:cNvSpPr>
            <a:spLocks noGrp="1"/>
          </p:cNvSpPr>
          <p:nvPr>
            <p:ph type="sldNum" sz="quarter" idx="10"/>
          </p:nvPr>
        </p:nvSpPr>
        <p:spPr/>
        <p:txBody>
          <a:bodyPr/>
          <a:lstStyle/>
          <a:p>
            <a:fld id="{B390AD40-732E-407B-AFFA-EBB1FE5EFA04}" type="slidenum">
              <a:rPr lang="en-US" smtClean="0"/>
              <a:t>106</a:t>
            </a:fld>
            <a:endParaRPr lang="en-US" dirty="0"/>
          </a:p>
        </p:txBody>
      </p:sp>
    </p:spTree>
    <p:extLst>
      <p:ext uri="{BB962C8B-B14F-4D97-AF65-F5344CB8AC3E}">
        <p14:creationId xmlns:p14="http://schemas.microsoft.com/office/powerpoint/2010/main" val="36945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RN - 735089</a:t>
            </a:r>
          </a:p>
        </p:txBody>
      </p:sp>
      <p:sp>
        <p:nvSpPr>
          <p:cNvPr id="4" name="Slide Number Placeholder 3"/>
          <p:cNvSpPr>
            <a:spLocks noGrp="1"/>
          </p:cNvSpPr>
          <p:nvPr>
            <p:ph type="sldNum" sz="quarter" idx="10"/>
          </p:nvPr>
        </p:nvSpPr>
        <p:spPr/>
        <p:txBody>
          <a:bodyPr/>
          <a:lstStyle/>
          <a:p>
            <a:fld id="{B390AD40-732E-407B-AFFA-EBB1FE5EFA04}" type="slidenum">
              <a:rPr lang="en-US" smtClean="0"/>
              <a:t>12</a:t>
            </a:fld>
            <a:endParaRPr lang="en-US" dirty="0"/>
          </a:p>
        </p:txBody>
      </p:sp>
    </p:spTree>
    <p:extLst>
      <p:ext uri="{BB962C8B-B14F-4D97-AF65-F5344CB8AC3E}">
        <p14:creationId xmlns:p14="http://schemas.microsoft.com/office/powerpoint/2010/main" val="10735318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748912 </a:t>
            </a:r>
          </a:p>
        </p:txBody>
      </p:sp>
      <p:sp>
        <p:nvSpPr>
          <p:cNvPr id="4" name="Slide Number Placeholder 3"/>
          <p:cNvSpPr>
            <a:spLocks noGrp="1"/>
          </p:cNvSpPr>
          <p:nvPr>
            <p:ph type="sldNum" sz="quarter" idx="10"/>
          </p:nvPr>
        </p:nvSpPr>
        <p:spPr/>
        <p:txBody>
          <a:bodyPr/>
          <a:lstStyle/>
          <a:p>
            <a:fld id="{B390AD40-732E-407B-AFFA-EBB1FE5EFA04}" type="slidenum">
              <a:rPr lang="en-US" smtClean="0"/>
              <a:t>107</a:t>
            </a:fld>
            <a:endParaRPr lang="en-US" dirty="0"/>
          </a:p>
        </p:txBody>
      </p:sp>
    </p:spTree>
    <p:extLst>
      <p:ext uri="{BB962C8B-B14F-4D97-AF65-F5344CB8AC3E}">
        <p14:creationId xmlns:p14="http://schemas.microsoft.com/office/powerpoint/2010/main" val="2535398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RN 746099 </a:t>
            </a:r>
          </a:p>
        </p:txBody>
      </p:sp>
      <p:sp>
        <p:nvSpPr>
          <p:cNvPr id="4" name="Slide Number Placeholder 3"/>
          <p:cNvSpPr>
            <a:spLocks noGrp="1"/>
          </p:cNvSpPr>
          <p:nvPr>
            <p:ph type="sldNum" sz="quarter" idx="10"/>
          </p:nvPr>
        </p:nvSpPr>
        <p:spPr/>
        <p:txBody>
          <a:bodyPr/>
          <a:lstStyle/>
          <a:p>
            <a:fld id="{B390AD40-732E-407B-AFFA-EBB1FE5EFA04}" type="slidenum">
              <a:rPr lang="en-US" smtClean="0"/>
              <a:t>108</a:t>
            </a:fld>
            <a:endParaRPr lang="en-US" dirty="0"/>
          </a:p>
        </p:txBody>
      </p:sp>
    </p:spTree>
    <p:extLst>
      <p:ext uri="{BB962C8B-B14F-4D97-AF65-F5344CB8AC3E}">
        <p14:creationId xmlns:p14="http://schemas.microsoft.com/office/powerpoint/2010/main" val="9842088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666666"/>
                </a:solidFill>
                <a:effectLst/>
                <a:latin typeface="Segoe UI" panose="020B0502040204020203" pitchFamily="34" charset="0"/>
              </a:rPr>
              <a:t>RN - 750786</a:t>
            </a:r>
            <a:endParaRPr lang="en-US" dirty="0"/>
          </a:p>
        </p:txBody>
      </p:sp>
      <p:sp>
        <p:nvSpPr>
          <p:cNvPr id="4" name="Slide Number Placeholder 3"/>
          <p:cNvSpPr>
            <a:spLocks noGrp="1"/>
          </p:cNvSpPr>
          <p:nvPr>
            <p:ph type="sldNum" sz="quarter" idx="5"/>
          </p:nvPr>
        </p:nvSpPr>
        <p:spPr/>
        <p:txBody>
          <a:bodyPr/>
          <a:lstStyle/>
          <a:p>
            <a:fld id="{48D40416-5FAD-449D-9D2D-193D1EC69B76}" type="slidenum">
              <a:rPr lang="en-US" smtClean="0"/>
              <a:t>109</a:t>
            </a:fld>
            <a:endParaRPr lang="en-US"/>
          </a:p>
        </p:txBody>
      </p:sp>
    </p:spTree>
    <p:extLst>
      <p:ext uri="{BB962C8B-B14F-4D97-AF65-F5344CB8AC3E}">
        <p14:creationId xmlns:p14="http://schemas.microsoft.com/office/powerpoint/2010/main" val="30147958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0AD40-732E-407B-AFFA-EBB1FE5EFA04}" type="slidenum">
              <a:rPr lang="en-US" smtClean="0"/>
              <a:t>110</a:t>
            </a:fld>
            <a:endParaRPr lang="en-US" dirty="0"/>
          </a:p>
        </p:txBody>
      </p:sp>
    </p:spTree>
    <p:extLst>
      <p:ext uri="{BB962C8B-B14F-4D97-AF65-F5344CB8AC3E}">
        <p14:creationId xmlns:p14="http://schemas.microsoft.com/office/powerpoint/2010/main" val="40494479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390AD40-732E-407B-AFFA-EBB1FE5EFA04}" type="slidenum">
              <a:rPr lang="en-US" smtClean="0"/>
              <a:t>111</a:t>
            </a:fld>
            <a:endParaRPr lang="en-US" dirty="0"/>
          </a:p>
        </p:txBody>
      </p:sp>
    </p:spTree>
    <p:extLst>
      <p:ext uri="{BB962C8B-B14F-4D97-AF65-F5344CB8AC3E}">
        <p14:creationId xmlns:p14="http://schemas.microsoft.com/office/powerpoint/2010/main" val="40164113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0AD40-732E-407B-AFFA-EBB1FE5EFA04}" type="slidenum">
              <a:rPr lang="en-US" smtClean="0"/>
              <a:t>112</a:t>
            </a:fld>
            <a:endParaRPr lang="en-US" dirty="0"/>
          </a:p>
        </p:txBody>
      </p:sp>
    </p:spTree>
    <p:extLst>
      <p:ext uri="{BB962C8B-B14F-4D97-AF65-F5344CB8AC3E}">
        <p14:creationId xmlns:p14="http://schemas.microsoft.com/office/powerpoint/2010/main" val="241939359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390AD40-732E-407B-AFFA-EBB1FE5EFA04}" type="slidenum">
              <a:rPr lang="en-US" smtClean="0"/>
              <a:t>113</a:t>
            </a:fld>
            <a:endParaRPr lang="en-US" dirty="0"/>
          </a:p>
        </p:txBody>
      </p:sp>
    </p:spTree>
    <p:extLst>
      <p:ext uri="{BB962C8B-B14F-4D97-AF65-F5344CB8AC3E}">
        <p14:creationId xmlns:p14="http://schemas.microsoft.com/office/powerpoint/2010/main" val="28962868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D40416-5FAD-449D-9D2D-193D1EC69B76}" type="slidenum">
              <a:rPr lang="en-US" smtClean="0"/>
              <a:t>114</a:t>
            </a:fld>
            <a:endParaRPr lang="en-US"/>
          </a:p>
        </p:txBody>
      </p:sp>
    </p:spTree>
    <p:extLst>
      <p:ext uri="{BB962C8B-B14F-4D97-AF65-F5344CB8AC3E}">
        <p14:creationId xmlns:p14="http://schemas.microsoft.com/office/powerpoint/2010/main" val="40312856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D40416-5FAD-449D-9D2D-193D1EC69B76}" type="slidenum">
              <a:rPr lang="en-US" smtClean="0"/>
              <a:t>115</a:t>
            </a:fld>
            <a:endParaRPr lang="en-US"/>
          </a:p>
        </p:txBody>
      </p:sp>
    </p:spTree>
    <p:extLst>
      <p:ext uri="{BB962C8B-B14F-4D97-AF65-F5344CB8AC3E}">
        <p14:creationId xmlns:p14="http://schemas.microsoft.com/office/powerpoint/2010/main" val="23506427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ransition Slide">
    <p:spTree>
      <p:nvGrpSpPr>
        <p:cNvPr id="1" name=""/>
        <p:cNvGrpSpPr/>
        <p:nvPr/>
      </p:nvGrpSpPr>
      <p:grpSpPr>
        <a:xfrm>
          <a:off x="0" y="0"/>
          <a:ext cx="0" cy="0"/>
          <a:chOff x="0" y="0"/>
          <a:chExt cx="0" cy="0"/>
        </a:xfrm>
      </p:grpSpPr>
      <p:pic>
        <p:nvPicPr>
          <p:cNvPr id="12" name="Picture 11" descr="A picture containing outdoor, snow, water, sky&#10;&#10;Description automatically generated">
            <a:extLst>
              <a:ext uri="{FF2B5EF4-FFF2-40B4-BE49-F238E27FC236}">
                <a16:creationId xmlns:a16="http://schemas.microsoft.com/office/drawing/2014/main" id="{E95FFEA5-C24D-5741-AD82-18BFB86D38A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7136"/>
                    </a14:imgEffect>
                  </a14:imgLayer>
                </a14:imgProps>
              </a:ext>
              <a:ext uri="{28A0092B-C50C-407E-A947-70E740481C1C}">
                <a14:useLocalDpi xmlns:a14="http://schemas.microsoft.com/office/drawing/2010/main" val="0"/>
              </a:ext>
            </a:extLst>
          </a:blip>
          <a:stretch>
            <a:fillRect/>
          </a:stretch>
        </p:blipFill>
        <p:spPr>
          <a:xfrm>
            <a:off x="0" y="2286"/>
            <a:ext cx="9144000" cy="6853428"/>
          </a:xfrm>
          <a:prstGeom prst="rect">
            <a:avLst/>
          </a:prstGeom>
        </p:spPr>
      </p:pic>
      <p:pic>
        <p:nvPicPr>
          <p:cNvPr id="23" name="Picture 22">
            <a:extLst>
              <a:ext uri="{FF2B5EF4-FFF2-40B4-BE49-F238E27FC236}">
                <a16:creationId xmlns:a16="http://schemas.microsoft.com/office/drawing/2014/main" id="{46687D2E-8E34-3C42-AAF7-9BBEEC84C65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5162" y="2337769"/>
            <a:ext cx="5333679" cy="23705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86268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9CB32-4E71-4C06-8CBF-334898D48AE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BD3514D-AEB5-4064-808A-601C8CF48B7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730A689-CEE3-4235-95F6-42BE3E01FD3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08B8D-17CC-4896-A664-94FBBA0B9669}"/>
              </a:ext>
            </a:extLst>
          </p:cNvPr>
          <p:cNvSpPr>
            <a:spLocks noGrp="1"/>
          </p:cNvSpPr>
          <p:nvPr>
            <p:ph type="dt" sz="half" idx="10"/>
          </p:nvPr>
        </p:nvSpPr>
        <p:spPr/>
        <p:txBody>
          <a:bodyPr/>
          <a:lstStyle>
            <a:lvl1pPr>
              <a:defRPr>
                <a:latin typeface="Trebuchet MS" panose="020B0603020202020204" pitchFamily="34" charset="0"/>
              </a:defRPr>
            </a:lvl1pPr>
          </a:lstStyle>
          <a:p>
            <a:fld id="{EB67C8BD-09E0-480F-9E05-341A60452883}" type="datetimeFigureOut">
              <a:rPr lang="en-US" smtClean="0"/>
              <a:pPr/>
              <a:t>4/9/21</a:t>
            </a:fld>
            <a:endParaRPr lang="en-US" dirty="0"/>
          </a:p>
        </p:txBody>
      </p:sp>
      <p:sp>
        <p:nvSpPr>
          <p:cNvPr id="6" name="Footer Placeholder 5">
            <a:extLst>
              <a:ext uri="{FF2B5EF4-FFF2-40B4-BE49-F238E27FC236}">
                <a16:creationId xmlns:a16="http://schemas.microsoft.com/office/drawing/2014/main" id="{0F033C9F-35FE-4D6D-B1BA-93E83D0B93E8}"/>
              </a:ext>
            </a:extLst>
          </p:cNvPr>
          <p:cNvSpPr>
            <a:spLocks noGrp="1"/>
          </p:cNvSpPr>
          <p:nvPr>
            <p:ph type="ftr" sz="quarter" idx="11"/>
          </p:nvPr>
        </p:nvSpPr>
        <p:spPr/>
        <p:txBody>
          <a:bodyPr/>
          <a:lstStyle>
            <a:lvl1pPr>
              <a:defRPr>
                <a:latin typeface="Trebuchet MS" panose="020B0603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6F68344C-0943-43BD-BC7E-3FE3932D8654}"/>
              </a:ext>
            </a:extLst>
          </p:cNvPr>
          <p:cNvSpPr>
            <a:spLocks noGrp="1"/>
          </p:cNvSpPr>
          <p:nvPr>
            <p:ph type="sldNum" sz="quarter" idx="12"/>
          </p:nvPr>
        </p:nvSpPr>
        <p:spPr/>
        <p:txBody>
          <a:bodyPr/>
          <a:lstStyle/>
          <a:p>
            <a:fld id="{6BD1A7BA-1274-4037-9129-E813C7C4AAAC}" type="slidenum">
              <a:rPr lang="en-US" smtClean="0"/>
              <a:t>‹#›</a:t>
            </a:fld>
            <a:endParaRPr lang="en-US" dirty="0"/>
          </a:p>
        </p:txBody>
      </p:sp>
    </p:spTree>
    <p:extLst>
      <p:ext uri="{BB962C8B-B14F-4D97-AF65-F5344CB8AC3E}">
        <p14:creationId xmlns:p14="http://schemas.microsoft.com/office/powerpoint/2010/main" val="190819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FC54E-B1AA-4A84-845C-D1638414E5EC}"/>
              </a:ext>
            </a:extLst>
          </p:cNvPr>
          <p:cNvSpPr>
            <a:spLocks noGrp="1"/>
          </p:cNvSpPr>
          <p:nvPr>
            <p:ph type="title"/>
          </p:nvPr>
        </p:nvSpPr>
        <p:spPr/>
        <p:txBody>
          <a:bodyPr>
            <a:normAutofit/>
          </a:bodyPr>
          <a:lstStyle>
            <a:lvl1pPr>
              <a:defRPr lang="en-US" sz="3600" kern="1200" dirty="0">
                <a:solidFill>
                  <a:srgbClr val="002E8A"/>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C0C1AF96-C382-4086-A0F3-73001C74EB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F53B8-5915-44F3-9686-430DFDFAE72C}"/>
              </a:ext>
            </a:extLst>
          </p:cNvPr>
          <p:cNvSpPr>
            <a:spLocks noGrp="1"/>
          </p:cNvSpPr>
          <p:nvPr>
            <p:ph type="dt" sz="half" idx="10"/>
          </p:nvPr>
        </p:nvSpPr>
        <p:spPr/>
        <p:txBody>
          <a:bodyPr/>
          <a:lstStyle>
            <a:lvl1pPr>
              <a:defRPr>
                <a:latin typeface="Trebuchet MS" panose="020B0603020202020204" pitchFamily="34" charset="0"/>
              </a:defRPr>
            </a:lvl1pPr>
          </a:lstStyle>
          <a:p>
            <a:fld id="{EB67C8BD-09E0-480F-9E05-341A60452883}" type="datetimeFigureOut">
              <a:rPr lang="en-US" smtClean="0"/>
              <a:pPr/>
              <a:t>4/9/21</a:t>
            </a:fld>
            <a:endParaRPr lang="en-US" dirty="0"/>
          </a:p>
        </p:txBody>
      </p:sp>
      <p:sp>
        <p:nvSpPr>
          <p:cNvPr id="5" name="Footer Placeholder 4">
            <a:extLst>
              <a:ext uri="{FF2B5EF4-FFF2-40B4-BE49-F238E27FC236}">
                <a16:creationId xmlns:a16="http://schemas.microsoft.com/office/drawing/2014/main" id="{9E5CA0D8-D0D2-4499-9166-7DF7A82EC1B0}"/>
              </a:ext>
            </a:extLst>
          </p:cNvPr>
          <p:cNvSpPr>
            <a:spLocks noGrp="1"/>
          </p:cNvSpPr>
          <p:nvPr>
            <p:ph type="ftr" sz="quarter" idx="11"/>
          </p:nvPr>
        </p:nvSpPr>
        <p:spPr/>
        <p:txBody>
          <a:bodyPr/>
          <a:lstStyle>
            <a:lvl1pPr>
              <a:defRPr>
                <a:latin typeface="Trebuchet MS" panose="020B0603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E2A5AAC1-28D1-4F18-9AA3-DBD019D0D5B3}"/>
              </a:ext>
            </a:extLst>
          </p:cNvPr>
          <p:cNvSpPr>
            <a:spLocks noGrp="1"/>
          </p:cNvSpPr>
          <p:nvPr>
            <p:ph type="sldNum" sz="quarter" idx="12"/>
          </p:nvPr>
        </p:nvSpPr>
        <p:spPr/>
        <p:txBody>
          <a:bodyPr/>
          <a:lstStyle/>
          <a:p>
            <a:fld id="{6BD1A7BA-1274-4037-9129-E813C7C4AAAC}" type="slidenum">
              <a:rPr lang="en-US" smtClean="0"/>
              <a:t>‹#›</a:t>
            </a:fld>
            <a:endParaRPr lang="en-US" dirty="0"/>
          </a:p>
        </p:txBody>
      </p:sp>
    </p:spTree>
    <p:extLst>
      <p:ext uri="{BB962C8B-B14F-4D97-AF65-F5344CB8AC3E}">
        <p14:creationId xmlns:p14="http://schemas.microsoft.com/office/powerpoint/2010/main" val="717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82AE2A-B8A7-4241-9FC6-47740B1F6E7D}"/>
              </a:ext>
            </a:extLst>
          </p:cNvPr>
          <p:cNvSpPr>
            <a:spLocks noGrp="1"/>
          </p:cNvSpPr>
          <p:nvPr>
            <p:ph type="title" orient="vert"/>
          </p:nvPr>
        </p:nvSpPr>
        <p:spPr>
          <a:xfrm>
            <a:off x="6543675" y="365125"/>
            <a:ext cx="1971675" cy="5811838"/>
          </a:xfrm>
        </p:spPr>
        <p:txBody>
          <a:bodyPr vert="eaVert">
            <a:normAutofit/>
          </a:bodyPr>
          <a:lstStyle>
            <a:lvl1pPr>
              <a:defRPr lang="en-US" sz="3200" kern="1200" dirty="0">
                <a:solidFill>
                  <a:srgbClr val="002E8A"/>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CE9AC29-B548-4109-8177-3BE0EEB6E434}"/>
              </a:ext>
            </a:extLst>
          </p:cNvPr>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4F8FC2-5F60-4F2B-8BD9-16BD59B918BA}"/>
              </a:ext>
            </a:extLst>
          </p:cNvPr>
          <p:cNvSpPr>
            <a:spLocks noGrp="1"/>
          </p:cNvSpPr>
          <p:nvPr>
            <p:ph type="dt" sz="half" idx="10"/>
          </p:nvPr>
        </p:nvSpPr>
        <p:spPr/>
        <p:txBody>
          <a:bodyPr/>
          <a:lstStyle/>
          <a:p>
            <a:fld id="{EB67C8BD-09E0-480F-9E05-341A60452883}" type="datetimeFigureOut">
              <a:rPr lang="en-US" smtClean="0"/>
              <a:t>4/9/21</a:t>
            </a:fld>
            <a:endParaRPr lang="en-US" dirty="0"/>
          </a:p>
        </p:txBody>
      </p:sp>
      <p:sp>
        <p:nvSpPr>
          <p:cNvPr id="5" name="Footer Placeholder 4">
            <a:extLst>
              <a:ext uri="{FF2B5EF4-FFF2-40B4-BE49-F238E27FC236}">
                <a16:creationId xmlns:a16="http://schemas.microsoft.com/office/drawing/2014/main" id="{4DA55E5A-6E75-4225-A4D6-D52473D054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FCA426-FF27-4564-8427-7DAD67053FA6}"/>
              </a:ext>
            </a:extLst>
          </p:cNvPr>
          <p:cNvSpPr>
            <a:spLocks noGrp="1"/>
          </p:cNvSpPr>
          <p:nvPr>
            <p:ph type="sldNum" sz="quarter" idx="12"/>
          </p:nvPr>
        </p:nvSpPr>
        <p:spPr/>
        <p:txBody>
          <a:bodyPr/>
          <a:lstStyle/>
          <a:p>
            <a:fld id="{6BD1A7BA-1274-4037-9129-E813C7C4AAAC}" type="slidenum">
              <a:rPr lang="en-US" smtClean="0"/>
              <a:t>‹#›</a:t>
            </a:fld>
            <a:endParaRPr lang="en-US" dirty="0"/>
          </a:p>
        </p:txBody>
      </p:sp>
    </p:spTree>
    <p:extLst>
      <p:ext uri="{BB962C8B-B14F-4D97-AF65-F5344CB8AC3E}">
        <p14:creationId xmlns:p14="http://schemas.microsoft.com/office/powerpoint/2010/main" val="198792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2E8A"/>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latin typeface="Trebuchet MS" panose="020B0603020202020204" pitchFamily="34" charset="0"/>
              </a:defRPr>
            </a:lvl1pPr>
          </a:lstStyle>
          <a:p>
            <a:fld id="{EB67C8BD-09E0-480F-9E05-341A60452883}" type="datetimeFigureOut">
              <a:rPr lang="en-US" smtClean="0"/>
              <a:pPr/>
              <a:t>4/9/21</a:t>
            </a:fld>
            <a:endParaRPr lang="en-US" dirty="0"/>
          </a:p>
        </p:txBody>
      </p:sp>
      <p:sp>
        <p:nvSpPr>
          <p:cNvPr id="5" name="Footer Placeholder 4"/>
          <p:cNvSpPr>
            <a:spLocks noGrp="1"/>
          </p:cNvSpPr>
          <p:nvPr>
            <p:ph type="ftr" sz="quarter" idx="11"/>
          </p:nvPr>
        </p:nvSpPr>
        <p:spPr/>
        <p:txBody>
          <a:bodyPr/>
          <a:lstStyle>
            <a:lvl1pPr>
              <a:defRPr>
                <a:latin typeface="Trebuchet MS" panose="020B0603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Trebuchet MS" panose="020B0603020202020204" pitchFamily="34" charset="0"/>
              </a:defRPr>
            </a:lvl1pPr>
          </a:lstStyle>
          <a:p>
            <a:fld id="{6BD1A7BA-1274-4037-9129-E813C7C4AAAC}" type="slidenum">
              <a:rPr lang="en-US" smtClean="0"/>
              <a:pPr/>
              <a:t>‹#›</a:t>
            </a:fld>
            <a:endParaRPr lang="en-US" dirty="0"/>
          </a:p>
        </p:txBody>
      </p:sp>
    </p:spTree>
    <p:extLst>
      <p:ext uri="{BB962C8B-B14F-4D97-AF65-F5344CB8AC3E}">
        <p14:creationId xmlns:p14="http://schemas.microsoft.com/office/powerpoint/2010/main" val="341531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3600" kern="1200" dirty="0">
                <a:solidFill>
                  <a:srgbClr val="002E8A"/>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latin typeface="Trebuchet MS" panose="020B0603020202020204" pitchFamily="34" charset="0"/>
              </a:defRPr>
            </a:lvl1pPr>
          </a:lstStyle>
          <a:p>
            <a:fld id="{EB67C8BD-09E0-480F-9E05-341A60452883}" type="datetimeFigureOut">
              <a:rPr lang="en-US" smtClean="0"/>
              <a:pPr/>
              <a:t>4/9/21</a:t>
            </a:fld>
            <a:endParaRPr lang="en-US" dirty="0"/>
          </a:p>
        </p:txBody>
      </p:sp>
      <p:sp>
        <p:nvSpPr>
          <p:cNvPr id="5" name="Footer Placeholder 4"/>
          <p:cNvSpPr>
            <a:spLocks noGrp="1"/>
          </p:cNvSpPr>
          <p:nvPr>
            <p:ph type="ftr" sz="quarter" idx="11"/>
          </p:nvPr>
        </p:nvSpPr>
        <p:spPr/>
        <p:txBody>
          <a:bodyPr/>
          <a:lstStyle>
            <a:lvl1pPr>
              <a:defRPr>
                <a:latin typeface="Trebuchet MS" panose="020B0603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p>
            <a:fld id="{6BD1A7BA-1274-4037-9129-E813C7C4AAAC}" type="slidenum">
              <a:rPr lang="en-US" smtClean="0"/>
              <a:t>‹#›</a:t>
            </a:fld>
            <a:endParaRPr lang="en-US" dirty="0"/>
          </a:p>
        </p:txBody>
      </p:sp>
    </p:spTree>
    <p:extLst>
      <p:ext uri="{BB962C8B-B14F-4D97-AF65-F5344CB8AC3E}">
        <p14:creationId xmlns:p14="http://schemas.microsoft.com/office/powerpoint/2010/main" val="198348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3C430-B6B0-4F68-AF6A-04A72D4937B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49FB25D-2736-4220-9EFB-C9850CA8728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D9EDF95F-CD3C-4609-861F-2AC89CDF6FAA}"/>
              </a:ext>
            </a:extLst>
          </p:cNvPr>
          <p:cNvSpPr>
            <a:spLocks noGrp="1"/>
          </p:cNvSpPr>
          <p:nvPr>
            <p:ph type="dt" sz="half" idx="10"/>
          </p:nvPr>
        </p:nvSpPr>
        <p:spPr/>
        <p:txBody>
          <a:bodyPr/>
          <a:lstStyle/>
          <a:p>
            <a:fld id="{EB67C8BD-09E0-480F-9E05-341A60452883}" type="datetimeFigureOut">
              <a:rPr lang="en-US" smtClean="0"/>
              <a:t>4/9/21</a:t>
            </a:fld>
            <a:endParaRPr lang="en-US" dirty="0"/>
          </a:p>
        </p:txBody>
      </p:sp>
      <p:sp>
        <p:nvSpPr>
          <p:cNvPr id="5" name="Footer Placeholder 4">
            <a:extLst>
              <a:ext uri="{FF2B5EF4-FFF2-40B4-BE49-F238E27FC236}">
                <a16:creationId xmlns:a16="http://schemas.microsoft.com/office/drawing/2014/main" id="{606F5BFC-D777-4F38-A4CD-80F224B4683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C61811-EC23-4EF9-AA99-872FF0A5A2F0}"/>
              </a:ext>
            </a:extLst>
          </p:cNvPr>
          <p:cNvSpPr>
            <a:spLocks noGrp="1"/>
          </p:cNvSpPr>
          <p:nvPr>
            <p:ph type="sldNum" sz="quarter" idx="12"/>
          </p:nvPr>
        </p:nvSpPr>
        <p:spPr/>
        <p:txBody>
          <a:bodyPr/>
          <a:lstStyle/>
          <a:p>
            <a:fld id="{6BD1A7BA-1274-4037-9129-E813C7C4AAAC}" type="slidenum">
              <a:rPr lang="en-US" smtClean="0"/>
              <a:t>‹#›</a:t>
            </a:fld>
            <a:endParaRPr lang="en-US" dirty="0"/>
          </a:p>
        </p:txBody>
      </p:sp>
    </p:spTree>
    <p:extLst>
      <p:ext uri="{BB962C8B-B14F-4D97-AF65-F5344CB8AC3E}">
        <p14:creationId xmlns:p14="http://schemas.microsoft.com/office/powerpoint/2010/main" val="17698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A1B54-A0F3-4F87-B506-92D09EC7A603}"/>
              </a:ext>
            </a:extLst>
          </p:cNvPr>
          <p:cNvSpPr>
            <a:spLocks noGrp="1"/>
          </p:cNvSpPr>
          <p:nvPr>
            <p:ph type="title"/>
          </p:nvPr>
        </p:nvSpPr>
        <p:spPr/>
        <p:txBody>
          <a:bodyPr>
            <a:normAutofit/>
          </a:bodyPr>
          <a:lstStyle>
            <a:lvl1pPr>
              <a:defRPr lang="en-US" sz="3600" kern="1200" dirty="0">
                <a:solidFill>
                  <a:srgbClr val="002E8A"/>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3AA8F44-D90B-4F4C-8B87-819FDE57B4A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8FFEF64-0593-4AD5-830C-2073FBB343CA}"/>
              </a:ext>
            </a:extLst>
          </p:cNvPr>
          <p:cNvSpPr>
            <a:spLocks noGrp="1"/>
          </p:cNvSpPr>
          <p:nvPr>
            <p:ph type="dt" sz="half" idx="10"/>
          </p:nvPr>
        </p:nvSpPr>
        <p:spPr/>
        <p:txBody>
          <a:bodyPr/>
          <a:lstStyle/>
          <a:p>
            <a:fld id="{EB67C8BD-09E0-480F-9E05-341A60452883}" type="datetimeFigureOut">
              <a:rPr lang="en-US" smtClean="0"/>
              <a:t>4/9/21</a:t>
            </a:fld>
            <a:endParaRPr lang="en-US" dirty="0"/>
          </a:p>
        </p:txBody>
      </p:sp>
      <p:sp>
        <p:nvSpPr>
          <p:cNvPr id="5" name="Footer Placeholder 4">
            <a:extLst>
              <a:ext uri="{FF2B5EF4-FFF2-40B4-BE49-F238E27FC236}">
                <a16:creationId xmlns:a16="http://schemas.microsoft.com/office/drawing/2014/main" id="{2F035372-7677-46B2-A48A-4DFD3874F7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E60D536-8839-4FBA-9B22-06FF98B504D5}"/>
              </a:ext>
            </a:extLst>
          </p:cNvPr>
          <p:cNvSpPr>
            <a:spLocks noGrp="1"/>
          </p:cNvSpPr>
          <p:nvPr>
            <p:ph type="sldNum" sz="quarter" idx="12"/>
          </p:nvPr>
        </p:nvSpPr>
        <p:spPr/>
        <p:txBody>
          <a:bodyPr/>
          <a:lstStyle/>
          <a:p>
            <a:fld id="{6BD1A7BA-1274-4037-9129-E813C7C4AAAC}" type="slidenum">
              <a:rPr lang="en-US" smtClean="0"/>
              <a:t>‹#›</a:t>
            </a:fld>
            <a:endParaRPr lang="en-US" dirty="0"/>
          </a:p>
        </p:txBody>
      </p:sp>
    </p:spTree>
    <p:extLst>
      <p:ext uri="{BB962C8B-B14F-4D97-AF65-F5344CB8AC3E}">
        <p14:creationId xmlns:p14="http://schemas.microsoft.com/office/powerpoint/2010/main" val="3581805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92C1-18F5-471D-8436-B64CBF2036BC}"/>
              </a:ext>
            </a:extLst>
          </p:cNvPr>
          <p:cNvSpPr>
            <a:spLocks noGrp="1"/>
          </p:cNvSpPr>
          <p:nvPr>
            <p:ph type="title"/>
          </p:nvPr>
        </p:nvSpPr>
        <p:spPr>
          <a:xfrm>
            <a:off x="623888" y="1709739"/>
            <a:ext cx="7886700" cy="2852737"/>
          </a:xfrm>
        </p:spPr>
        <p:txBody>
          <a:bodyPr anchor="b"/>
          <a:lstStyle>
            <a:lvl1pPr>
              <a:defRPr lang="en-US" sz="3600" kern="1200" dirty="0" smtClean="0">
                <a:solidFill>
                  <a:srgbClr val="002E8A"/>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F6EE652-9B19-43DA-A4F1-9F9144CD7AB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A5988F4A-8B06-4DAF-8EA7-DF81B7C60511}"/>
              </a:ext>
            </a:extLst>
          </p:cNvPr>
          <p:cNvSpPr>
            <a:spLocks noGrp="1"/>
          </p:cNvSpPr>
          <p:nvPr>
            <p:ph type="dt" sz="half" idx="10"/>
          </p:nvPr>
        </p:nvSpPr>
        <p:spPr/>
        <p:txBody>
          <a:bodyPr/>
          <a:lstStyle/>
          <a:p>
            <a:fld id="{EB67C8BD-09E0-480F-9E05-341A60452883}" type="datetimeFigureOut">
              <a:rPr lang="en-US" smtClean="0"/>
              <a:t>4/9/21</a:t>
            </a:fld>
            <a:endParaRPr lang="en-US" dirty="0"/>
          </a:p>
        </p:txBody>
      </p:sp>
      <p:sp>
        <p:nvSpPr>
          <p:cNvPr id="5" name="Footer Placeholder 4">
            <a:extLst>
              <a:ext uri="{FF2B5EF4-FFF2-40B4-BE49-F238E27FC236}">
                <a16:creationId xmlns:a16="http://schemas.microsoft.com/office/drawing/2014/main" id="{A3AB01D9-4998-4A47-BFAD-017793B33E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E713C7-BD97-4B0D-8DF5-52ADE9B91413}"/>
              </a:ext>
            </a:extLst>
          </p:cNvPr>
          <p:cNvSpPr>
            <a:spLocks noGrp="1"/>
          </p:cNvSpPr>
          <p:nvPr>
            <p:ph type="sldNum" sz="quarter" idx="12"/>
          </p:nvPr>
        </p:nvSpPr>
        <p:spPr/>
        <p:txBody>
          <a:bodyPr/>
          <a:lstStyle/>
          <a:p>
            <a:fld id="{6BD1A7BA-1274-4037-9129-E813C7C4AAAC}" type="slidenum">
              <a:rPr lang="en-US" smtClean="0"/>
              <a:t>‹#›</a:t>
            </a:fld>
            <a:endParaRPr lang="en-US" dirty="0"/>
          </a:p>
        </p:txBody>
      </p:sp>
    </p:spTree>
    <p:extLst>
      <p:ext uri="{BB962C8B-B14F-4D97-AF65-F5344CB8AC3E}">
        <p14:creationId xmlns:p14="http://schemas.microsoft.com/office/powerpoint/2010/main" val="207587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23099-2C72-4D3C-AEBD-751441A52F79}"/>
              </a:ext>
            </a:extLst>
          </p:cNvPr>
          <p:cNvSpPr>
            <a:spLocks noGrp="1"/>
          </p:cNvSpPr>
          <p:nvPr>
            <p:ph type="title"/>
          </p:nvPr>
        </p:nvSpPr>
        <p:spPr/>
        <p:txBody>
          <a:bodyPr>
            <a:normAutofit/>
          </a:bodyPr>
          <a:lstStyle>
            <a:lvl1pPr>
              <a:defRPr lang="en-US" sz="3600" kern="1200" dirty="0">
                <a:solidFill>
                  <a:srgbClr val="002E8A"/>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39C2DA9-D9CE-4B20-BBFF-732CF0E13322}"/>
              </a:ext>
            </a:extLst>
          </p:cNvPr>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D71A700-2A3A-4801-83A6-0066C7862992}"/>
              </a:ext>
            </a:extLst>
          </p:cNvPr>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9998594-7ED1-4ED2-85D7-6A9C578594D0}"/>
              </a:ext>
            </a:extLst>
          </p:cNvPr>
          <p:cNvSpPr>
            <a:spLocks noGrp="1"/>
          </p:cNvSpPr>
          <p:nvPr>
            <p:ph type="dt" sz="half" idx="10"/>
          </p:nvPr>
        </p:nvSpPr>
        <p:spPr/>
        <p:txBody>
          <a:bodyPr/>
          <a:lstStyle/>
          <a:p>
            <a:fld id="{EB67C8BD-09E0-480F-9E05-341A60452883}" type="datetimeFigureOut">
              <a:rPr lang="en-US" smtClean="0"/>
              <a:t>4/9/21</a:t>
            </a:fld>
            <a:endParaRPr lang="en-US" dirty="0"/>
          </a:p>
        </p:txBody>
      </p:sp>
      <p:sp>
        <p:nvSpPr>
          <p:cNvPr id="6" name="Footer Placeholder 5">
            <a:extLst>
              <a:ext uri="{FF2B5EF4-FFF2-40B4-BE49-F238E27FC236}">
                <a16:creationId xmlns:a16="http://schemas.microsoft.com/office/drawing/2014/main" id="{E02F358E-1C76-48EB-820F-E1721C2636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E5E27BD-5039-4A38-8997-F0A01C85F63C}"/>
              </a:ext>
            </a:extLst>
          </p:cNvPr>
          <p:cNvSpPr>
            <a:spLocks noGrp="1"/>
          </p:cNvSpPr>
          <p:nvPr>
            <p:ph type="sldNum" sz="quarter" idx="12"/>
          </p:nvPr>
        </p:nvSpPr>
        <p:spPr/>
        <p:txBody>
          <a:bodyPr/>
          <a:lstStyle/>
          <a:p>
            <a:fld id="{6BD1A7BA-1274-4037-9129-E813C7C4AAAC}" type="slidenum">
              <a:rPr lang="en-US" smtClean="0"/>
              <a:t>‹#›</a:t>
            </a:fld>
            <a:endParaRPr lang="en-US" dirty="0"/>
          </a:p>
        </p:txBody>
      </p:sp>
    </p:spTree>
    <p:extLst>
      <p:ext uri="{BB962C8B-B14F-4D97-AF65-F5344CB8AC3E}">
        <p14:creationId xmlns:p14="http://schemas.microsoft.com/office/powerpoint/2010/main" val="280597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A491C-38C7-4BF5-ADDB-63EE651F014A}"/>
              </a:ext>
            </a:extLst>
          </p:cNvPr>
          <p:cNvSpPr>
            <a:spLocks noGrp="1"/>
          </p:cNvSpPr>
          <p:nvPr>
            <p:ph type="title"/>
          </p:nvPr>
        </p:nvSpPr>
        <p:spPr>
          <a:xfrm>
            <a:off x="629841" y="365126"/>
            <a:ext cx="7886700" cy="1325563"/>
          </a:xfrm>
        </p:spPr>
        <p:txBody>
          <a:bodyPr>
            <a:normAutofit/>
          </a:bodyPr>
          <a:lstStyle>
            <a:lvl1pPr>
              <a:defRPr lang="en-US" sz="3600" kern="1200" dirty="0">
                <a:solidFill>
                  <a:srgbClr val="002E8A"/>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AAD92AC-F97B-42BD-85BD-2F62E080CBB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FE46CF8-0555-47C7-BAFB-902F444BE4E1}"/>
              </a:ext>
            </a:extLst>
          </p:cNvPr>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DB1051D-CEBE-4CC7-A1C7-BCF6809B311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40D242A-E7FA-4F98-85CE-6BF390EC9E74}"/>
              </a:ext>
            </a:extLst>
          </p:cNvPr>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B20929F9-6988-45FF-B63C-173A25D56C63}"/>
              </a:ext>
            </a:extLst>
          </p:cNvPr>
          <p:cNvSpPr>
            <a:spLocks noGrp="1"/>
          </p:cNvSpPr>
          <p:nvPr>
            <p:ph type="dt" sz="half" idx="10"/>
          </p:nvPr>
        </p:nvSpPr>
        <p:spPr/>
        <p:txBody>
          <a:bodyPr/>
          <a:lstStyle/>
          <a:p>
            <a:fld id="{EB67C8BD-09E0-480F-9E05-341A60452883}" type="datetimeFigureOut">
              <a:rPr lang="en-US" smtClean="0"/>
              <a:t>4/9/21</a:t>
            </a:fld>
            <a:endParaRPr lang="en-US" dirty="0"/>
          </a:p>
        </p:txBody>
      </p:sp>
      <p:sp>
        <p:nvSpPr>
          <p:cNvPr id="8" name="Footer Placeholder 7">
            <a:extLst>
              <a:ext uri="{FF2B5EF4-FFF2-40B4-BE49-F238E27FC236}">
                <a16:creationId xmlns:a16="http://schemas.microsoft.com/office/drawing/2014/main" id="{7D2561C1-1AEB-4DAE-8FC7-67D7BBC6E21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00E7A52-619E-4AB4-B735-D464A71D5935}"/>
              </a:ext>
            </a:extLst>
          </p:cNvPr>
          <p:cNvSpPr>
            <a:spLocks noGrp="1"/>
          </p:cNvSpPr>
          <p:nvPr>
            <p:ph type="sldNum" sz="quarter" idx="12"/>
          </p:nvPr>
        </p:nvSpPr>
        <p:spPr/>
        <p:txBody>
          <a:bodyPr/>
          <a:lstStyle/>
          <a:p>
            <a:fld id="{6BD1A7BA-1274-4037-9129-E813C7C4AAAC}" type="slidenum">
              <a:rPr lang="en-US" smtClean="0"/>
              <a:t>‹#›</a:t>
            </a:fld>
            <a:endParaRPr lang="en-US" dirty="0"/>
          </a:p>
        </p:txBody>
      </p:sp>
    </p:spTree>
    <p:extLst>
      <p:ext uri="{BB962C8B-B14F-4D97-AF65-F5344CB8AC3E}">
        <p14:creationId xmlns:p14="http://schemas.microsoft.com/office/powerpoint/2010/main" val="203702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F2CB-D092-4B19-B264-DFBBF2113B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5E220C-9C18-495C-9EE3-CE9136BD5BAB}"/>
              </a:ext>
            </a:extLst>
          </p:cNvPr>
          <p:cNvSpPr>
            <a:spLocks noGrp="1"/>
          </p:cNvSpPr>
          <p:nvPr>
            <p:ph type="dt" sz="half" idx="10"/>
          </p:nvPr>
        </p:nvSpPr>
        <p:spPr/>
        <p:txBody>
          <a:bodyPr/>
          <a:lstStyle>
            <a:lvl1pPr>
              <a:defRPr>
                <a:latin typeface="Trebuchet MS" panose="020B0603020202020204" pitchFamily="34" charset="0"/>
              </a:defRPr>
            </a:lvl1pPr>
          </a:lstStyle>
          <a:p>
            <a:fld id="{EB67C8BD-09E0-480F-9E05-341A60452883}" type="datetimeFigureOut">
              <a:rPr lang="en-US" smtClean="0"/>
              <a:pPr/>
              <a:t>4/9/21</a:t>
            </a:fld>
            <a:endParaRPr lang="en-US" dirty="0"/>
          </a:p>
        </p:txBody>
      </p:sp>
      <p:sp>
        <p:nvSpPr>
          <p:cNvPr id="4" name="Footer Placeholder 3">
            <a:extLst>
              <a:ext uri="{FF2B5EF4-FFF2-40B4-BE49-F238E27FC236}">
                <a16:creationId xmlns:a16="http://schemas.microsoft.com/office/drawing/2014/main" id="{B4560EC5-8C09-48E5-A05E-319B06697AB2}"/>
              </a:ext>
            </a:extLst>
          </p:cNvPr>
          <p:cNvSpPr>
            <a:spLocks noGrp="1"/>
          </p:cNvSpPr>
          <p:nvPr>
            <p:ph type="ftr" sz="quarter" idx="11"/>
          </p:nvPr>
        </p:nvSpPr>
        <p:spPr/>
        <p:txBody>
          <a:bodyPr/>
          <a:lstStyle>
            <a:lvl1pPr>
              <a:defRPr>
                <a:latin typeface="Trebuchet MS" panose="020B0603020202020204" pitchFamily="34" charset="0"/>
              </a:defRPr>
            </a:lvl1pPr>
          </a:lstStyle>
          <a:p>
            <a:endParaRPr lang="en-US" dirty="0"/>
          </a:p>
        </p:txBody>
      </p:sp>
      <p:sp>
        <p:nvSpPr>
          <p:cNvPr id="5" name="Slide Number Placeholder 4">
            <a:extLst>
              <a:ext uri="{FF2B5EF4-FFF2-40B4-BE49-F238E27FC236}">
                <a16:creationId xmlns:a16="http://schemas.microsoft.com/office/drawing/2014/main" id="{11FCE236-2D92-4252-9A34-85C1A535CBF6}"/>
              </a:ext>
            </a:extLst>
          </p:cNvPr>
          <p:cNvSpPr>
            <a:spLocks noGrp="1"/>
          </p:cNvSpPr>
          <p:nvPr>
            <p:ph type="sldNum" sz="quarter" idx="12"/>
          </p:nvPr>
        </p:nvSpPr>
        <p:spPr/>
        <p:txBody>
          <a:bodyPr/>
          <a:lstStyle>
            <a:lvl1pPr>
              <a:defRPr>
                <a:latin typeface="Trebuchet MS" panose="020B0603020202020204" pitchFamily="34" charset="0"/>
              </a:defRPr>
            </a:lvl1pPr>
          </a:lstStyle>
          <a:p>
            <a:fld id="{6BD1A7BA-1274-4037-9129-E813C7C4AAAC}" type="slidenum">
              <a:rPr lang="en-US" smtClean="0"/>
              <a:pPr/>
              <a:t>‹#›</a:t>
            </a:fld>
            <a:endParaRPr lang="en-US" dirty="0"/>
          </a:p>
        </p:txBody>
      </p:sp>
    </p:spTree>
    <p:extLst>
      <p:ext uri="{BB962C8B-B14F-4D97-AF65-F5344CB8AC3E}">
        <p14:creationId xmlns:p14="http://schemas.microsoft.com/office/powerpoint/2010/main" val="252951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0DB56-00D7-47F4-A188-C620892209F5}"/>
              </a:ext>
            </a:extLst>
          </p:cNvPr>
          <p:cNvSpPr>
            <a:spLocks noGrp="1"/>
          </p:cNvSpPr>
          <p:nvPr>
            <p:ph type="dt" sz="half" idx="10"/>
          </p:nvPr>
        </p:nvSpPr>
        <p:spPr/>
        <p:txBody>
          <a:bodyPr/>
          <a:lstStyle/>
          <a:p>
            <a:fld id="{EB67C8BD-09E0-480F-9E05-341A60452883}" type="datetimeFigureOut">
              <a:rPr lang="en-US" smtClean="0"/>
              <a:t>4/9/21</a:t>
            </a:fld>
            <a:endParaRPr lang="en-US" dirty="0"/>
          </a:p>
        </p:txBody>
      </p:sp>
      <p:sp>
        <p:nvSpPr>
          <p:cNvPr id="3" name="Footer Placeholder 2">
            <a:extLst>
              <a:ext uri="{FF2B5EF4-FFF2-40B4-BE49-F238E27FC236}">
                <a16:creationId xmlns:a16="http://schemas.microsoft.com/office/drawing/2014/main" id="{C0909177-5FC5-4100-B63B-6668C856C0D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14936B-049B-4278-BB74-FE36FAD816C2}"/>
              </a:ext>
            </a:extLst>
          </p:cNvPr>
          <p:cNvSpPr>
            <a:spLocks noGrp="1"/>
          </p:cNvSpPr>
          <p:nvPr>
            <p:ph type="sldNum" sz="quarter" idx="12"/>
          </p:nvPr>
        </p:nvSpPr>
        <p:spPr/>
        <p:txBody>
          <a:bodyPr/>
          <a:lstStyle/>
          <a:p>
            <a:fld id="{6BD1A7BA-1274-4037-9129-E813C7C4AAAC}" type="slidenum">
              <a:rPr lang="en-US" smtClean="0"/>
              <a:t>‹#›</a:t>
            </a:fld>
            <a:endParaRPr lang="en-US" dirty="0"/>
          </a:p>
        </p:txBody>
      </p:sp>
    </p:spTree>
    <p:extLst>
      <p:ext uri="{BB962C8B-B14F-4D97-AF65-F5344CB8AC3E}">
        <p14:creationId xmlns:p14="http://schemas.microsoft.com/office/powerpoint/2010/main" val="426223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C6B9-397E-40D1-98E2-5C06C517F03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B96E7A7-D210-48E2-ACFD-105B00901D1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BBE856E-3532-446B-8C31-6B12609704F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31CDF4-A146-4519-B3C6-CD22CD1399CE}"/>
              </a:ext>
            </a:extLst>
          </p:cNvPr>
          <p:cNvSpPr>
            <a:spLocks noGrp="1"/>
          </p:cNvSpPr>
          <p:nvPr>
            <p:ph type="dt" sz="half" idx="10"/>
          </p:nvPr>
        </p:nvSpPr>
        <p:spPr/>
        <p:txBody>
          <a:bodyPr/>
          <a:lstStyle>
            <a:lvl1pPr>
              <a:defRPr>
                <a:latin typeface="Trebuchet MS" panose="020B0603020202020204" pitchFamily="34" charset="0"/>
              </a:defRPr>
            </a:lvl1pPr>
          </a:lstStyle>
          <a:p>
            <a:fld id="{EB67C8BD-09E0-480F-9E05-341A60452883}" type="datetimeFigureOut">
              <a:rPr lang="en-US" smtClean="0"/>
              <a:pPr/>
              <a:t>4/9/21</a:t>
            </a:fld>
            <a:endParaRPr lang="en-US" dirty="0"/>
          </a:p>
        </p:txBody>
      </p:sp>
      <p:sp>
        <p:nvSpPr>
          <p:cNvPr id="6" name="Footer Placeholder 5">
            <a:extLst>
              <a:ext uri="{FF2B5EF4-FFF2-40B4-BE49-F238E27FC236}">
                <a16:creationId xmlns:a16="http://schemas.microsoft.com/office/drawing/2014/main" id="{18B27FE1-1F9A-445C-94F8-AB2813134BAF}"/>
              </a:ext>
            </a:extLst>
          </p:cNvPr>
          <p:cNvSpPr>
            <a:spLocks noGrp="1"/>
          </p:cNvSpPr>
          <p:nvPr>
            <p:ph type="ftr" sz="quarter" idx="11"/>
          </p:nvPr>
        </p:nvSpPr>
        <p:spPr/>
        <p:txBody>
          <a:bodyPr/>
          <a:lstStyle>
            <a:lvl1pPr>
              <a:defRPr>
                <a:latin typeface="Trebuchet MS" panose="020B0603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46715304-0BC3-4642-8AED-881EA353E4F0}"/>
              </a:ext>
            </a:extLst>
          </p:cNvPr>
          <p:cNvSpPr>
            <a:spLocks noGrp="1"/>
          </p:cNvSpPr>
          <p:nvPr>
            <p:ph type="sldNum" sz="quarter" idx="12"/>
          </p:nvPr>
        </p:nvSpPr>
        <p:spPr/>
        <p:txBody>
          <a:bodyPr/>
          <a:lstStyle>
            <a:lvl1pPr>
              <a:defRPr>
                <a:latin typeface="Trebuchet MS" panose="020B0603020202020204" pitchFamily="34" charset="0"/>
              </a:defRPr>
            </a:lvl1pPr>
          </a:lstStyle>
          <a:p>
            <a:fld id="{6BD1A7BA-1274-4037-9129-E813C7C4AAAC}" type="slidenum">
              <a:rPr lang="en-US" smtClean="0"/>
              <a:pPr/>
              <a:t>‹#›</a:t>
            </a:fld>
            <a:endParaRPr lang="en-US" dirty="0"/>
          </a:p>
        </p:txBody>
      </p:sp>
    </p:spTree>
    <p:extLst>
      <p:ext uri="{BB962C8B-B14F-4D97-AF65-F5344CB8AC3E}">
        <p14:creationId xmlns:p14="http://schemas.microsoft.com/office/powerpoint/2010/main" val="6370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F0A312-3940-4F18-8055-3124EE676EC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DCADA23-2E72-4396-B043-AC6526D424B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4FF9AE9-94B2-48E2-BDC6-CF9AC43244E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B67C8BD-09E0-480F-9E05-341A60452883}" type="datetimeFigureOut">
              <a:rPr lang="en-US" smtClean="0"/>
              <a:t>4/9/21</a:t>
            </a:fld>
            <a:endParaRPr lang="en-US" dirty="0"/>
          </a:p>
        </p:txBody>
      </p:sp>
      <p:sp>
        <p:nvSpPr>
          <p:cNvPr id="5" name="Footer Placeholder 4">
            <a:extLst>
              <a:ext uri="{FF2B5EF4-FFF2-40B4-BE49-F238E27FC236}">
                <a16:creationId xmlns:a16="http://schemas.microsoft.com/office/drawing/2014/main" id="{82453154-9BEA-44C8-8218-A4365BCAB84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AF7CD20-1EC1-4732-8FE6-0CCB41B67BF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BD1A7BA-1274-4037-9129-E813C7C4AAAC}" type="slidenum">
              <a:rPr lang="en-US" smtClean="0"/>
              <a:t>‹#›</a:t>
            </a:fld>
            <a:endParaRPr lang="en-US" dirty="0"/>
          </a:p>
        </p:txBody>
      </p:sp>
    </p:spTree>
    <p:extLst>
      <p:ext uri="{BB962C8B-B14F-4D97-AF65-F5344CB8AC3E}">
        <p14:creationId xmlns:p14="http://schemas.microsoft.com/office/powerpoint/2010/main" val="148707577"/>
      </p:ext>
    </p:extLst>
  </p:cSld>
  <p:clrMap bg1="lt1" tx1="dk1" bg2="lt2" tx2="dk2" accent1="accent1" accent2="accent2" accent3="accent3" accent4="accent4" accent5="accent5" accent6="accent6" hlink="hlink" folHlink="folHlink"/>
  <p:sldLayoutIdLst>
    <p:sldLayoutId id="2147484025"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6" r:id="rId13"/>
    <p:sldLayoutId id="214748402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lang="en-US" sz="3600" kern="1200" dirty="0">
          <a:solidFill>
            <a:srgbClr val="002E8A"/>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5.xml"/><Relationship Id="rId1" Type="http://schemas.openxmlformats.org/officeDocument/2006/relationships/slideLayout" Target="../slideLayouts/slideLayout8.xml"/><Relationship Id="rId5" Type="http://schemas.openxmlformats.org/officeDocument/2006/relationships/image" Target="../media/image101.png"/><Relationship Id="rId4" Type="http://schemas.openxmlformats.org/officeDocument/2006/relationships/image" Target="../media/image5.png"/></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6.xml"/><Relationship Id="rId1" Type="http://schemas.openxmlformats.org/officeDocument/2006/relationships/slideLayout" Target="../slideLayouts/slideLayout14.xml"/><Relationship Id="rId5" Type="http://schemas.openxmlformats.org/officeDocument/2006/relationships/image" Target="../media/image102.png"/><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9.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0.xml"/><Relationship Id="rId1" Type="http://schemas.openxmlformats.org/officeDocument/2006/relationships/slideLayout" Target="../slideLayouts/slideLayout8.xml"/><Relationship Id="rId5" Type="http://schemas.openxmlformats.org/officeDocument/2006/relationships/image" Target="../media/image105.png"/><Relationship Id="rId4" Type="http://schemas.openxmlformats.org/officeDocument/2006/relationships/image" Target="../media/image5.png"/></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1.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4.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6.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48.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4.xml"/><Relationship Id="rId5" Type="http://schemas.openxmlformats.org/officeDocument/2006/relationships/image" Target="../media/image62.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4.xml"/><Relationship Id="rId5" Type="http://schemas.openxmlformats.org/officeDocument/2006/relationships/image" Target="../media/image64.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65.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4.xml"/><Relationship Id="rId5" Type="http://schemas.openxmlformats.org/officeDocument/2006/relationships/image" Target="../media/image71.png"/><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8.xml"/><Relationship Id="rId5" Type="http://schemas.openxmlformats.org/officeDocument/2006/relationships/image" Target="../media/image75.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14.xml"/><Relationship Id="rId5" Type="http://schemas.openxmlformats.org/officeDocument/2006/relationships/image" Target="../media/image76.png"/><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8.xml"/><Relationship Id="rId5" Type="http://schemas.openxmlformats.org/officeDocument/2006/relationships/image" Target="../media/image77.png"/><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8.xml"/><Relationship Id="rId5" Type="http://schemas.openxmlformats.org/officeDocument/2006/relationships/image" Target="../media/image80.png"/><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14.xml"/><Relationship Id="rId5" Type="http://schemas.openxmlformats.org/officeDocument/2006/relationships/image" Target="../media/image82.png"/><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14.xml"/><Relationship Id="rId5" Type="http://schemas.openxmlformats.org/officeDocument/2006/relationships/image" Target="../media/image88.png"/><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14.xml"/><Relationship Id="rId5" Type="http://schemas.openxmlformats.org/officeDocument/2006/relationships/image" Target="../media/image94.png"/><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8.xml"/><Relationship Id="rId4" Type="http://schemas.openxmlformats.org/officeDocument/2006/relationships/image" Target="../media/image95.pn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14.xml"/><Relationship Id="rId5" Type="http://schemas.openxmlformats.org/officeDocument/2006/relationships/image" Target="../media/image98.png"/><Relationship Id="rId4" Type="http://schemas.openxmlformats.org/officeDocument/2006/relationships/image" Target="../media/image5.png"/></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14.xml"/><Relationship Id="rId5" Type="http://schemas.openxmlformats.org/officeDocument/2006/relationships/image" Target="../media/image99.png"/><Relationship Id="rId4" Type="http://schemas.openxmlformats.org/officeDocument/2006/relationships/image" Target="../media/image5.png"/></Relationships>
</file>

<file path=ppt/slides/_rels/slide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309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16284"/>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8EA4A61F-6359-421D-B4E4-D9CD2B882BD8}"/>
              </a:ext>
            </a:extLst>
          </p:cNvPr>
          <p:cNvSpPr/>
          <p:nvPr/>
        </p:nvSpPr>
        <p:spPr>
          <a:xfrm>
            <a:off x="0" y="1447800"/>
            <a:ext cx="7118538" cy="1477328"/>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Marking an unnecessary ABN as void is redundant because the system automatically voids ABNs when they are no longer required, such as when a clinician changes a diagnosis or order.  Because of this, the ABN Voided status no longer appears as an option when clinicians click on the Notice status field.</a:t>
            </a:r>
          </a:p>
        </p:txBody>
      </p:sp>
      <p:sp>
        <p:nvSpPr>
          <p:cNvPr id="3" name="Rectangle 2">
            <a:extLst>
              <a:ext uri="{FF2B5EF4-FFF2-40B4-BE49-F238E27FC236}">
                <a16:creationId xmlns:a16="http://schemas.microsoft.com/office/drawing/2014/main" id="{9DFD908C-6548-4FE8-83F8-36F7D33B62B1}"/>
              </a:ext>
            </a:extLst>
          </p:cNvPr>
          <p:cNvSpPr/>
          <p:nvPr/>
        </p:nvSpPr>
        <p:spPr>
          <a:xfrm>
            <a:off x="83661" y="124361"/>
            <a:ext cx="7612539" cy="1323439"/>
          </a:xfrm>
          <a:prstGeom prst="rect">
            <a:avLst/>
          </a:prstGeom>
        </p:spPr>
        <p:txBody>
          <a:bodyPr wrap="square">
            <a:spAutoFit/>
          </a:bodyPr>
          <a:lstStyle/>
          <a:p>
            <a:r>
              <a:rPr lang="en-US" sz="4000" b="1" dirty="0">
                <a:solidFill>
                  <a:srgbClr val="003399"/>
                </a:solidFill>
                <a:latin typeface="Arial Narrow" panose="020B0606020202030204" pitchFamily="34" charset="0"/>
              </a:rPr>
              <a:t>Users Can No Longer Mark ABNs as Void</a:t>
            </a:r>
            <a:endParaRPr lang="en-US" sz="4000" b="1" dirty="0">
              <a:solidFill>
                <a:srgbClr val="003399"/>
              </a:solidFill>
              <a:latin typeface="Arial Narrow" panose="020B0606020202030204" pitchFamily="34" charset="0"/>
              <a:ea typeface="+mj-ea"/>
              <a:cs typeface="+mj-cs"/>
            </a:endParaRPr>
          </a:p>
        </p:txBody>
      </p:sp>
      <p:pic>
        <p:nvPicPr>
          <p:cNvPr id="13" name="U:\Images\2020 Aug\4300001To4400000\4365081.png">
            <a:extLst>
              <a:ext uri="{FF2B5EF4-FFF2-40B4-BE49-F238E27FC236}">
                <a16:creationId xmlns:a16="http://schemas.microsoft.com/office/drawing/2014/main" id="{DFF64A53-E99B-4A63-8E9F-034EAAEB7A30}"/>
              </a:ext>
            </a:extLst>
          </p:cNvPr>
          <p:cNvPicPr/>
          <p:nvPr/>
        </p:nvPicPr>
        <p:blipFill>
          <a:blip r:embed="rId5" cstate="print"/>
          <a:stretch>
            <a:fillRect/>
          </a:stretch>
        </p:blipFill>
        <p:spPr>
          <a:xfrm>
            <a:off x="985155" y="2959804"/>
            <a:ext cx="5185639" cy="3606661"/>
          </a:xfrm>
          <a:prstGeom prst="rect">
            <a:avLst/>
          </a:prstGeom>
        </p:spPr>
      </p:pic>
    </p:spTree>
    <p:extLst>
      <p:ext uri="{BB962C8B-B14F-4D97-AF65-F5344CB8AC3E}">
        <p14:creationId xmlns:p14="http://schemas.microsoft.com/office/powerpoint/2010/main" val="127150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152400" y="460176"/>
            <a:ext cx="8458200" cy="68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4000" b="1" dirty="0">
                <a:solidFill>
                  <a:srgbClr val="002D86"/>
                </a:solidFill>
                <a:ea typeface="+mj-ea"/>
                <a:cs typeface="Arial" panose="020B0604020202020204" pitchFamily="34" charset="0"/>
              </a:rPr>
              <a:t>A Fresh Look for the MAR</a:t>
            </a:r>
            <a:endParaRPr lang="en-US" sz="1350" dirty="0"/>
          </a:p>
        </p:txBody>
      </p:sp>
      <p:sp>
        <p:nvSpPr>
          <p:cNvPr id="6" name="Rectangle 5">
            <a:extLst>
              <a:ext uri="{FF2B5EF4-FFF2-40B4-BE49-F238E27FC236}">
                <a16:creationId xmlns:a16="http://schemas.microsoft.com/office/drawing/2014/main" id="{897D016C-FE21-478F-A679-3B528E4600FD}"/>
              </a:ext>
            </a:extLst>
          </p:cNvPr>
          <p:cNvSpPr/>
          <p:nvPr/>
        </p:nvSpPr>
        <p:spPr>
          <a:xfrm>
            <a:off x="228600" y="1219200"/>
            <a:ext cx="8305800" cy="923330"/>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Complete your documentation faster with a fresh look for the MAR Administration form. </a:t>
            </a:r>
          </a:p>
          <a:p>
            <a:endParaRPr lang="en-US" dirty="0"/>
          </a:p>
        </p:txBody>
      </p:sp>
      <p:pic>
        <p:nvPicPr>
          <p:cNvPr id="7" name="U:\Images\2020 Nov\4400001To4500000\4423244.png">
            <a:extLst>
              <a:ext uri="{FF2B5EF4-FFF2-40B4-BE49-F238E27FC236}">
                <a16:creationId xmlns:a16="http://schemas.microsoft.com/office/drawing/2014/main" id="{1ABC9DE8-F15B-4AE3-955E-E8EFB9780704}"/>
              </a:ext>
            </a:extLst>
          </p:cNvPr>
          <p:cNvPicPr/>
          <p:nvPr/>
        </p:nvPicPr>
        <p:blipFill>
          <a:blip r:embed="rId4" cstate="print"/>
          <a:stretch>
            <a:fillRect/>
          </a:stretch>
        </p:blipFill>
        <p:spPr>
          <a:xfrm>
            <a:off x="304800" y="2113835"/>
            <a:ext cx="8305800" cy="3372565"/>
          </a:xfrm>
          <a:prstGeom prst="rect">
            <a:avLst/>
          </a:prstGeom>
        </p:spPr>
      </p:pic>
      <p:sp>
        <p:nvSpPr>
          <p:cNvPr id="9" name="TextBox 8">
            <a:extLst>
              <a:ext uri="{FF2B5EF4-FFF2-40B4-BE49-F238E27FC236}">
                <a16:creationId xmlns:a16="http://schemas.microsoft.com/office/drawing/2014/main" id="{CF696BD7-94DF-4484-A404-0E0931514310}"/>
              </a:ext>
            </a:extLst>
          </p:cNvPr>
          <p:cNvSpPr txBox="1"/>
          <p:nvPr/>
        </p:nvSpPr>
        <p:spPr>
          <a:xfrm>
            <a:off x="-914400" y="6331757"/>
            <a:ext cx="4627178" cy="369332"/>
          </a:xfrm>
          <a:prstGeom prst="rect">
            <a:avLst/>
          </a:prstGeom>
          <a:noFill/>
        </p:spPr>
        <p:txBody>
          <a:bodyPr wrap="square">
            <a:spAutoFit/>
          </a:bodyPr>
          <a:lstStyle/>
          <a:p>
            <a:pPr algn="r"/>
            <a:r>
              <a:rPr lang="en-US" b="1" dirty="0">
                <a:solidFill>
                  <a:schemeClr val="bg1"/>
                </a:solidFill>
              </a:rPr>
              <a:t>Tip Sheet: The MAR, Modernized</a:t>
            </a:r>
          </a:p>
        </p:txBody>
      </p:sp>
    </p:spTree>
    <p:extLst>
      <p:ext uri="{BB962C8B-B14F-4D97-AF65-F5344CB8AC3E}">
        <p14:creationId xmlns:p14="http://schemas.microsoft.com/office/powerpoint/2010/main" val="74796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16284"/>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9DFD908C-6548-4FE8-83F8-36F7D33B62B1}"/>
              </a:ext>
            </a:extLst>
          </p:cNvPr>
          <p:cNvSpPr/>
          <p:nvPr/>
        </p:nvSpPr>
        <p:spPr>
          <a:xfrm>
            <a:off x="0" y="163578"/>
            <a:ext cx="7536339" cy="707886"/>
          </a:xfrm>
          <a:prstGeom prst="rect">
            <a:avLst/>
          </a:prstGeom>
        </p:spPr>
        <p:txBody>
          <a:bodyPr wrap="square">
            <a:spAutoFit/>
          </a:bodyPr>
          <a:lstStyle/>
          <a:p>
            <a:r>
              <a:rPr lang="en-US" sz="4000" b="1" dirty="0">
                <a:solidFill>
                  <a:srgbClr val="002D86"/>
                </a:solidFill>
                <a:latin typeface="Arial Narrow" panose="020B0606020202030204" pitchFamily="34" charset="0"/>
                <a:ea typeface="+mj-ea"/>
                <a:cs typeface="+mj-cs"/>
              </a:rPr>
              <a:t>MAR Warnings Get in Line</a:t>
            </a:r>
          </a:p>
        </p:txBody>
      </p:sp>
      <p:sp>
        <p:nvSpPr>
          <p:cNvPr id="9" name="Rectangle 8">
            <a:extLst>
              <a:ext uri="{FF2B5EF4-FFF2-40B4-BE49-F238E27FC236}">
                <a16:creationId xmlns:a16="http://schemas.microsoft.com/office/drawing/2014/main" id="{A1450B10-C670-4586-86FE-BA361F3111FD}"/>
              </a:ext>
            </a:extLst>
          </p:cNvPr>
          <p:cNvSpPr/>
          <p:nvPr/>
        </p:nvSpPr>
        <p:spPr>
          <a:xfrm>
            <a:off x="0" y="855188"/>
            <a:ext cx="7333910" cy="2000548"/>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Warnings appear below the field that caused them to appear so you can more quickly resolve them. Scan or document all the medications you're documenting, resolve any warnings, and then administer the medications.</a:t>
            </a:r>
          </a:p>
          <a:p>
            <a:pPr indent="-285750">
              <a:buFont typeface="Arial" panose="020B0604020202020204" pitchFamily="34" charset="0"/>
            </a:pPr>
            <a:r>
              <a:rPr lang="en-US" dirty="0">
                <a:latin typeface="Arial" panose="020B0604020202020204" pitchFamily="34" charset="0"/>
                <a:cs typeface="Arial" panose="020B0604020202020204" pitchFamily="34" charset="0"/>
              </a:rPr>
              <a:t>Click Go to Next at the bottom of the Administration form to go to the next warning or required flowsheet row to complete.</a:t>
            </a:r>
          </a:p>
          <a:p>
            <a:endParaRPr lang="en-US" sz="1600" dirty="0"/>
          </a:p>
        </p:txBody>
      </p:sp>
      <p:pic>
        <p:nvPicPr>
          <p:cNvPr id="10" name="U:\Images\2020 Nov\4400001To4500000\4423245.png">
            <a:extLst>
              <a:ext uri="{FF2B5EF4-FFF2-40B4-BE49-F238E27FC236}">
                <a16:creationId xmlns:a16="http://schemas.microsoft.com/office/drawing/2014/main" id="{9787E4B9-DFC0-43ED-B37C-E5F9AD994E10}"/>
              </a:ext>
            </a:extLst>
          </p:cNvPr>
          <p:cNvPicPr/>
          <p:nvPr/>
        </p:nvPicPr>
        <p:blipFill>
          <a:blip r:embed="rId5" cstate="print"/>
          <a:stretch>
            <a:fillRect/>
          </a:stretch>
        </p:blipFill>
        <p:spPr>
          <a:xfrm>
            <a:off x="381000" y="2855736"/>
            <a:ext cx="6235243" cy="3235078"/>
          </a:xfrm>
          <a:prstGeom prst="rect">
            <a:avLst/>
          </a:prstGeom>
        </p:spPr>
      </p:pic>
      <p:sp>
        <p:nvSpPr>
          <p:cNvPr id="11" name="Rectangle 10">
            <a:extLst>
              <a:ext uri="{FF2B5EF4-FFF2-40B4-BE49-F238E27FC236}">
                <a16:creationId xmlns:a16="http://schemas.microsoft.com/office/drawing/2014/main" id="{AC340878-0F81-4EF3-9BA4-B9266900CA58}"/>
              </a:ext>
            </a:extLst>
          </p:cNvPr>
          <p:cNvSpPr/>
          <p:nvPr/>
        </p:nvSpPr>
        <p:spPr>
          <a:xfrm>
            <a:off x="-259712" y="6311976"/>
            <a:ext cx="3601224" cy="381000"/>
          </a:xfrm>
          <a:prstGeom prst="rect">
            <a:avLst/>
          </a:prstGeom>
        </p:spPr>
        <p:txBody>
          <a:bodyPr wrap="square">
            <a:spAutoFit/>
          </a:bodyPr>
          <a:lstStyle/>
          <a:p>
            <a:pPr algn="r"/>
            <a:r>
              <a:rPr lang="en-US" b="1" dirty="0"/>
              <a:t>Tip Sheet: The MAR, Modernized</a:t>
            </a:r>
            <a:endParaRPr lang="en-US" b="1" dirty="0">
              <a:solidFill>
                <a:schemeClr val="accent1"/>
              </a:solidFill>
            </a:endParaRPr>
          </a:p>
        </p:txBody>
      </p:sp>
    </p:spTree>
    <p:extLst>
      <p:ext uri="{BB962C8B-B14F-4D97-AF65-F5344CB8AC3E}">
        <p14:creationId xmlns:p14="http://schemas.microsoft.com/office/powerpoint/2010/main" val="361020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205878" y="-37604"/>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44F18BA0-E1F1-46B9-B6F0-90CD3BF2959B}"/>
              </a:ext>
            </a:extLst>
          </p:cNvPr>
          <p:cNvSpPr/>
          <p:nvPr/>
        </p:nvSpPr>
        <p:spPr>
          <a:xfrm>
            <a:off x="1752600" y="120654"/>
            <a:ext cx="6853820" cy="1323439"/>
          </a:xfrm>
          <a:prstGeom prst="rect">
            <a:avLst/>
          </a:prstGeom>
        </p:spPr>
        <p:txBody>
          <a:bodyPr wrap="square">
            <a:spAutoFit/>
          </a:bodyPr>
          <a:lstStyle/>
          <a:p>
            <a:r>
              <a:rPr lang="en-US" sz="4000" b="1" dirty="0">
                <a:solidFill>
                  <a:srgbClr val="002D86"/>
                </a:solidFill>
                <a:latin typeface="Arial Narrow" panose="020B0606020202030204" pitchFamily="34" charset="0"/>
                <a:ea typeface="+mj-ea"/>
                <a:cs typeface="+mj-cs"/>
              </a:rPr>
              <a:t>See the Status of Details Sent to a Pump</a:t>
            </a:r>
          </a:p>
        </p:txBody>
      </p:sp>
      <p:sp>
        <p:nvSpPr>
          <p:cNvPr id="12" name="Rectangle 11">
            <a:extLst>
              <a:ext uri="{FF2B5EF4-FFF2-40B4-BE49-F238E27FC236}">
                <a16:creationId xmlns:a16="http://schemas.microsoft.com/office/drawing/2014/main" id="{F6E574D5-2A91-46F0-949C-514F1B92CC0F}"/>
              </a:ext>
            </a:extLst>
          </p:cNvPr>
          <p:cNvSpPr/>
          <p:nvPr/>
        </p:nvSpPr>
        <p:spPr>
          <a:xfrm>
            <a:off x="1752600" y="1295400"/>
            <a:ext cx="7010400" cy="1815882"/>
          </a:xfrm>
          <a:prstGeom prst="rect">
            <a:avLst/>
          </a:prstGeom>
        </p:spPr>
        <p:txBody>
          <a:bodyPr wrap="square">
            <a:spAutoFit/>
          </a:bodyPr>
          <a:lstStyle/>
          <a:p>
            <a:pPr indent="-285750">
              <a:buFont typeface="Arial" panose="020B0604020202020204" pitchFamily="34" charset="0"/>
            </a:pPr>
            <a:r>
              <a:rPr lang="en-US" sz="1600" dirty="0">
                <a:latin typeface="Arial" panose="020B0604020202020204" pitchFamily="34" charset="0"/>
                <a:cs typeface="Arial" panose="020B0604020202020204" pitchFamily="34" charset="0"/>
              </a:rPr>
              <a:t>Choose the pump and the channel with the rest of your documentation instead of in a separate window. If the pump wasn't disassociated from a previous patient, the system automatically resolves that association to save you time.</a:t>
            </a:r>
          </a:p>
          <a:p>
            <a:pPr indent="-285750">
              <a:buFont typeface="Arial" panose="020B0604020202020204" pitchFamily="34" charset="0"/>
            </a:pPr>
            <a:r>
              <a:rPr lang="en-US" sz="1600" dirty="0">
                <a:latin typeface="Arial" panose="020B0604020202020204" pitchFamily="34" charset="0"/>
                <a:cs typeface="Arial" panose="020B0604020202020204" pitchFamily="34" charset="0"/>
              </a:rPr>
              <a:t>Then, when you send outgoing details to a pump, you can see more real-time information about what's happening with the pump communication. </a:t>
            </a:r>
          </a:p>
          <a:p>
            <a:endParaRPr lang="en-US" sz="1600" dirty="0"/>
          </a:p>
        </p:txBody>
      </p:sp>
      <p:pic>
        <p:nvPicPr>
          <p:cNvPr id="13" name="U:\Images\2020 Nov\4400001To4500000\4423247.png">
            <a:extLst>
              <a:ext uri="{FF2B5EF4-FFF2-40B4-BE49-F238E27FC236}">
                <a16:creationId xmlns:a16="http://schemas.microsoft.com/office/drawing/2014/main" id="{EBF77208-64D8-417C-A130-90FC49D229BC}"/>
              </a:ext>
            </a:extLst>
          </p:cNvPr>
          <p:cNvPicPr/>
          <p:nvPr/>
        </p:nvPicPr>
        <p:blipFill>
          <a:blip r:embed="rId5" cstate="print"/>
          <a:stretch>
            <a:fillRect/>
          </a:stretch>
        </p:blipFill>
        <p:spPr>
          <a:xfrm>
            <a:off x="2895600" y="3030935"/>
            <a:ext cx="3593633" cy="3139493"/>
          </a:xfrm>
          <a:prstGeom prst="rect">
            <a:avLst/>
          </a:prstGeom>
        </p:spPr>
      </p:pic>
      <p:sp>
        <p:nvSpPr>
          <p:cNvPr id="14" name="Rectangle 13">
            <a:extLst>
              <a:ext uri="{FF2B5EF4-FFF2-40B4-BE49-F238E27FC236}">
                <a16:creationId xmlns:a16="http://schemas.microsoft.com/office/drawing/2014/main" id="{8B3A4B43-DFFC-4CF6-8B38-B3E4B59E7135}"/>
              </a:ext>
            </a:extLst>
          </p:cNvPr>
          <p:cNvSpPr/>
          <p:nvPr/>
        </p:nvSpPr>
        <p:spPr>
          <a:xfrm>
            <a:off x="2286000" y="6172200"/>
            <a:ext cx="6573024" cy="369332"/>
          </a:xfrm>
          <a:prstGeom prst="rect">
            <a:avLst/>
          </a:prstGeom>
        </p:spPr>
        <p:txBody>
          <a:bodyPr wrap="square">
            <a:spAutoFit/>
          </a:bodyPr>
          <a:lstStyle/>
          <a:p>
            <a:pPr algn="r"/>
            <a:r>
              <a:rPr lang="en-US" b="1" dirty="0"/>
              <a:t>Tip Sheet: The MAR, Modernized</a:t>
            </a:r>
            <a:endParaRPr lang="en-US" b="1" dirty="0">
              <a:solidFill>
                <a:schemeClr val="accent1"/>
              </a:solidFill>
            </a:endParaRPr>
          </a:p>
        </p:txBody>
      </p:sp>
    </p:spTree>
    <p:extLst>
      <p:ext uri="{BB962C8B-B14F-4D97-AF65-F5344CB8AC3E}">
        <p14:creationId xmlns:p14="http://schemas.microsoft.com/office/powerpoint/2010/main" val="94733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6D5C72-E368-4B88-A699-5DDCC1116A7C}"/>
              </a:ext>
            </a:extLst>
          </p:cNvPr>
          <p:cNvSpPr/>
          <p:nvPr/>
        </p:nvSpPr>
        <p:spPr>
          <a:xfrm>
            <a:off x="0" y="0"/>
            <a:ext cx="9144000" cy="684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859FD8-5EB8-4BEA-958F-511A91D52C01}"/>
              </a:ext>
            </a:extLst>
          </p:cNvPr>
          <p:cNvSpPr/>
          <p:nvPr/>
        </p:nvSpPr>
        <p:spPr>
          <a:xfrm>
            <a:off x="1971677" y="152400"/>
            <a:ext cx="6934200" cy="1169551"/>
          </a:xfrm>
          <a:prstGeom prst="rect">
            <a:avLst/>
          </a:prstGeom>
        </p:spPr>
        <p:txBody>
          <a:bodyPr wrap="square">
            <a:spAutoFit/>
          </a:bodyPr>
          <a:lstStyle/>
          <a:p>
            <a:pPr defTabSz="685800" eaLnBrk="0" fontAlgn="base" hangingPunct="0">
              <a:spcBef>
                <a:spcPct val="0"/>
              </a:spcBef>
              <a:spcAft>
                <a:spcPct val="0"/>
              </a:spcAft>
              <a:tabLst>
                <a:tab pos="342900" algn="l"/>
              </a:tabLst>
            </a:pPr>
            <a:r>
              <a:rPr lang="en-US" altLang="en-US" sz="3500" b="1" dirty="0">
                <a:solidFill>
                  <a:srgbClr val="002D86"/>
                </a:solidFill>
                <a:latin typeface="Arial" panose="020B0604020202020204" pitchFamily="34" charset="0"/>
                <a:ea typeface="+mj-ea"/>
                <a:cs typeface="Arial" panose="020B0604020202020204" pitchFamily="34" charset="0"/>
              </a:rPr>
              <a:t>Clearer Information for Selecting an Administration</a:t>
            </a:r>
            <a:endParaRPr lang="en-US" sz="3500" b="1" dirty="0">
              <a:solidFill>
                <a:srgbClr val="002D86"/>
              </a:solidFill>
              <a:latin typeface="Arial" panose="020B0604020202020204" pitchFamily="34" charset="0"/>
              <a:ea typeface="+mj-ea"/>
              <a:cs typeface="Arial" panose="020B0604020202020204" pitchFamily="34" charset="0"/>
            </a:endParaRPr>
          </a:p>
        </p:txBody>
      </p:sp>
      <p:pic>
        <p:nvPicPr>
          <p:cNvPr id="19" name="Picture 18">
            <a:extLst>
              <a:ext uri="{FF2B5EF4-FFF2-40B4-BE49-F238E27FC236}">
                <a16:creationId xmlns:a16="http://schemas.microsoft.com/office/drawing/2014/main" id="{53746B79-E62A-4751-ABF1-A8B3B74AC90D}"/>
              </a:ext>
            </a:extLst>
          </p:cNvPr>
          <p:cNvPicPr>
            <a:picLocks noChangeAspect="1"/>
          </p:cNvPicPr>
          <p:nvPr/>
        </p:nvPicPr>
        <p:blipFill rotWithShape="1">
          <a:blip r:embed="rId3"/>
          <a:srcRect t="65571"/>
          <a:stretch/>
        </p:blipFill>
        <p:spPr>
          <a:xfrm rot="5400000" flipH="1" flipV="1">
            <a:off x="-2435542" y="2450782"/>
            <a:ext cx="6842760" cy="1971676"/>
          </a:xfrm>
          <a:prstGeom prst="rect">
            <a:avLst/>
          </a:prstGeom>
        </p:spPr>
      </p:pic>
      <p:sp>
        <p:nvSpPr>
          <p:cNvPr id="6" name="Rectangle 5">
            <a:extLst>
              <a:ext uri="{FF2B5EF4-FFF2-40B4-BE49-F238E27FC236}">
                <a16:creationId xmlns:a16="http://schemas.microsoft.com/office/drawing/2014/main" id="{54A4F750-7BB5-4407-8C11-42B4C1F05D39}"/>
              </a:ext>
            </a:extLst>
          </p:cNvPr>
          <p:cNvSpPr/>
          <p:nvPr/>
        </p:nvSpPr>
        <p:spPr>
          <a:xfrm>
            <a:off x="1828799" y="1379607"/>
            <a:ext cx="7077077" cy="2422907"/>
          </a:xfrm>
          <a:prstGeom prst="rect">
            <a:avLst/>
          </a:prstGeom>
        </p:spPr>
        <p:txBody>
          <a:bodyPr wrap="square">
            <a:spAutoFit/>
          </a:bodyPr>
          <a:lstStyle/>
          <a:p>
            <a:pPr indent="-285750">
              <a:lnSpc>
                <a:spcPct val="112000"/>
              </a:lnSpc>
              <a:spcAft>
                <a:spcPts val="600"/>
              </a:spcAft>
              <a:buFont typeface="Arial" panose="020B0604020202020204" pitchFamily="34" charset="0"/>
            </a:pPr>
            <a:r>
              <a:rPr lang="en-US" sz="1600" dirty="0">
                <a:latin typeface="Arial" panose="020B0604020202020204" pitchFamily="34" charset="0"/>
                <a:cs typeface="Arial" panose="020B0604020202020204" pitchFamily="34" charset="0"/>
              </a:rPr>
              <a:t>When you scan a medication that has multiple administrations to document, the Select an Action Time (formerly Select an Administration) window appears. </a:t>
            </a:r>
          </a:p>
          <a:p>
            <a:pPr indent="-285750">
              <a:lnSpc>
                <a:spcPct val="112000"/>
              </a:lnSpc>
              <a:spcAft>
                <a:spcPts val="600"/>
              </a:spcAft>
              <a:buFont typeface="Arial" panose="020B0604020202020204" pitchFamily="34" charset="0"/>
            </a:pPr>
            <a:r>
              <a:rPr lang="en-US" sz="1600" dirty="0">
                <a:latin typeface="Arial" panose="020B0604020202020204" pitchFamily="34" charset="0"/>
                <a:cs typeface="Arial" panose="020B0604020202020204" pitchFamily="34" charset="0"/>
              </a:rPr>
              <a:t>In the updated window, there are buttons for all of the available administrations to document, with the most recent past action and the closest future action at the top because they're the ones you're most likely documenting.</a:t>
            </a:r>
          </a:p>
          <a:p>
            <a:endParaRPr lang="en-US" sz="1600" dirty="0"/>
          </a:p>
        </p:txBody>
      </p:sp>
      <p:pic>
        <p:nvPicPr>
          <p:cNvPr id="9" name="U:\Images\2020 Nov\4400001To4500000\4423246.png">
            <a:extLst>
              <a:ext uri="{FF2B5EF4-FFF2-40B4-BE49-F238E27FC236}">
                <a16:creationId xmlns:a16="http://schemas.microsoft.com/office/drawing/2014/main" id="{EB7D623C-4A4D-4955-B457-4DB9EDD1F199}"/>
              </a:ext>
            </a:extLst>
          </p:cNvPr>
          <p:cNvPicPr/>
          <p:nvPr/>
        </p:nvPicPr>
        <p:blipFill>
          <a:blip r:embed="rId4" cstate="print"/>
          <a:stretch>
            <a:fillRect/>
          </a:stretch>
        </p:blipFill>
        <p:spPr>
          <a:xfrm>
            <a:off x="3347828" y="3317939"/>
            <a:ext cx="3967373" cy="2854261"/>
          </a:xfrm>
          <a:prstGeom prst="rect">
            <a:avLst/>
          </a:prstGeom>
        </p:spPr>
      </p:pic>
      <p:sp>
        <p:nvSpPr>
          <p:cNvPr id="10" name="Rectangle 9">
            <a:extLst>
              <a:ext uri="{FF2B5EF4-FFF2-40B4-BE49-F238E27FC236}">
                <a16:creationId xmlns:a16="http://schemas.microsoft.com/office/drawing/2014/main" id="{FE6C03C9-6587-42D4-A08E-FD26906986AE}"/>
              </a:ext>
            </a:extLst>
          </p:cNvPr>
          <p:cNvSpPr/>
          <p:nvPr/>
        </p:nvSpPr>
        <p:spPr>
          <a:xfrm>
            <a:off x="2286000" y="6260068"/>
            <a:ext cx="6573024" cy="369332"/>
          </a:xfrm>
          <a:prstGeom prst="rect">
            <a:avLst/>
          </a:prstGeom>
        </p:spPr>
        <p:txBody>
          <a:bodyPr wrap="square">
            <a:spAutoFit/>
          </a:bodyPr>
          <a:lstStyle/>
          <a:p>
            <a:pPr algn="r"/>
            <a:r>
              <a:rPr lang="en-US" b="1" dirty="0"/>
              <a:t>Tip Sheet: The MAR, Modernized</a:t>
            </a:r>
            <a:endParaRPr lang="en-US" b="1" dirty="0">
              <a:solidFill>
                <a:schemeClr val="accent1"/>
              </a:solidFill>
            </a:endParaRPr>
          </a:p>
        </p:txBody>
      </p:sp>
    </p:spTree>
    <p:extLst>
      <p:ext uri="{BB962C8B-B14F-4D97-AF65-F5344CB8AC3E}">
        <p14:creationId xmlns:p14="http://schemas.microsoft.com/office/powerpoint/2010/main" val="53596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19C033-FB4A-48A9-887D-9A596819974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125C43-9339-47DF-B040-9739C9FDA62A}"/>
              </a:ext>
            </a:extLst>
          </p:cNvPr>
          <p:cNvPicPr>
            <a:picLocks noChangeAspect="1"/>
          </p:cNvPicPr>
          <p:nvPr/>
        </p:nvPicPr>
        <p:blipFill>
          <a:blip r:embed="rId2"/>
          <a:stretch>
            <a:fillRect/>
          </a:stretch>
        </p:blipFill>
        <p:spPr>
          <a:xfrm>
            <a:off x="2513144" y="1853918"/>
            <a:ext cx="4523277" cy="2838862"/>
          </a:xfrm>
          <a:prstGeom prst="rect">
            <a:avLst/>
          </a:prstGeom>
        </p:spPr>
      </p:pic>
      <p:sp>
        <p:nvSpPr>
          <p:cNvPr id="12" name="Rectangle 11">
            <a:extLst>
              <a:ext uri="{FF2B5EF4-FFF2-40B4-BE49-F238E27FC236}">
                <a16:creationId xmlns:a16="http://schemas.microsoft.com/office/drawing/2014/main" id="{005C153F-19C3-4EC4-89D5-EC3AAE6BD471}"/>
              </a:ext>
            </a:extLst>
          </p:cNvPr>
          <p:cNvSpPr/>
          <p:nvPr/>
        </p:nvSpPr>
        <p:spPr>
          <a:xfrm>
            <a:off x="2605671" y="1943217"/>
            <a:ext cx="4334107" cy="266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978A85-12C8-4008-831C-0E130A30422F}"/>
              </a:ext>
            </a:extLst>
          </p:cNvPr>
          <p:cNvSpPr txBox="1"/>
          <p:nvPr/>
        </p:nvSpPr>
        <p:spPr>
          <a:xfrm>
            <a:off x="3352800" y="2895600"/>
            <a:ext cx="2667000" cy="707886"/>
          </a:xfrm>
          <a:prstGeom prst="rect">
            <a:avLst/>
          </a:prstGeom>
          <a:noFill/>
        </p:spPr>
        <p:txBody>
          <a:bodyPr wrap="square" rtlCol="0">
            <a:spAutoFit/>
          </a:bodyPr>
          <a:lstStyle/>
          <a:p>
            <a:r>
              <a:rPr lang="en-US" sz="4000" b="1" dirty="0">
                <a:latin typeface="Arial Narrow" panose="020B0606020202030204" pitchFamily="34" charset="0"/>
              </a:rPr>
              <a:t>Hey Epic!</a:t>
            </a:r>
          </a:p>
        </p:txBody>
      </p:sp>
      <p:pic>
        <p:nvPicPr>
          <p:cNvPr id="6" name="Picture 5">
            <a:extLst>
              <a:ext uri="{FF2B5EF4-FFF2-40B4-BE49-F238E27FC236}">
                <a16:creationId xmlns:a16="http://schemas.microsoft.com/office/drawing/2014/main" id="{61CF4786-3FB9-3F40-89F0-706CEDBF6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87" y="3150030"/>
            <a:ext cx="1558414" cy="514197"/>
          </a:xfrm>
          <a:prstGeom prst="rect">
            <a:avLst/>
          </a:prstGeom>
        </p:spPr>
      </p:pic>
      <p:pic>
        <p:nvPicPr>
          <p:cNvPr id="4" name="Picture 3">
            <a:extLst>
              <a:ext uri="{FF2B5EF4-FFF2-40B4-BE49-F238E27FC236}">
                <a16:creationId xmlns:a16="http://schemas.microsoft.com/office/drawing/2014/main" id="{707A18D5-F3D4-42AC-9A91-F505A6C3CE51}"/>
              </a:ext>
            </a:extLst>
          </p:cNvPr>
          <p:cNvPicPr>
            <a:picLocks noChangeAspect="1"/>
          </p:cNvPicPr>
          <p:nvPr/>
        </p:nvPicPr>
        <p:blipFill rotWithShape="1">
          <a:blip r:embed="rId4"/>
          <a:srcRect t="65571"/>
          <a:stretch/>
        </p:blipFill>
        <p:spPr>
          <a:xfrm rot="5400000" flipH="1" flipV="1">
            <a:off x="-2466630" y="2441403"/>
            <a:ext cx="6861517" cy="1971676"/>
          </a:xfrm>
          <a:prstGeom prst="rect">
            <a:avLst/>
          </a:prstGeom>
        </p:spPr>
      </p:pic>
      <p:pic>
        <p:nvPicPr>
          <p:cNvPr id="5" name="Picture 5" descr="image003">
            <a:extLst>
              <a:ext uri="{FF2B5EF4-FFF2-40B4-BE49-F238E27FC236}">
                <a16:creationId xmlns:a16="http://schemas.microsoft.com/office/drawing/2014/main" id="{C94DD445-0FC3-4BC2-BCBA-6DBF32A6F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52400"/>
            <a:ext cx="1459390" cy="41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5488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6D5C72-E368-4B88-A699-5DDCC1116A7C}"/>
              </a:ext>
            </a:extLst>
          </p:cNvPr>
          <p:cNvSpPr/>
          <p:nvPr/>
        </p:nvSpPr>
        <p:spPr>
          <a:xfrm>
            <a:off x="0" y="0"/>
            <a:ext cx="9144000" cy="684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859FD8-5EB8-4BEA-958F-511A91D52C01}"/>
              </a:ext>
            </a:extLst>
          </p:cNvPr>
          <p:cNvSpPr/>
          <p:nvPr/>
        </p:nvSpPr>
        <p:spPr>
          <a:xfrm>
            <a:off x="1905000" y="393856"/>
            <a:ext cx="5835252" cy="707886"/>
          </a:xfrm>
          <a:prstGeom prst="rect">
            <a:avLst/>
          </a:prstGeom>
        </p:spPr>
        <p:txBody>
          <a:bodyPr wrap="none">
            <a:spAutoFit/>
          </a:bodyPr>
          <a:lstStyle/>
          <a:p>
            <a:pPr defTabSz="685800" eaLnBrk="0" fontAlgn="base" hangingPunct="0">
              <a:spcBef>
                <a:spcPct val="0"/>
              </a:spcBef>
              <a:spcAft>
                <a:spcPct val="0"/>
              </a:spcAft>
              <a:tabLst>
                <a:tab pos="342900" algn="l"/>
              </a:tabLst>
            </a:pPr>
            <a:r>
              <a:rPr lang="en-US" altLang="en-US" sz="4000" b="1" dirty="0">
                <a:solidFill>
                  <a:srgbClr val="002D86"/>
                </a:solidFill>
                <a:latin typeface="Arial" panose="020B0604020202020204" pitchFamily="34" charset="0"/>
                <a:ea typeface="+mj-ea"/>
                <a:cs typeface="Arial" panose="020B0604020202020204" pitchFamily="34" charset="0"/>
              </a:rPr>
              <a:t>Hey Epic! What's New?</a:t>
            </a:r>
            <a:endParaRPr lang="en-US" sz="4000" b="1" dirty="0">
              <a:solidFill>
                <a:srgbClr val="002D86"/>
              </a:solidFill>
              <a:latin typeface="Arial" panose="020B0604020202020204" pitchFamily="34" charset="0"/>
              <a:ea typeface="+mj-ea"/>
              <a:cs typeface="Arial" panose="020B0604020202020204" pitchFamily="34" charset="0"/>
            </a:endParaRPr>
          </a:p>
        </p:txBody>
      </p:sp>
      <p:pic>
        <p:nvPicPr>
          <p:cNvPr id="19" name="Picture 18">
            <a:extLst>
              <a:ext uri="{FF2B5EF4-FFF2-40B4-BE49-F238E27FC236}">
                <a16:creationId xmlns:a16="http://schemas.microsoft.com/office/drawing/2014/main" id="{53746B79-E62A-4751-ABF1-A8B3B74AC90D}"/>
              </a:ext>
            </a:extLst>
          </p:cNvPr>
          <p:cNvPicPr>
            <a:picLocks noChangeAspect="1"/>
          </p:cNvPicPr>
          <p:nvPr/>
        </p:nvPicPr>
        <p:blipFill rotWithShape="1">
          <a:blip r:embed="rId3"/>
          <a:srcRect t="65571"/>
          <a:stretch/>
        </p:blipFill>
        <p:spPr>
          <a:xfrm rot="5400000" flipH="1" flipV="1">
            <a:off x="-2435542" y="2450782"/>
            <a:ext cx="6842760" cy="1971676"/>
          </a:xfrm>
          <a:prstGeom prst="rect">
            <a:avLst/>
          </a:prstGeom>
        </p:spPr>
      </p:pic>
      <p:sp>
        <p:nvSpPr>
          <p:cNvPr id="6" name="Rectangle 5">
            <a:extLst>
              <a:ext uri="{FF2B5EF4-FFF2-40B4-BE49-F238E27FC236}">
                <a16:creationId xmlns:a16="http://schemas.microsoft.com/office/drawing/2014/main" id="{95406C52-DE4C-4107-AD2C-02BFCE64C689}"/>
              </a:ext>
            </a:extLst>
          </p:cNvPr>
          <p:cNvSpPr/>
          <p:nvPr/>
        </p:nvSpPr>
        <p:spPr>
          <a:xfrm>
            <a:off x="1752600" y="1480358"/>
            <a:ext cx="7010400" cy="1200329"/>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Hey Epic! shows a list of new or modified commands the first time you open it after an Epic upgrade. You can also ask "Hey, Epic! What can I say?"</a:t>
            </a:r>
          </a:p>
          <a:p>
            <a:endParaRPr lang="en-US" dirty="0"/>
          </a:p>
        </p:txBody>
      </p:sp>
      <p:pic>
        <p:nvPicPr>
          <p:cNvPr id="9" name="U:\Images\2020 Nov\4400001To4500000\4401986.png">
            <a:extLst>
              <a:ext uri="{FF2B5EF4-FFF2-40B4-BE49-F238E27FC236}">
                <a16:creationId xmlns:a16="http://schemas.microsoft.com/office/drawing/2014/main" id="{D1B6B140-EAA9-48A9-AC8A-1F081E36863C}"/>
              </a:ext>
            </a:extLst>
          </p:cNvPr>
          <p:cNvPicPr/>
          <p:nvPr/>
        </p:nvPicPr>
        <p:blipFill>
          <a:blip r:embed="rId4" cstate="print"/>
          <a:stretch>
            <a:fillRect/>
          </a:stretch>
        </p:blipFill>
        <p:spPr>
          <a:xfrm>
            <a:off x="2968569" y="2551427"/>
            <a:ext cx="3283061" cy="3606661"/>
          </a:xfrm>
          <a:prstGeom prst="rect">
            <a:avLst/>
          </a:prstGeom>
          <a:ln>
            <a:solidFill>
              <a:schemeClr val="accent1"/>
            </a:solidFill>
          </a:ln>
        </p:spPr>
      </p:pic>
    </p:spTree>
    <p:extLst>
      <p:ext uri="{BB962C8B-B14F-4D97-AF65-F5344CB8AC3E}">
        <p14:creationId xmlns:p14="http://schemas.microsoft.com/office/powerpoint/2010/main" val="185887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205878" y="-37604"/>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44F18BA0-E1F1-46B9-B6F0-90CD3BF2959B}"/>
              </a:ext>
            </a:extLst>
          </p:cNvPr>
          <p:cNvSpPr/>
          <p:nvPr/>
        </p:nvSpPr>
        <p:spPr>
          <a:xfrm>
            <a:off x="1752600" y="120654"/>
            <a:ext cx="7391400" cy="707886"/>
          </a:xfrm>
          <a:prstGeom prst="rect">
            <a:avLst/>
          </a:prstGeom>
        </p:spPr>
        <p:txBody>
          <a:bodyPr wrap="square">
            <a:spAutoFit/>
          </a:bodyPr>
          <a:lstStyle/>
          <a:p>
            <a:r>
              <a:rPr lang="en-US" sz="4000" b="1" dirty="0">
                <a:solidFill>
                  <a:srgbClr val="002D86"/>
                </a:solidFill>
                <a:latin typeface="Arial Narrow" panose="020B0606020202030204" pitchFamily="34" charset="0"/>
                <a:ea typeface="+mj-ea"/>
                <a:cs typeface="+mj-cs"/>
              </a:rPr>
              <a:t>Hey Epic! Show Me More Stuff</a:t>
            </a:r>
          </a:p>
        </p:txBody>
      </p:sp>
      <p:sp>
        <p:nvSpPr>
          <p:cNvPr id="12" name="Rectangle 11">
            <a:extLst>
              <a:ext uri="{FF2B5EF4-FFF2-40B4-BE49-F238E27FC236}">
                <a16:creationId xmlns:a16="http://schemas.microsoft.com/office/drawing/2014/main" id="{40172881-C965-41D1-9795-8D603C4E0181}"/>
              </a:ext>
            </a:extLst>
          </p:cNvPr>
          <p:cNvSpPr/>
          <p:nvPr/>
        </p:nvSpPr>
        <p:spPr>
          <a:xfrm>
            <a:off x="1752600" y="1205316"/>
            <a:ext cx="7167214" cy="4524315"/>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At a workstation, ask Hey Epic! to bring up more pieces of information in a patient's chart. For example, try saying "Hey, Epic! Show me..." one of the following:</a:t>
            </a:r>
          </a:p>
          <a:p>
            <a:pPr indent="-285750">
              <a:buFont typeface="Arial" panose="020B0604020202020204" pitchFamily="34" charset="0"/>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problem list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allergy list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Demographics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Patient reminders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Future appointments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reason for visit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infection and isolation status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MyChart status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Intake and output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Immunizations</a:t>
            </a:r>
          </a:p>
          <a:p>
            <a:pPr indent="-285750">
              <a:buFont typeface="Arial" panose="020B0604020202020204" pitchFamily="34" charset="0"/>
            </a:pPr>
            <a:r>
              <a:rPr lang="en-US" dirty="0">
                <a:latin typeface="Arial" panose="020B0604020202020204" pitchFamily="34" charset="0"/>
                <a:cs typeface="Arial" panose="020B0604020202020204" pitchFamily="34" charset="0"/>
              </a:rPr>
              <a:t>There are many other pieces of information you can tell Hey Epic! to show. For a complete list of commands, say "Hey, Epic! Help."</a:t>
            </a:r>
          </a:p>
        </p:txBody>
      </p:sp>
    </p:spTree>
    <p:extLst>
      <p:ext uri="{BB962C8B-B14F-4D97-AF65-F5344CB8AC3E}">
        <p14:creationId xmlns:p14="http://schemas.microsoft.com/office/powerpoint/2010/main" val="46702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16284"/>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9DFD908C-6548-4FE8-83F8-36F7D33B62B1}"/>
              </a:ext>
            </a:extLst>
          </p:cNvPr>
          <p:cNvSpPr/>
          <p:nvPr/>
        </p:nvSpPr>
        <p:spPr>
          <a:xfrm>
            <a:off x="152400" y="228600"/>
            <a:ext cx="7536339" cy="707886"/>
          </a:xfrm>
          <a:prstGeom prst="rect">
            <a:avLst/>
          </a:prstGeom>
        </p:spPr>
        <p:txBody>
          <a:bodyPr wrap="square">
            <a:spAutoFit/>
          </a:bodyPr>
          <a:lstStyle/>
          <a:p>
            <a:r>
              <a:rPr lang="en-US" sz="4000" b="1" dirty="0">
                <a:solidFill>
                  <a:srgbClr val="002D86"/>
                </a:solidFill>
                <a:latin typeface="Arial Narrow" panose="020B0606020202030204" pitchFamily="34" charset="0"/>
                <a:ea typeface="+mj-ea"/>
                <a:cs typeface="+mj-cs"/>
              </a:rPr>
              <a:t>Hey Epic! Sign My Visit!</a:t>
            </a:r>
          </a:p>
        </p:txBody>
      </p:sp>
      <p:sp>
        <p:nvSpPr>
          <p:cNvPr id="9" name="Rectangle 8">
            <a:extLst>
              <a:ext uri="{FF2B5EF4-FFF2-40B4-BE49-F238E27FC236}">
                <a16:creationId xmlns:a16="http://schemas.microsoft.com/office/drawing/2014/main" id="{845CFEBC-2267-46EF-BFE7-61FBBDDE5C24}"/>
              </a:ext>
            </a:extLst>
          </p:cNvPr>
          <p:cNvSpPr/>
          <p:nvPr/>
        </p:nvSpPr>
        <p:spPr>
          <a:xfrm>
            <a:off x="0" y="1219200"/>
            <a:ext cx="7333910" cy="1723549"/>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At a workstation, in outpatient visits, say "Hey Epic! Sign the visit," and the visit is signed. If there are outstanding tasks, the sidebar opens to show you what needs to be done before you can sign. Hey Epic! can't sign the visit during pre-charting, for a hospital admission, or in the emergency department.</a:t>
            </a:r>
          </a:p>
          <a:p>
            <a:endParaRPr lang="en-US" sz="1600" dirty="0"/>
          </a:p>
        </p:txBody>
      </p:sp>
      <p:pic>
        <p:nvPicPr>
          <p:cNvPr id="10" name="U:\Images\2020 Nov\4400001To4500000\4403743.png">
            <a:extLst>
              <a:ext uri="{FF2B5EF4-FFF2-40B4-BE49-F238E27FC236}">
                <a16:creationId xmlns:a16="http://schemas.microsoft.com/office/drawing/2014/main" id="{19B4D6BF-09EB-4B10-B380-0986264B592C}"/>
              </a:ext>
            </a:extLst>
          </p:cNvPr>
          <p:cNvPicPr/>
          <p:nvPr/>
        </p:nvPicPr>
        <p:blipFill>
          <a:blip r:embed="rId5" cstate="print"/>
          <a:stretch>
            <a:fillRect/>
          </a:stretch>
        </p:blipFill>
        <p:spPr>
          <a:xfrm>
            <a:off x="373012" y="2823549"/>
            <a:ext cx="6513048" cy="3427301"/>
          </a:xfrm>
          <a:prstGeom prst="rect">
            <a:avLst/>
          </a:prstGeom>
        </p:spPr>
      </p:pic>
    </p:spTree>
    <p:extLst>
      <p:ext uri="{BB962C8B-B14F-4D97-AF65-F5344CB8AC3E}">
        <p14:creationId xmlns:p14="http://schemas.microsoft.com/office/powerpoint/2010/main" val="131056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205878" y="-37604"/>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44F18BA0-E1F1-46B9-B6F0-90CD3BF2959B}"/>
              </a:ext>
            </a:extLst>
          </p:cNvPr>
          <p:cNvSpPr/>
          <p:nvPr/>
        </p:nvSpPr>
        <p:spPr>
          <a:xfrm>
            <a:off x="1752600" y="120654"/>
            <a:ext cx="7391400" cy="1323439"/>
          </a:xfrm>
          <a:prstGeom prst="rect">
            <a:avLst/>
          </a:prstGeom>
        </p:spPr>
        <p:txBody>
          <a:bodyPr wrap="square">
            <a:spAutoFit/>
          </a:bodyPr>
          <a:lstStyle/>
          <a:p>
            <a:r>
              <a:rPr lang="en-US" sz="4000" b="1" dirty="0">
                <a:solidFill>
                  <a:srgbClr val="002D86"/>
                </a:solidFill>
                <a:latin typeface="Arial Narrow" panose="020B0606020202030204" pitchFamily="34" charset="0"/>
                <a:ea typeface="+mj-ea"/>
                <a:cs typeface="+mj-cs"/>
              </a:rPr>
              <a:t>New Shortcuts for the To Do Sidebar and In Basket Folders</a:t>
            </a:r>
          </a:p>
        </p:txBody>
      </p:sp>
      <p:sp>
        <p:nvSpPr>
          <p:cNvPr id="12" name="Rectangle 11">
            <a:extLst>
              <a:ext uri="{FF2B5EF4-FFF2-40B4-BE49-F238E27FC236}">
                <a16:creationId xmlns:a16="http://schemas.microsoft.com/office/drawing/2014/main" id="{9AE3D0A1-F416-4BE2-811D-BFA79B637A7C}"/>
              </a:ext>
            </a:extLst>
          </p:cNvPr>
          <p:cNvSpPr/>
          <p:nvPr/>
        </p:nvSpPr>
        <p:spPr>
          <a:xfrm>
            <a:off x="1752600" y="1564746"/>
            <a:ext cx="7086600" cy="1985159"/>
          </a:xfrm>
          <a:prstGeom prst="rect">
            <a:avLst/>
          </a:prstGeom>
        </p:spPr>
        <p:txBody>
          <a:bodyPr wrap="square">
            <a:spAutoFit/>
          </a:bodyPr>
          <a:lstStyle/>
          <a:p>
            <a:pPr indent="-285750">
              <a:spcAft>
                <a:spcPts val="600"/>
              </a:spcAft>
              <a:buFont typeface="Arial" panose="020B0604020202020204" pitchFamily="34" charset="0"/>
            </a:pPr>
            <a:r>
              <a:rPr lang="en-US" dirty="0">
                <a:latin typeface="Arial" panose="020B0604020202020204" pitchFamily="34" charset="0"/>
                <a:cs typeface="Arial" panose="020B0604020202020204" pitchFamily="34" charset="0"/>
              </a:rPr>
              <a:t>Use the following new keyboard shortcuts to decline a deficiency or mark it as already done in the To Do sidebar and In Basket's Chart Completion, Cosign-Clinic Orders, and Home Care Orders folders:</a:t>
            </a:r>
          </a:p>
          <a:p>
            <a:pPr indent="-285750">
              <a:spcAft>
                <a:spcPts val="600"/>
              </a:spcAft>
              <a:buFont typeface="Arial" panose="020B0604020202020204" pitchFamily="34" charset="0"/>
            </a:pPr>
            <a:endParaRPr lang="en-US"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Alt+L = Decline </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Alt+Y = Already Done</a:t>
            </a:r>
          </a:p>
        </p:txBody>
      </p:sp>
    </p:spTree>
    <p:extLst>
      <p:ext uri="{BB962C8B-B14F-4D97-AF65-F5344CB8AC3E}">
        <p14:creationId xmlns:p14="http://schemas.microsoft.com/office/powerpoint/2010/main" val="363226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284747" y="-39967"/>
            <a:ext cx="8153400" cy="117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3600" b="1" dirty="0">
                <a:solidFill>
                  <a:srgbClr val="002D86"/>
                </a:solidFill>
                <a:ea typeface="+mj-ea"/>
                <a:cs typeface="Arial" panose="020B0604020202020204" pitchFamily="34" charset="0"/>
              </a:rPr>
              <a:t>A New Look for In Basket Letter Messages</a:t>
            </a:r>
            <a:endParaRPr lang="en-US" sz="3600" dirty="0"/>
          </a:p>
        </p:txBody>
      </p:sp>
      <p:sp>
        <p:nvSpPr>
          <p:cNvPr id="6" name="Content Placeholder 2">
            <a:extLst>
              <a:ext uri="{FF2B5EF4-FFF2-40B4-BE49-F238E27FC236}">
                <a16:creationId xmlns:a16="http://schemas.microsoft.com/office/drawing/2014/main" id="{FCF85BF8-6B63-4EEA-8B06-A1C8F07BC962}"/>
              </a:ext>
            </a:extLst>
          </p:cNvPr>
          <p:cNvSpPr txBox="1">
            <a:spLocks/>
          </p:cNvSpPr>
          <p:nvPr/>
        </p:nvSpPr>
        <p:spPr>
          <a:xfrm>
            <a:off x="284746" y="1097311"/>
            <a:ext cx="8630653" cy="1823844"/>
          </a:xfrm>
          <a:prstGeom prst="rect">
            <a:avLst/>
          </a:prstGeom>
        </p:spPr>
        <p:txBody>
          <a:bodyPr vert="horz" lIns="91440" tIns="45720" rIns="91440" bIns="45720" rtlCol="0">
            <a:normAutofit fontScale="2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Trebuchet MS" panose="020B0603020202020204" pitchFamily="34" charset="0"/>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Trebuchet MS" panose="020B0603020202020204" pitchFamily="34" charset="0"/>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Trebuchet MS" panose="020B0603020202020204" pitchFamily="34" charset="0"/>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Trebuchet MS" panose="020B0603020202020204" pitchFamily="34" charset="0"/>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Trebuchet MS" panose="020B0603020202020204" pitchFamily="34" charset="0"/>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32000"/>
              </a:lnSpc>
              <a:spcBef>
                <a:spcPts val="0"/>
              </a:spcBef>
              <a:spcAft>
                <a:spcPts val="600"/>
              </a:spcAft>
            </a:pPr>
            <a:r>
              <a:rPr lang="en-US" sz="7200" dirty="0">
                <a:solidFill>
                  <a:srgbClr val="000000"/>
                </a:solidFill>
                <a:latin typeface="Arial" panose="020B0604020202020204" pitchFamily="34" charset="0"/>
                <a:cs typeface="Arial" panose="020B0604020202020204" pitchFamily="34" charset="0"/>
              </a:rPr>
              <a:t>The In Basket  Send a Letter and its printing options have a modernized appearance. Users can now mark the priority of the message to make the importance of the message clear to recipients.  Messages automatically have a routine priority.  To raise or lower the priority, click the High or Low priority buttons.</a:t>
            </a:r>
          </a:p>
          <a:p>
            <a:pPr algn="l">
              <a:lnSpc>
                <a:spcPct val="132000"/>
              </a:lnSpc>
              <a:spcBef>
                <a:spcPts val="0"/>
              </a:spcBef>
              <a:spcAft>
                <a:spcPts val="600"/>
              </a:spcAft>
            </a:pPr>
            <a:r>
              <a:rPr lang="en-US" sz="7200" b="0" i="0" dirty="0">
                <a:solidFill>
                  <a:srgbClr val="000000"/>
                </a:solidFill>
                <a:effectLst/>
                <a:latin typeface="Arial" panose="020B0604020202020204" pitchFamily="34" charset="0"/>
                <a:cs typeface="Arial" panose="020B0604020202020204" pitchFamily="34" charset="0"/>
              </a:rPr>
              <a:t>The Print On field now says Delay Sending Until. To send the message immediately, users should leave this field blank.</a:t>
            </a:r>
          </a:p>
          <a:p>
            <a:br>
              <a:rPr lang="en-US" dirty="0"/>
            </a:br>
            <a:endParaRPr lang="en-US" dirty="0"/>
          </a:p>
        </p:txBody>
      </p:sp>
      <p:pic>
        <p:nvPicPr>
          <p:cNvPr id="8" name="Picture 7">
            <a:extLst>
              <a:ext uri="{FF2B5EF4-FFF2-40B4-BE49-F238E27FC236}">
                <a16:creationId xmlns:a16="http://schemas.microsoft.com/office/drawing/2014/main" id="{2FD60284-BF32-4EE6-97C1-A1B5DCBBB48E}"/>
              </a:ext>
            </a:extLst>
          </p:cNvPr>
          <p:cNvPicPr>
            <a:picLocks noChangeAspect="1"/>
          </p:cNvPicPr>
          <p:nvPr/>
        </p:nvPicPr>
        <p:blipFill>
          <a:blip r:embed="rId4"/>
          <a:stretch>
            <a:fillRect/>
          </a:stretch>
        </p:blipFill>
        <p:spPr>
          <a:xfrm>
            <a:off x="856247" y="3124200"/>
            <a:ext cx="7010400" cy="2904406"/>
          </a:xfrm>
          <a:prstGeom prst="rect">
            <a:avLst/>
          </a:prstGeom>
          <a:ln>
            <a:solidFill>
              <a:schemeClr val="accent1"/>
            </a:solidFill>
          </a:ln>
        </p:spPr>
      </p:pic>
    </p:spTree>
    <p:extLst>
      <p:ext uri="{BB962C8B-B14F-4D97-AF65-F5344CB8AC3E}">
        <p14:creationId xmlns:p14="http://schemas.microsoft.com/office/powerpoint/2010/main" val="302259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199941" y="-39957"/>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ontent Placeholder 5">
            <a:extLst>
              <a:ext uri="{FF2B5EF4-FFF2-40B4-BE49-F238E27FC236}">
                <a16:creationId xmlns:a16="http://schemas.microsoft.com/office/drawing/2014/main" id="{6C15FE75-BC37-42E8-B4A2-BD8033EBAF01}"/>
              </a:ext>
            </a:extLst>
          </p:cNvPr>
          <p:cNvSpPr>
            <a:spLocks noGrp="1"/>
          </p:cNvSpPr>
          <p:nvPr>
            <p:ph idx="4294967295"/>
          </p:nvPr>
        </p:nvSpPr>
        <p:spPr>
          <a:xfrm>
            <a:off x="1914114" y="1466271"/>
            <a:ext cx="6925085" cy="1066800"/>
          </a:xfrm>
        </p:spPr>
        <p:txBody>
          <a:bodyPr>
            <a:normAutofit/>
          </a:bodyPr>
          <a:lstStyle/>
          <a:p>
            <a:pPr marL="0" indent="0">
              <a:lnSpc>
                <a:spcPct val="112000"/>
              </a:lnSpc>
              <a:spcBef>
                <a:spcPts val="0"/>
              </a:spcBef>
              <a:spcAft>
                <a:spcPts val="600"/>
              </a:spcAft>
              <a:buNone/>
            </a:pPr>
            <a:r>
              <a:rPr lang="en-US" sz="1800" dirty="0">
                <a:latin typeface="Arial" panose="020B0604020202020204" pitchFamily="34" charset="0"/>
                <a:cs typeface="Arial" panose="020B0604020202020204" pitchFamily="34" charset="0"/>
              </a:rPr>
              <a:t>Patients with insulin pumps now have easy access to their total basal dose in the Insulin Instructions section of the AVS. </a:t>
            </a:r>
          </a:p>
          <a:p>
            <a:pPr marL="0" indent="0">
              <a:lnSpc>
                <a:spcPct val="90000"/>
              </a:lnSpc>
              <a:buNone/>
            </a:pPr>
            <a:endParaRPr lang="en-US" sz="20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p:txBody>
      </p:sp>
      <p:sp>
        <p:nvSpPr>
          <p:cNvPr id="8" name="Rectangle 7">
            <a:extLst>
              <a:ext uri="{FF2B5EF4-FFF2-40B4-BE49-F238E27FC236}">
                <a16:creationId xmlns:a16="http://schemas.microsoft.com/office/drawing/2014/main" id="{44F18BA0-E1F1-46B9-B6F0-90CD3BF2959B}"/>
              </a:ext>
            </a:extLst>
          </p:cNvPr>
          <p:cNvSpPr/>
          <p:nvPr/>
        </p:nvSpPr>
        <p:spPr>
          <a:xfrm>
            <a:off x="1752600" y="120654"/>
            <a:ext cx="7391400" cy="1169551"/>
          </a:xfrm>
          <a:prstGeom prst="rect">
            <a:avLst/>
          </a:prstGeom>
        </p:spPr>
        <p:txBody>
          <a:bodyPr wrap="square">
            <a:spAutoFit/>
          </a:bodyPr>
          <a:lstStyle/>
          <a:p>
            <a:r>
              <a:rPr lang="en-US" sz="3500" b="1" dirty="0">
                <a:solidFill>
                  <a:srgbClr val="003399"/>
                </a:solidFill>
                <a:latin typeface="Arial Narrow" panose="020B0606020202030204" pitchFamily="34" charset="0"/>
              </a:rPr>
              <a:t>Total Basal Dose Now Appears in the Insulin Instructions Section of the AVS</a:t>
            </a:r>
            <a:endParaRPr lang="en-US" sz="3500" b="1" dirty="0">
              <a:solidFill>
                <a:srgbClr val="003399"/>
              </a:solidFill>
              <a:latin typeface="Arial Narrow" panose="020B0606020202030204" pitchFamily="34" charset="0"/>
              <a:ea typeface="+mj-ea"/>
              <a:cs typeface="+mj-cs"/>
            </a:endParaRPr>
          </a:p>
        </p:txBody>
      </p:sp>
      <p:pic>
        <p:nvPicPr>
          <p:cNvPr id="12" name="U:\Images\2020 Aug\4300001To4400000\4370214.png">
            <a:extLst>
              <a:ext uri="{FF2B5EF4-FFF2-40B4-BE49-F238E27FC236}">
                <a16:creationId xmlns:a16="http://schemas.microsoft.com/office/drawing/2014/main" id="{BB401C5A-7BD9-4862-A328-57B2561E6400}"/>
              </a:ext>
            </a:extLst>
          </p:cNvPr>
          <p:cNvPicPr/>
          <p:nvPr/>
        </p:nvPicPr>
        <p:blipFill>
          <a:blip r:embed="rId5" cstate="print"/>
          <a:stretch>
            <a:fillRect/>
          </a:stretch>
        </p:blipFill>
        <p:spPr>
          <a:xfrm>
            <a:off x="1914114" y="2533071"/>
            <a:ext cx="6400800" cy="2980952"/>
          </a:xfrm>
          <a:prstGeom prst="rect">
            <a:avLst/>
          </a:prstGeom>
        </p:spPr>
      </p:pic>
    </p:spTree>
    <p:extLst>
      <p:ext uri="{BB962C8B-B14F-4D97-AF65-F5344CB8AC3E}">
        <p14:creationId xmlns:p14="http://schemas.microsoft.com/office/powerpoint/2010/main" val="292793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16284"/>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7331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76200" y="-70172"/>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ontent Placeholder 5">
            <a:extLst>
              <a:ext uri="{FF2B5EF4-FFF2-40B4-BE49-F238E27FC236}">
                <a16:creationId xmlns:a16="http://schemas.microsoft.com/office/drawing/2014/main" id="{6C15FE75-BC37-42E8-B4A2-BD8033EBAF01}"/>
              </a:ext>
            </a:extLst>
          </p:cNvPr>
          <p:cNvSpPr>
            <a:spLocks noGrp="1"/>
          </p:cNvSpPr>
          <p:nvPr>
            <p:ph idx="4294967295"/>
          </p:nvPr>
        </p:nvSpPr>
        <p:spPr>
          <a:xfrm>
            <a:off x="1942189" y="1066800"/>
            <a:ext cx="5956300" cy="1219200"/>
          </a:xfrm>
        </p:spPr>
        <p:txBody>
          <a:bodyPr>
            <a:normAutofit/>
          </a:bodyPr>
          <a:lstStyle/>
          <a:p>
            <a:pPr>
              <a:lnSpc>
                <a:spcPct val="90000"/>
              </a:lnSpc>
            </a:pPr>
            <a:endParaRPr lang="en-US" sz="20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marL="0" indent="0">
              <a:lnSpc>
                <a:spcPct val="90000"/>
              </a:lnSpc>
              <a:buNone/>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p:txBody>
      </p:sp>
    </p:spTree>
    <p:extLst>
      <p:ext uri="{BB962C8B-B14F-4D97-AF65-F5344CB8AC3E}">
        <p14:creationId xmlns:p14="http://schemas.microsoft.com/office/powerpoint/2010/main" val="135837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16284"/>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1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205878" y="-37604"/>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ontent Placeholder 5">
            <a:extLst>
              <a:ext uri="{FF2B5EF4-FFF2-40B4-BE49-F238E27FC236}">
                <a16:creationId xmlns:a16="http://schemas.microsoft.com/office/drawing/2014/main" id="{6C15FE75-BC37-42E8-B4A2-BD8033EBAF01}"/>
              </a:ext>
            </a:extLst>
          </p:cNvPr>
          <p:cNvSpPr>
            <a:spLocks noGrp="1"/>
          </p:cNvSpPr>
          <p:nvPr>
            <p:ph idx="4294967295"/>
          </p:nvPr>
        </p:nvSpPr>
        <p:spPr>
          <a:xfrm>
            <a:off x="1942189" y="1066800"/>
            <a:ext cx="5956300" cy="1447800"/>
          </a:xfrm>
        </p:spPr>
        <p:txBody>
          <a:bodyPr>
            <a:normAutofit/>
          </a:bodyPr>
          <a:lstStyle/>
          <a:p>
            <a:pPr>
              <a:lnSpc>
                <a:spcPct val="90000"/>
              </a:lnSpc>
            </a:pPr>
            <a:endParaRPr lang="en-US" sz="20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p:txBody>
      </p:sp>
    </p:spTree>
    <p:extLst>
      <p:ext uri="{BB962C8B-B14F-4D97-AF65-F5344CB8AC3E}">
        <p14:creationId xmlns:p14="http://schemas.microsoft.com/office/powerpoint/2010/main" val="319679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609600" y="1534626"/>
            <a:ext cx="7848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lgn="ctr" defTabSz="685800">
              <a:tabLst>
                <a:tab pos="342900" algn="l"/>
              </a:tabLst>
            </a:pPr>
            <a:r>
              <a:rPr lang="en-US" sz="1600" dirty="0"/>
              <a:t>.</a:t>
            </a:r>
          </a:p>
          <a:p>
            <a:pPr indent="-214313"/>
            <a:endParaRPr lang="en-US" sz="1350" dirty="0"/>
          </a:p>
        </p:txBody>
      </p:sp>
    </p:spTree>
    <p:extLst>
      <p:ext uri="{BB962C8B-B14F-4D97-AF65-F5344CB8AC3E}">
        <p14:creationId xmlns:p14="http://schemas.microsoft.com/office/powerpoint/2010/main" val="252562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609600" y="1534626"/>
            <a:ext cx="7848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lgn="ctr" defTabSz="685800">
              <a:tabLst>
                <a:tab pos="342900" algn="l"/>
              </a:tabLst>
            </a:pPr>
            <a:r>
              <a:rPr lang="en-US" sz="1600" dirty="0"/>
              <a:t>.</a:t>
            </a:r>
          </a:p>
          <a:p>
            <a:pPr indent="-214313"/>
            <a:endParaRPr lang="en-US" sz="1350" dirty="0"/>
          </a:p>
        </p:txBody>
      </p:sp>
    </p:spTree>
    <p:extLst>
      <p:ext uri="{BB962C8B-B14F-4D97-AF65-F5344CB8AC3E}">
        <p14:creationId xmlns:p14="http://schemas.microsoft.com/office/powerpoint/2010/main" val="364794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D30C5D-8D82-4CB3-8712-D73DDF2CA459}"/>
              </a:ext>
            </a:extLst>
          </p:cNvPr>
          <p:cNvGrpSpPr/>
          <p:nvPr/>
        </p:nvGrpSpPr>
        <p:grpSpPr>
          <a:xfrm>
            <a:off x="0" y="-989"/>
            <a:ext cx="9144000" cy="6592039"/>
            <a:chOff x="0" y="-989"/>
            <a:chExt cx="9144000" cy="6294398"/>
          </a:xfrm>
        </p:grpSpPr>
        <p:pic>
          <p:nvPicPr>
            <p:cNvPr id="6" name="Picture 5">
              <a:extLst>
                <a:ext uri="{FF2B5EF4-FFF2-40B4-BE49-F238E27FC236}">
                  <a16:creationId xmlns:a16="http://schemas.microsoft.com/office/drawing/2014/main" id="{EEB2BC2D-D487-43C8-A67C-0E85E3B3FD67}"/>
                </a:ext>
              </a:extLst>
            </p:cNvPr>
            <p:cNvPicPr>
              <a:picLocks noChangeAspect="1"/>
            </p:cNvPicPr>
            <p:nvPr/>
          </p:nvPicPr>
          <p:blipFill>
            <a:blip r:embed="rId2"/>
            <a:stretch>
              <a:fillRect/>
            </a:stretch>
          </p:blipFill>
          <p:spPr>
            <a:xfrm>
              <a:off x="0" y="-989"/>
              <a:ext cx="9144000" cy="2093177"/>
            </a:xfrm>
            <a:prstGeom prst="rect">
              <a:avLst/>
            </a:prstGeom>
          </p:spPr>
        </p:pic>
        <p:pic>
          <p:nvPicPr>
            <p:cNvPr id="7" name="Picture 6">
              <a:extLst>
                <a:ext uri="{FF2B5EF4-FFF2-40B4-BE49-F238E27FC236}">
                  <a16:creationId xmlns:a16="http://schemas.microsoft.com/office/drawing/2014/main" id="{C4311EB1-A38F-4D9F-A41B-48BEA1AC7503}"/>
                </a:ext>
              </a:extLst>
            </p:cNvPr>
            <p:cNvPicPr>
              <a:picLocks noChangeAspect="1"/>
            </p:cNvPicPr>
            <p:nvPr/>
          </p:nvPicPr>
          <p:blipFill>
            <a:blip r:embed="rId3"/>
            <a:stretch>
              <a:fillRect/>
            </a:stretch>
          </p:blipFill>
          <p:spPr>
            <a:xfrm>
              <a:off x="2980211" y="826887"/>
              <a:ext cx="3030951" cy="642938"/>
            </a:xfrm>
            <a:prstGeom prst="rect">
              <a:avLst/>
            </a:prstGeom>
            <a:ln>
              <a:noFill/>
            </a:ln>
            <a:effectLst>
              <a:softEdge rad="112500"/>
            </a:effectLst>
          </p:spPr>
        </p:pic>
        <p:pic>
          <p:nvPicPr>
            <p:cNvPr id="4" name="Picture 5" descr="image003">
              <a:extLst>
                <a:ext uri="{FF2B5EF4-FFF2-40B4-BE49-F238E27FC236}">
                  <a16:creationId xmlns:a16="http://schemas.microsoft.com/office/drawing/2014/main" id="{88456C3F-B9C3-4A57-B534-08D5E1DBD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459" y="5776216"/>
              <a:ext cx="1953075" cy="51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a:extLst>
              <a:ext uri="{FF2B5EF4-FFF2-40B4-BE49-F238E27FC236}">
                <a16:creationId xmlns:a16="http://schemas.microsoft.com/office/drawing/2014/main" id="{1FD6202E-F448-4843-843E-6D7B2948935A}"/>
              </a:ext>
            </a:extLst>
          </p:cNvPr>
          <p:cNvSpPr txBox="1">
            <a:spLocks/>
          </p:cNvSpPr>
          <p:nvPr/>
        </p:nvSpPr>
        <p:spPr>
          <a:xfrm>
            <a:off x="2249998" y="604853"/>
            <a:ext cx="4643999" cy="742950"/>
          </a:xfrm>
          <a:prstGeom prst="rect">
            <a:avLst/>
          </a:prstGeom>
        </p:spPr>
        <p:txBody>
          <a:bodyPr vert="horz" lIns="51435" tIns="25718" rIns="51435" bIns="25718"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dirty="0">
                <a:solidFill>
                  <a:schemeClr val="bg1"/>
                </a:solidFill>
                <a:latin typeface="Arial Narrow" panose="020B0606020202030204" pitchFamily="34" charset="0"/>
              </a:rPr>
              <a:t>The End</a:t>
            </a:r>
          </a:p>
        </p:txBody>
      </p:sp>
      <p:sp>
        <p:nvSpPr>
          <p:cNvPr id="3" name="TextBox 2">
            <a:extLst>
              <a:ext uri="{FF2B5EF4-FFF2-40B4-BE49-F238E27FC236}">
                <a16:creationId xmlns:a16="http://schemas.microsoft.com/office/drawing/2014/main" id="{6B4E88C4-4D25-4BD0-BDE1-DA8BC73D6C06}"/>
              </a:ext>
            </a:extLst>
          </p:cNvPr>
          <p:cNvSpPr txBox="1"/>
          <p:nvPr/>
        </p:nvSpPr>
        <p:spPr>
          <a:xfrm>
            <a:off x="0" y="5749319"/>
            <a:ext cx="9144000" cy="300082"/>
          </a:xfrm>
          <a:prstGeom prst="rect">
            <a:avLst/>
          </a:prstGeom>
          <a:noFill/>
        </p:spPr>
        <p:txBody>
          <a:bodyPr wrap="square" rtlCol="0">
            <a:spAutoFit/>
          </a:bodyPr>
          <a:lstStyle/>
          <a:p>
            <a:pPr algn="ctr"/>
            <a:r>
              <a:rPr lang="en-US" sz="1350" dirty="0">
                <a:latin typeface="Trebuchet MS" panose="020B0603020202020204" pitchFamily="34" charset="0"/>
              </a:rPr>
              <a:t>For further information, please visit our CentraCare and AffiliateNet websites.</a:t>
            </a:r>
          </a:p>
        </p:txBody>
      </p:sp>
    </p:spTree>
    <p:extLst>
      <p:ext uri="{BB962C8B-B14F-4D97-AF65-F5344CB8AC3E}">
        <p14:creationId xmlns:p14="http://schemas.microsoft.com/office/powerpoint/2010/main" val="41160056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C8764D-090F-49C5-9E1D-E8ECECC5A8F2}"/>
              </a:ext>
            </a:extLst>
          </p:cNvPr>
          <p:cNvGrpSpPr/>
          <p:nvPr/>
        </p:nvGrpSpPr>
        <p:grpSpPr>
          <a:xfrm>
            <a:off x="7034" y="0"/>
            <a:ext cx="9136966" cy="6858000"/>
            <a:chOff x="7034" y="0"/>
            <a:chExt cx="9136966" cy="6858000"/>
          </a:xfrm>
        </p:grpSpPr>
        <p:pic>
          <p:nvPicPr>
            <p:cNvPr id="2" name="Picture 1">
              <a:extLst>
                <a:ext uri="{FF2B5EF4-FFF2-40B4-BE49-F238E27FC236}">
                  <a16:creationId xmlns:a16="http://schemas.microsoft.com/office/drawing/2014/main" id="{3B0D41FE-FB29-406B-A600-0459DD27EB7D}"/>
                </a:ext>
              </a:extLst>
            </p:cNvPr>
            <p:cNvPicPr>
              <a:picLocks noChangeAspect="1"/>
            </p:cNvPicPr>
            <p:nvPr/>
          </p:nvPicPr>
          <p:blipFill>
            <a:blip r:embed="rId2"/>
            <a:stretch>
              <a:fillRect/>
            </a:stretch>
          </p:blipFill>
          <p:spPr>
            <a:xfrm>
              <a:off x="7034" y="0"/>
              <a:ext cx="9136966" cy="6858000"/>
            </a:xfrm>
            <a:prstGeom prst="rect">
              <a:avLst/>
            </a:prstGeom>
          </p:spPr>
        </p:pic>
        <p:sp>
          <p:nvSpPr>
            <p:cNvPr id="4" name="Rectangle 3">
              <a:extLst>
                <a:ext uri="{FF2B5EF4-FFF2-40B4-BE49-F238E27FC236}">
                  <a16:creationId xmlns:a16="http://schemas.microsoft.com/office/drawing/2014/main" id="{FF7180D2-C1FC-4A91-A49C-9D0CF1096519}"/>
                </a:ext>
              </a:extLst>
            </p:cNvPr>
            <p:cNvSpPr/>
            <p:nvPr/>
          </p:nvSpPr>
          <p:spPr>
            <a:xfrm>
              <a:off x="4419600" y="1066800"/>
              <a:ext cx="4495800" cy="426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109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199941" y="-70172"/>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ontent Placeholder 5">
            <a:extLst>
              <a:ext uri="{FF2B5EF4-FFF2-40B4-BE49-F238E27FC236}">
                <a16:creationId xmlns:a16="http://schemas.microsoft.com/office/drawing/2014/main" id="{6C15FE75-BC37-42E8-B4A2-BD8033EBAF01}"/>
              </a:ext>
            </a:extLst>
          </p:cNvPr>
          <p:cNvSpPr>
            <a:spLocks noGrp="1"/>
          </p:cNvSpPr>
          <p:nvPr>
            <p:ph idx="4294967295"/>
          </p:nvPr>
        </p:nvSpPr>
        <p:spPr>
          <a:xfrm>
            <a:off x="1752600" y="1524000"/>
            <a:ext cx="7391400" cy="1905000"/>
          </a:xfrm>
        </p:spPr>
        <p:txBody>
          <a:bodyPr>
            <a:normAutofit/>
          </a:bodyPr>
          <a:lstStyle/>
          <a:p>
            <a:pPr marL="0" indent="0">
              <a:lnSpc>
                <a:spcPct val="112000"/>
              </a:lnSpc>
              <a:spcBef>
                <a:spcPts val="0"/>
              </a:spcBef>
              <a:spcAft>
                <a:spcPts val="600"/>
              </a:spcAft>
              <a:buNone/>
            </a:pPr>
            <a:r>
              <a:rPr lang="en-US" sz="1600" dirty="0">
                <a:latin typeface="Arial" panose="020B0604020202020204" pitchFamily="34" charset="0"/>
                <a:cs typeface="Arial" panose="020B0604020202020204" pitchFamily="34" charset="0"/>
              </a:rPr>
              <a:t>A patient's MyChart status and options for activating the patient for MyChart are now more prominent in the updated MyChart Signup navigator section. If you need to complete other tasks, such as setting up proxy access, you can easily go to the MyChart Administration activity through a link in the navigator section.</a:t>
            </a:r>
          </a:p>
          <a:p>
            <a:pPr marL="0" indent="0">
              <a:lnSpc>
                <a:spcPct val="90000"/>
              </a:lnSpc>
              <a:buNone/>
            </a:pPr>
            <a:endParaRPr lang="en-US" sz="2000" dirty="0">
              <a:solidFill>
                <a:schemeClr val="tx1"/>
              </a:solidFill>
              <a:latin typeface="Trebuchet MS" panose="020B0603020202020204" pitchFamily="34" charset="0"/>
            </a:endParaRPr>
          </a:p>
          <a:p>
            <a:pPr>
              <a:lnSpc>
                <a:spcPct val="90000"/>
              </a:lnSpc>
            </a:pPr>
            <a:endParaRPr lang="en-US" sz="20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p:txBody>
      </p:sp>
      <p:sp>
        <p:nvSpPr>
          <p:cNvPr id="8" name="Rectangle 7">
            <a:extLst>
              <a:ext uri="{FF2B5EF4-FFF2-40B4-BE49-F238E27FC236}">
                <a16:creationId xmlns:a16="http://schemas.microsoft.com/office/drawing/2014/main" id="{44F18BA0-E1F1-46B9-B6F0-90CD3BF2959B}"/>
              </a:ext>
            </a:extLst>
          </p:cNvPr>
          <p:cNvSpPr/>
          <p:nvPr/>
        </p:nvSpPr>
        <p:spPr>
          <a:xfrm>
            <a:off x="1752600" y="202049"/>
            <a:ext cx="7391400" cy="1169551"/>
          </a:xfrm>
          <a:prstGeom prst="rect">
            <a:avLst/>
          </a:prstGeom>
        </p:spPr>
        <p:txBody>
          <a:bodyPr wrap="square">
            <a:spAutoFit/>
          </a:bodyPr>
          <a:lstStyle/>
          <a:p>
            <a:r>
              <a:rPr lang="en-US" sz="3500" b="1" dirty="0">
                <a:solidFill>
                  <a:srgbClr val="003399"/>
                </a:solidFill>
                <a:latin typeface="Arial Narrow" panose="020B0606020202030204" pitchFamily="34" charset="0"/>
              </a:rPr>
              <a:t>Quickly Activate Patients with Updated MyChart Signup Navigator Section</a:t>
            </a:r>
            <a:endParaRPr lang="en-US" sz="3500" b="1" dirty="0">
              <a:solidFill>
                <a:srgbClr val="003399"/>
              </a:solidFill>
              <a:latin typeface="Arial Narrow" panose="020B0606020202030204" pitchFamily="34" charset="0"/>
              <a:ea typeface="+mj-ea"/>
              <a:cs typeface="+mj-cs"/>
            </a:endParaRPr>
          </a:p>
        </p:txBody>
      </p:sp>
      <p:pic>
        <p:nvPicPr>
          <p:cNvPr id="4" name="Picture 3">
            <a:extLst>
              <a:ext uri="{FF2B5EF4-FFF2-40B4-BE49-F238E27FC236}">
                <a16:creationId xmlns:a16="http://schemas.microsoft.com/office/drawing/2014/main" id="{43755CCA-0C95-4133-9377-0FA2A05E684E}"/>
              </a:ext>
            </a:extLst>
          </p:cNvPr>
          <p:cNvPicPr>
            <a:picLocks noChangeAspect="1"/>
          </p:cNvPicPr>
          <p:nvPr/>
        </p:nvPicPr>
        <p:blipFill>
          <a:blip r:embed="rId5"/>
          <a:stretch>
            <a:fillRect/>
          </a:stretch>
        </p:blipFill>
        <p:spPr>
          <a:xfrm>
            <a:off x="1905000" y="2890484"/>
            <a:ext cx="6098438" cy="2670411"/>
          </a:xfrm>
          <a:prstGeom prst="rect">
            <a:avLst/>
          </a:prstGeom>
          <a:ln>
            <a:solidFill>
              <a:schemeClr val="tx1"/>
            </a:solidFill>
          </a:ln>
        </p:spPr>
      </p:pic>
      <p:sp>
        <p:nvSpPr>
          <p:cNvPr id="5" name="TextBox 4">
            <a:extLst>
              <a:ext uri="{FF2B5EF4-FFF2-40B4-BE49-F238E27FC236}">
                <a16:creationId xmlns:a16="http://schemas.microsoft.com/office/drawing/2014/main" id="{B3AB0D71-804C-4CF7-82C5-DB1067982A8A}"/>
              </a:ext>
            </a:extLst>
          </p:cNvPr>
          <p:cNvSpPr txBox="1"/>
          <p:nvPr/>
        </p:nvSpPr>
        <p:spPr>
          <a:xfrm>
            <a:off x="1752600" y="5562600"/>
            <a:ext cx="7860388" cy="523220"/>
          </a:xfrm>
          <a:prstGeom prst="rect">
            <a:avLst/>
          </a:prstGeom>
          <a:noFill/>
        </p:spPr>
        <p:txBody>
          <a:bodyPr wrap="square" rtlCol="0">
            <a:spAutoFit/>
          </a:bodyPr>
          <a:lstStyle/>
          <a:p>
            <a:r>
              <a:rPr lang="en-US" sz="1400" b="0" i="1" dirty="0">
                <a:solidFill>
                  <a:srgbClr val="000000"/>
                </a:solidFill>
                <a:effectLst/>
                <a:latin typeface="Arial" panose="020B0604020202020204" pitchFamily="34" charset="0"/>
                <a:cs typeface="Arial" panose="020B0604020202020204" pitchFamily="34" charset="0"/>
              </a:rPr>
              <a:t>The updated MyChart Signup section (top) compared to the previous MyChart Signup section (bottom)</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578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228600" y="304800"/>
            <a:ext cx="86868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4000" b="1" i="0" dirty="0">
                <a:solidFill>
                  <a:srgbClr val="004790"/>
                </a:solidFill>
                <a:effectLst/>
                <a:latin typeface="Arial Narrow" panose="020B0606020202030204" pitchFamily="34" charset="0"/>
              </a:rPr>
              <a:t>Vaping Information Appears Automatically in SmartTexts</a:t>
            </a:r>
            <a:endParaRPr lang="en-US" sz="4000" dirty="0">
              <a:latin typeface="Arial Narrow" panose="020B0606020202030204" pitchFamily="34" charset="0"/>
            </a:endParaRPr>
          </a:p>
          <a:p>
            <a:pPr indent="-214313"/>
            <a:endParaRPr lang="en-US" sz="1350" dirty="0"/>
          </a:p>
        </p:txBody>
      </p:sp>
      <p:sp>
        <p:nvSpPr>
          <p:cNvPr id="5" name="TextBox 4">
            <a:extLst>
              <a:ext uri="{FF2B5EF4-FFF2-40B4-BE49-F238E27FC236}">
                <a16:creationId xmlns:a16="http://schemas.microsoft.com/office/drawing/2014/main" id="{5F9C0043-4E1F-4E95-86A3-4E4BE6025A38}"/>
              </a:ext>
            </a:extLst>
          </p:cNvPr>
          <p:cNvSpPr txBox="1"/>
          <p:nvPr/>
        </p:nvSpPr>
        <p:spPr>
          <a:xfrm>
            <a:off x="228600" y="1600200"/>
            <a:ext cx="8229600" cy="923330"/>
          </a:xfrm>
          <a:prstGeom prst="rect">
            <a:avLst/>
          </a:prstGeom>
          <a:noFill/>
        </p:spPr>
        <p:txBody>
          <a:bodyPr wrap="square" rtlCol="0">
            <a:spAutoFit/>
          </a:bodyPr>
          <a:lstStyle/>
          <a:p>
            <a:pPr algn="l"/>
            <a:r>
              <a:rPr lang="en-US" dirty="0">
                <a:solidFill>
                  <a:srgbClr val="000000"/>
                </a:solidFill>
                <a:latin typeface="Arial Narrow" panose="020B0606020202030204" pitchFamily="34" charset="0"/>
                <a:cs typeface="Arial" panose="020B0604020202020204" pitchFamily="34" charset="0"/>
              </a:rPr>
              <a:t>C</a:t>
            </a:r>
            <a:r>
              <a:rPr lang="en-US" b="0" i="0" dirty="0">
                <a:solidFill>
                  <a:srgbClr val="000000"/>
                </a:solidFill>
                <a:effectLst/>
                <a:latin typeface="Arial Narrow" panose="020B0606020202030204" pitchFamily="34" charset="0"/>
                <a:cs typeface="Arial" panose="020B0604020202020204" pitchFamily="34" charset="0"/>
              </a:rPr>
              <a:t>linicians will see vaping information appear automatically in history SmartLinks that show tobacco and substance use. No longer will they need to use custom SmartLinks or SmartTexts to pull vaping information into their notes.</a:t>
            </a:r>
          </a:p>
        </p:txBody>
      </p:sp>
      <p:pic>
        <p:nvPicPr>
          <p:cNvPr id="8" name="Picture 7">
            <a:extLst>
              <a:ext uri="{FF2B5EF4-FFF2-40B4-BE49-F238E27FC236}">
                <a16:creationId xmlns:a16="http://schemas.microsoft.com/office/drawing/2014/main" id="{CCB98CBF-8A31-48D8-9FA3-C700242AE227}"/>
              </a:ext>
            </a:extLst>
          </p:cNvPr>
          <p:cNvPicPr>
            <a:picLocks noChangeAspect="1"/>
          </p:cNvPicPr>
          <p:nvPr/>
        </p:nvPicPr>
        <p:blipFill>
          <a:blip r:embed="rId4"/>
          <a:stretch>
            <a:fillRect/>
          </a:stretch>
        </p:blipFill>
        <p:spPr>
          <a:xfrm>
            <a:off x="228599" y="2633701"/>
            <a:ext cx="4642571" cy="1989673"/>
          </a:xfrm>
          <a:prstGeom prst="rect">
            <a:avLst/>
          </a:prstGeom>
          <a:ln>
            <a:solidFill>
              <a:schemeClr val="tx1"/>
            </a:solidFill>
          </a:ln>
        </p:spPr>
      </p:pic>
      <p:pic>
        <p:nvPicPr>
          <p:cNvPr id="10" name="Picture 9">
            <a:extLst>
              <a:ext uri="{FF2B5EF4-FFF2-40B4-BE49-F238E27FC236}">
                <a16:creationId xmlns:a16="http://schemas.microsoft.com/office/drawing/2014/main" id="{23AF6C23-6BF9-49A9-A721-142B9AF47204}"/>
              </a:ext>
            </a:extLst>
          </p:cNvPr>
          <p:cNvPicPr>
            <a:picLocks noChangeAspect="1"/>
          </p:cNvPicPr>
          <p:nvPr/>
        </p:nvPicPr>
        <p:blipFill>
          <a:blip r:embed="rId5"/>
          <a:stretch>
            <a:fillRect/>
          </a:stretch>
        </p:blipFill>
        <p:spPr>
          <a:xfrm>
            <a:off x="3657599" y="3840412"/>
            <a:ext cx="4550133" cy="2560388"/>
          </a:xfrm>
          <a:prstGeom prst="rect">
            <a:avLst/>
          </a:prstGeom>
          <a:ln>
            <a:solidFill>
              <a:schemeClr val="tx1"/>
            </a:solidFill>
          </a:ln>
        </p:spPr>
      </p:pic>
    </p:spTree>
    <p:extLst>
      <p:ext uri="{BB962C8B-B14F-4D97-AF65-F5344CB8AC3E}">
        <p14:creationId xmlns:p14="http://schemas.microsoft.com/office/powerpoint/2010/main" val="227714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205878" y="-37604"/>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ontent Placeholder 5">
            <a:extLst>
              <a:ext uri="{FF2B5EF4-FFF2-40B4-BE49-F238E27FC236}">
                <a16:creationId xmlns:a16="http://schemas.microsoft.com/office/drawing/2014/main" id="{6C15FE75-BC37-42E8-B4A2-BD8033EBAF01}"/>
              </a:ext>
            </a:extLst>
          </p:cNvPr>
          <p:cNvSpPr>
            <a:spLocks noGrp="1"/>
          </p:cNvSpPr>
          <p:nvPr>
            <p:ph idx="4294967295"/>
          </p:nvPr>
        </p:nvSpPr>
        <p:spPr>
          <a:xfrm>
            <a:off x="1676400" y="1371600"/>
            <a:ext cx="7467600" cy="1547785"/>
          </a:xfrm>
        </p:spPr>
        <p:txBody>
          <a:bodyPr>
            <a:normAutofit lnSpcReduction="10000"/>
          </a:bodyPr>
          <a:lstStyle/>
          <a:p>
            <a:pPr marL="0" indent="0">
              <a:buNone/>
            </a:pPr>
            <a:endParaRPr lang="en-US" sz="1800" dirty="0"/>
          </a:p>
          <a:p>
            <a:pPr marL="0" indent="0">
              <a:lnSpc>
                <a:spcPct val="112000"/>
              </a:lnSpc>
              <a:spcBef>
                <a:spcPts val="0"/>
              </a:spcBef>
              <a:spcAft>
                <a:spcPts val="600"/>
              </a:spcAft>
              <a:buNone/>
            </a:pPr>
            <a:r>
              <a:rPr lang="en-US" sz="1800" b="0" i="0" dirty="0">
                <a:solidFill>
                  <a:srgbClr val="000000"/>
                </a:solidFill>
                <a:effectLst/>
                <a:latin typeface="Arial" panose="020B0604020202020204" pitchFamily="34" charset="0"/>
                <a:cs typeface="Arial" panose="020B0604020202020204" pitchFamily="34" charset="0"/>
              </a:rPr>
              <a:t>Clinicians who place an LDA on the LDA Avatar can now add commonly used LDAs using quick buttons below the Add LDA field. Up to two quick buttons appear automatically, based on the most commonly placed LDAs in a clinician's login department. </a:t>
            </a:r>
            <a:endParaRPr lang="en-US" sz="1800" dirty="0">
              <a:solidFill>
                <a:schemeClr val="tx1"/>
              </a:solidFill>
              <a:latin typeface="Arial" panose="020B0604020202020204" pitchFamily="34" charset="0"/>
              <a:cs typeface="Arial" panose="020B0604020202020204" pitchFamily="34" charset="0"/>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p:txBody>
      </p:sp>
      <p:sp>
        <p:nvSpPr>
          <p:cNvPr id="8" name="Rectangle 7">
            <a:extLst>
              <a:ext uri="{FF2B5EF4-FFF2-40B4-BE49-F238E27FC236}">
                <a16:creationId xmlns:a16="http://schemas.microsoft.com/office/drawing/2014/main" id="{44F18BA0-E1F1-46B9-B6F0-90CD3BF2959B}"/>
              </a:ext>
            </a:extLst>
          </p:cNvPr>
          <p:cNvSpPr/>
          <p:nvPr/>
        </p:nvSpPr>
        <p:spPr>
          <a:xfrm>
            <a:off x="1752600" y="120654"/>
            <a:ext cx="7391400" cy="1323439"/>
          </a:xfrm>
          <a:prstGeom prst="rect">
            <a:avLst/>
          </a:prstGeom>
        </p:spPr>
        <p:txBody>
          <a:bodyPr wrap="square">
            <a:spAutoFit/>
          </a:bodyPr>
          <a:lstStyle/>
          <a:p>
            <a:r>
              <a:rPr lang="en-US" sz="4000" b="1" dirty="0">
                <a:solidFill>
                  <a:srgbClr val="002E8A"/>
                </a:solidFill>
                <a:latin typeface="Arial Narrow" panose="020B0606020202030204" pitchFamily="34" charset="0"/>
              </a:rPr>
              <a:t>Add Commonly Used LDAs to the Avatar with Quick Buttons</a:t>
            </a:r>
            <a:endParaRPr lang="en-US" sz="4000" b="1" dirty="0">
              <a:solidFill>
                <a:srgbClr val="002E8A"/>
              </a:solidFill>
              <a:latin typeface="Arial Narrow" panose="020B0606020202030204" pitchFamily="34" charset="0"/>
              <a:ea typeface="+mj-ea"/>
              <a:cs typeface="+mj-cs"/>
            </a:endParaRPr>
          </a:p>
        </p:txBody>
      </p:sp>
      <p:pic>
        <p:nvPicPr>
          <p:cNvPr id="12" name="U:\Images\2020 Aug\4300001To4400000\4367768.png">
            <a:extLst>
              <a:ext uri="{FF2B5EF4-FFF2-40B4-BE49-F238E27FC236}">
                <a16:creationId xmlns:a16="http://schemas.microsoft.com/office/drawing/2014/main" id="{E47C1B20-80F7-4239-B4EB-39DDD729BABE}"/>
              </a:ext>
            </a:extLst>
          </p:cNvPr>
          <p:cNvPicPr/>
          <p:nvPr/>
        </p:nvPicPr>
        <p:blipFill>
          <a:blip r:embed="rId5" cstate="print"/>
          <a:stretch>
            <a:fillRect/>
          </a:stretch>
        </p:blipFill>
        <p:spPr>
          <a:xfrm>
            <a:off x="3581400" y="3048000"/>
            <a:ext cx="3429000" cy="2614586"/>
          </a:xfrm>
          <a:prstGeom prst="rect">
            <a:avLst/>
          </a:prstGeom>
        </p:spPr>
      </p:pic>
    </p:spTree>
    <p:extLst>
      <p:ext uri="{BB962C8B-B14F-4D97-AF65-F5344CB8AC3E}">
        <p14:creationId xmlns:p14="http://schemas.microsoft.com/office/powerpoint/2010/main" val="291273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76200" y="-19050"/>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ontent Placeholder 5">
            <a:extLst>
              <a:ext uri="{FF2B5EF4-FFF2-40B4-BE49-F238E27FC236}">
                <a16:creationId xmlns:a16="http://schemas.microsoft.com/office/drawing/2014/main" id="{6C15FE75-BC37-42E8-B4A2-BD8033EBAF01}"/>
              </a:ext>
            </a:extLst>
          </p:cNvPr>
          <p:cNvSpPr>
            <a:spLocks noGrp="1"/>
          </p:cNvSpPr>
          <p:nvPr>
            <p:ph idx="4294967295"/>
          </p:nvPr>
        </p:nvSpPr>
        <p:spPr>
          <a:xfrm>
            <a:off x="1752600" y="1600200"/>
            <a:ext cx="7543800" cy="1371600"/>
          </a:xfrm>
        </p:spPr>
        <p:txBody>
          <a:bodyPr>
            <a:normAutofit/>
          </a:bodyPr>
          <a:lstStyle/>
          <a:p>
            <a:pPr marL="0" indent="0">
              <a:lnSpc>
                <a:spcPct val="112000"/>
              </a:lnSpc>
              <a:spcBef>
                <a:spcPts val="0"/>
              </a:spcBef>
              <a:spcAft>
                <a:spcPts val="600"/>
              </a:spcAft>
              <a:buNone/>
            </a:pPr>
            <a:r>
              <a:rPr lang="en-US" sz="1800" dirty="0" err="1">
                <a:latin typeface="Arial" panose="020B0604020202020204" pitchFamily="34" charset="0"/>
                <a:cs typeface="Arial" panose="020B0604020202020204" pitchFamily="34" charset="0"/>
              </a:rPr>
              <a:t>cJADAS</a:t>
            </a:r>
            <a:r>
              <a:rPr lang="en-US" sz="1800" dirty="0">
                <a:latin typeface="Arial" panose="020B0604020202020204" pitchFamily="34" charset="0"/>
                <a:cs typeface="Arial" panose="020B0604020202020204" pitchFamily="34" charset="0"/>
              </a:rPr>
              <a:t> scores now appear alongside JADAS scores on the Joint Exam and in rheumatology SmartLinks and reports.</a:t>
            </a:r>
          </a:p>
          <a:p>
            <a:pPr>
              <a:lnSpc>
                <a:spcPct val="90000"/>
              </a:lnSpc>
            </a:pPr>
            <a:endParaRPr lang="en-US" sz="1800" dirty="0">
              <a:solidFill>
                <a:schemeClr val="tx1"/>
              </a:solidFill>
              <a:latin typeface="Arial" panose="020B0604020202020204" pitchFamily="34" charset="0"/>
              <a:cs typeface="Arial" panose="020B0604020202020204" pitchFamily="34" charset="0"/>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p:txBody>
      </p:sp>
      <p:sp>
        <p:nvSpPr>
          <p:cNvPr id="8" name="Rectangle 7">
            <a:extLst>
              <a:ext uri="{FF2B5EF4-FFF2-40B4-BE49-F238E27FC236}">
                <a16:creationId xmlns:a16="http://schemas.microsoft.com/office/drawing/2014/main" id="{44F18BA0-E1F1-46B9-B6F0-90CD3BF2959B}"/>
              </a:ext>
            </a:extLst>
          </p:cNvPr>
          <p:cNvSpPr/>
          <p:nvPr/>
        </p:nvSpPr>
        <p:spPr>
          <a:xfrm>
            <a:off x="1752600" y="120654"/>
            <a:ext cx="7543800" cy="1323439"/>
          </a:xfrm>
          <a:prstGeom prst="rect">
            <a:avLst/>
          </a:prstGeom>
        </p:spPr>
        <p:txBody>
          <a:bodyPr wrap="square">
            <a:spAutoFit/>
          </a:bodyPr>
          <a:lstStyle/>
          <a:p>
            <a:r>
              <a:rPr lang="en-US" sz="4000" b="1" dirty="0" err="1">
                <a:solidFill>
                  <a:srgbClr val="003399"/>
                </a:solidFill>
                <a:latin typeface="Arial Narrow" panose="020B0606020202030204" pitchFamily="34" charset="0"/>
              </a:rPr>
              <a:t>cJADAS</a:t>
            </a:r>
            <a:r>
              <a:rPr lang="en-US" sz="4000" b="1" dirty="0">
                <a:solidFill>
                  <a:srgbClr val="003399"/>
                </a:solidFill>
                <a:latin typeface="Arial Narrow" panose="020B0606020202030204" pitchFamily="34" charset="0"/>
              </a:rPr>
              <a:t> Scores Appear for Pediatric Patients</a:t>
            </a:r>
            <a:endParaRPr lang="en-US" sz="4000" b="1" dirty="0">
              <a:solidFill>
                <a:srgbClr val="003399"/>
              </a:solidFill>
              <a:latin typeface="Arial Narrow" panose="020B0606020202030204" pitchFamily="34" charset="0"/>
              <a:ea typeface="+mj-ea"/>
              <a:cs typeface="+mj-cs"/>
            </a:endParaRPr>
          </a:p>
        </p:txBody>
      </p:sp>
      <p:pic>
        <p:nvPicPr>
          <p:cNvPr id="12" name="U:\Images\2020 Aug\4300001To4400000\4379336.png">
            <a:extLst>
              <a:ext uri="{FF2B5EF4-FFF2-40B4-BE49-F238E27FC236}">
                <a16:creationId xmlns:a16="http://schemas.microsoft.com/office/drawing/2014/main" id="{20FB98E7-5C68-4BCF-BDE4-2AA20CF01A72}"/>
              </a:ext>
            </a:extLst>
          </p:cNvPr>
          <p:cNvPicPr/>
          <p:nvPr/>
        </p:nvPicPr>
        <p:blipFill>
          <a:blip r:embed="rId5" cstate="print"/>
          <a:stretch>
            <a:fillRect/>
          </a:stretch>
        </p:blipFill>
        <p:spPr>
          <a:xfrm>
            <a:off x="2590800" y="3048000"/>
            <a:ext cx="5085714" cy="2342857"/>
          </a:xfrm>
          <a:prstGeom prst="rect">
            <a:avLst/>
          </a:prstGeom>
        </p:spPr>
      </p:pic>
      <p:sp>
        <p:nvSpPr>
          <p:cNvPr id="3" name="TextBox 2">
            <a:extLst>
              <a:ext uri="{FF2B5EF4-FFF2-40B4-BE49-F238E27FC236}">
                <a16:creationId xmlns:a16="http://schemas.microsoft.com/office/drawing/2014/main" id="{49E7280A-1F82-4288-A3DC-ACDCC6B11510}"/>
              </a:ext>
            </a:extLst>
          </p:cNvPr>
          <p:cNvSpPr txBox="1"/>
          <p:nvPr/>
        </p:nvSpPr>
        <p:spPr>
          <a:xfrm>
            <a:off x="2590800" y="5390857"/>
            <a:ext cx="5085714" cy="307777"/>
          </a:xfrm>
          <a:prstGeom prst="rect">
            <a:avLst/>
          </a:prstGeom>
          <a:noFill/>
        </p:spPr>
        <p:txBody>
          <a:bodyPr wrap="square" rtlCol="0">
            <a:spAutoFit/>
          </a:bodyPr>
          <a:lstStyle/>
          <a:p>
            <a:r>
              <a:rPr lang="en-US" sz="1400" i="1" dirty="0" err="1">
                <a:latin typeface="Arial" panose="020B0604020202020204" pitchFamily="34" charset="0"/>
                <a:cs typeface="Arial" panose="020B0604020202020204" pitchFamily="34" charset="0"/>
              </a:rPr>
              <a:t>cJADAS</a:t>
            </a:r>
            <a:r>
              <a:rPr lang="en-US" sz="1400" i="1" dirty="0">
                <a:latin typeface="Arial" panose="020B0604020202020204" pitchFamily="34" charset="0"/>
                <a:cs typeface="Arial" panose="020B0604020202020204" pitchFamily="34" charset="0"/>
              </a:rPr>
              <a:t> on the homunculus</a:t>
            </a:r>
          </a:p>
        </p:txBody>
      </p:sp>
    </p:spTree>
    <p:extLst>
      <p:ext uri="{BB962C8B-B14F-4D97-AF65-F5344CB8AC3E}">
        <p14:creationId xmlns:p14="http://schemas.microsoft.com/office/powerpoint/2010/main" val="311819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228600" y="-16284"/>
            <a:ext cx="9566603" cy="7026684"/>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id="{DD3E7DEC-3CA7-4BE5-8958-237C7DEA818E}"/>
              </a:ext>
            </a:extLst>
          </p:cNvPr>
          <p:cNvSpPr txBox="1"/>
          <p:nvPr/>
        </p:nvSpPr>
        <p:spPr>
          <a:xfrm>
            <a:off x="4010" y="190961"/>
            <a:ext cx="7322625" cy="707886"/>
          </a:xfrm>
          <a:prstGeom prst="rect">
            <a:avLst/>
          </a:prstGeom>
          <a:noFill/>
        </p:spPr>
        <p:txBody>
          <a:bodyPr wrap="square">
            <a:spAutoFit/>
          </a:bodyPr>
          <a:lstStyle/>
          <a:p>
            <a:r>
              <a:rPr lang="en-US" sz="4000" b="1" dirty="0">
                <a:solidFill>
                  <a:srgbClr val="002E8A"/>
                </a:solidFill>
                <a:latin typeface="Arial Narrow" panose="020B0606020202030204" pitchFamily="34" charset="0"/>
              </a:rPr>
              <a:t>Line Linking Gets a New Look</a:t>
            </a:r>
            <a:endParaRPr lang="en-US" sz="4000" dirty="0">
              <a:solidFill>
                <a:srgbClr val="002E8A"/>
              </a:solidFill>
              <a:latin typeface="Arial Narrow" panose="020B0606020202030204" pitchFamily="34" charset="0"/>
            </a:endParaRPr>
          </a:p>
        </p:txBody>
      </p:sp>
      <p:sp>
        <p:nvSpPr>
          <p:cNvPr id="12" name="TextBox 11">
            <a:extLst>
              <a:ext uri="{FF2B5EF4-FFF2-40B4-BE49-F238E27FC236}">
                <a16:creationId xmlns:a16="http://schemas.microsoft.com/office/drawing/2014/main" id="{9153AB00-769F-420F-8796-428477C85A29}"/>
              </a:ext>
            </a:extLst>
          </p:cNvPr>
          <p:cNvSpPr txBox="1"/>
          <p:nvPr/>
        </p:nvSpPr>
        <p:spPr>
          <a:xfrm>
            <a:off x="-76200" y="1180837"/>
            <a:ext cx="7606000" cy="998030"/>
          </a:xfrm>
          <a:prstGeom prst="rect">
            <a:avLst/>
          </a:prstGeom>
          <a:noFill/>
        </p:spPr>
        <p:txBody>
          <a:bodyPr wrap="square">
            <a:spAutoFit/>
          </a:bodyPr>
          <a:lstStyle/>
          <a:p>
            <a:pPr indent="-285750">
              <a:lnSpc>
                <a:spcPct val="112000"/>
              </a:lnSpc>
              <a:spcAft>
                <a:spcPts val="600"/>
              </a:spcAft>
              <a:buFont typeface="Arial" panose="020B0604020202020204" pitchFamily="34" charset="0"/>
            </a:pPr>
            <a:r>
              <a:rPr lang="en-US" dirty="0">
                <a:latin typeface="Arial" panose="020B0604020202020204" pitchFamily="34" charset="0"/>
                <a:cs typeface="Arial" panose="020B0604020202020204" pitchFamily="34" charset="0"/>
              </a:rPr>
              <a:t>Linking one or multiple lines to an order now happens on a single window. Add or remove lines for an order using new buttons within each order.</a:t>
            </a:r>
          </a:p>
        </p:txBody>
      </p:sp>
      <p:pic>
        <p:nvPicPr>
          <p:cNvPr id="13" name="U:\Images\2020 Aug\4300001To4400000\4368254.png">
            <a:extLst>
              <a:ext uri="{FF2B5EF4-FFF2-40B4-BE49-F238E27FC236}">
                <a16:creationId xmlns:a16="http://schemas.microsoft.com/office/drawing/2014/main" id="{87B87038-A9C5-41B3-B2C1-23A9892CC6D1}"/>
              </a:ext>
            </a:extLst>
          </p:cNvPr>
          <p:cNvPicPr/>
          <p:nvPr/>
        </p:nvPicPr>
        <p:blipFill>
          <a:blip r:embed="rId5" cstate="print"/>
          <a:stretch>
            <a:fillRect/>
          </a:stretch>
        </p:blipFill>
        <p:spPr>
          <a:xfrm>
            <a:off x="914400" y="2365437"/>
            <a:ext cx="5181600" cy="4187763"/>
          </a:xfrm>
          <a:prstGeom prst="rect">
            <a:avLst/>
          </a:prstGeom>
          <a:ln>
            <a:solidFill>
              <a:schemeClr val="tx1"/>
            </a:solidFill>
          </a:ln>
        </p:spPr>
      </p:pic>
    </p:spTree>
    <p:extLst>
      <p:ext uri="{BB962C8B-B14F-4D97-AF65-F5344CB8AC3E}">
        <p14:creationId xmlns:p14="http://schemas.microsoft.com/office/powerpoint/2010/main" val="123830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16284"/>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9DFD908C-6548-4FE8-83F8-36F7D33B62B1}"/>
              </a:ext>
            </a:extLst>
          </p:cNvPr>
          <p:cNvSpPr/>
          <p:nvPr/>
        </p:nvSpPr>
        <p:spPr>
          <a:xfrm>
            <a:off x="-97001" y="146447"/>
            <a:ext cx="7536339" cy="630942"/>
          </a:xfrm>
          <a:prstGeom prst="rect">
            <a:avLst/>
          </a:prstGeom>
        </p:spPr>
        <p:txBody>
          <a:bodyPr wrap="square">
            <a:spAutoFit/>
          </a:bodyPr>
          <a:lstStyle/>
          <a:p>
            <a:r>
              <a:rPr lang="en-US" sz="3500" b="1" dirty="0">
                <a:solidFill>
                  <a:srgbClr val="002D86"/>
                </a:solidFill>
                <a:latin typeface="Arial Narrow" panose="020B0606020202030204" pitchFamily="34" charset="0"/>
                <a:ea typeface="+mj-ea"/>
                <a:cs typeface="+mj-cs"/>
              </a:rPr>
              <a:t>Screen Pediatric Patients for ADHD</a:t>
            </a:r>
          </a:p>
        </p:txBody>
      </p:sp>
      <p:sp>
        <p:nvSpPr>
          <p:cNvPr id="9" name="Rectangle 8">
            <a:extLst>
              <a:ext uri="{FF2B5EF4-FFF2-40B4-BE49-F238E27FC236}">
                <a16:creationId xmlns:a16="http://schemas.microsoft.com/office/drawing/2014/main" id="{E30CFB6A-8B17-4679-8E33-C4EA58543D0E}"/>
              </a:ext>
            </a:extLst>
          </p:cNvPr>
          <p:cNvSpPr/>
          <p:nvPr/>
        </p:nvSpPr>
        <p:spPr>
          <a:xfrm>
            <a:off x="-97001" y="940120"/>
            <a:ext cx="7536339" cy="2031325"/>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The NICHQ Initial and Follow-up Vanderbilt Assessment screening tools for ADHD are now available in the Flowsheets activity.  This allows for providers to document and trend this information in Epic.  These assessments are also available to send as a patient questionnaire through MyChart for the patients’ parents or teachers to complete themselves.</a:t>
            </a:r>
          </a:p>
          <a:p>
            <a:endParaRPr lang="en-US" dirty="0"/>
          </a:p>
        </p:txBody>
      </p:sp>
      <p:pic>
        <p:nvPicPr>
          <p:cNvPr id="10" name="U:\Images\2020 Nov\4400001To4500000\4426880.png">
            <a:extLst>
              <a:ext uri="{FF2B5EF4-FFF2-40B4-BE49-F238E27FC236}">
                <a16:creationId xmlns:a16="http://schemas.microsoft.com/office/drawing/2014/main" id="{67F5C700-7696-4610-9628-8926A75D7026}"/>
              </a:ext>
            </a:extLst>
          </p:cNvPr>
          <p:cNvPicPr/>
          <p:nvPr/>
        </p:nvPicPr>
        <p:blipFill>
          <a:blip r:embed="rId5" cstate="print"/>
          <a:stretch>
            <a:fillRect/>
          </a:stretch>
        </p:blipFill>
        <p:spPr>
          <a:xfrm>
            <a:off x="32004" y="2714324"/>
            <a:ext cx="7301906" cy="3203556"/>
          </a:xfrm>
          <a:prstGeom prst="rect">
            <a:avLst/>
          </a:prstGeom>
        </p:spPr>
      </p:pic>
    </p:spTree>
    <p:extLst>
      <p:ext uri="{BB962C8B-B14F-4D97-AF65-F5344CB8AC3E}">
        <p14:creationId xmlns:p14="http://schemas.microsoft.com/office/powerpoint/2010/main" val="307256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241178" y="-16284"/>
            <a:ext cx="9579181" cy="6926310"/>
            <a:chOff x="-241178" y="-32568"/>
            <a:chExt cx="9579181" cy="6926310"/>
          </a:xfrm>
        </p:grpSpPr>
        <p:sp>
          <p:nvSpPr>
            <p:cNvPr id="5" name="Rectangle 4">
              <a:extLst>
                <a:ext uri="{FF2B5EF4-FFF2-40B4-BE49-F238E27FC236}">
                  <a16:creationId xmlns:a16="http://schemas.microsoft.com/office/drawing/2014/main" id="{31CCCF37-D617-46CE-8D01-F112CB8011EC}"/>
                </a:ext>
              </a:extLst>
            </p:cNvPr>
            <p:cNvSpPr/>
            <p:nvPr/>
          </p:nvSpPr>
          <p:spPr>
            <a:xfrm>
              <a:off x="-241178" y="3174"/>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9DFD908C-6548-4FE8-83F8-36F7D33B62B1}"/>
              </a:ext>
            </a:extLst>
          </p:cNvPr>
          <p:cNvSpPr/>
          <p:nvPr/>
        </p:nvSpPr>
        <p:spPr>
          <a:xfrm>
            <a:off x="-36786" y="228600"/>
            <a:ext cx="7536339" cy="630942"/>
          </a:xfrm>
          <a:prstGeom prst="rect">
            <a:avLst/>
          </a:prstGeom>
        </p:spPr>
        <p:txBody>
          <a:bodyPr wrap="square">
            <a:spAutoFit/>
          </a:bodyPr>
          <a:lstStyle/>
          <a:p>
            <a:r>
              <a:rPr lang="en-US" sz="3500" b="1" dirty="0">
                <a:solidFill>
                  <a:srgbClr val="002D86"/>
                </a:solidFill>
                <a:latin typeface="Arial Narrow" panose="020B0606020202030204" pitchFamily="34" charset="0"/>
                <a:ea typeface="+mj-ea"/>
                <a:cs typeface="+mj-cs"/>
              </a:rPr>
              <a:t>File and Resolve Education in One Click</a:t>
            </a:r>
          </a:p>
        </p:txBody>
      </p:sp>
      <p:sp>
        <p:nvSpPr>
          <p:cNvPr id="9" name="Rectangle 8">
            <a:extLst>
              <a:ext uri="{FF2B5EF4-FFF2-40B4-BE49-F238E27FC236}">
                <a16:creationId xmlns:a16="http://schemas.microsoft.com/office/drawing/2014/main" id="{76B4C311-BCF9-4D0B-AD94-BA66CF5ACDA2}"/>
              </a:ext>
            </a:extLst>
          </p:cNvPr>
          <p:cNvSpPr/>
          <p:nvPr/>
        </p:nvSpPr>
        <p:spPr>
          <a:xfrm>
            <a:off x="-44669" y="1438870"/>
            <a:ext cx="7378579" cy="923330"/>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Click </a:t>
            </a:r>
            <a:r>
              <a:rPr lang="en-US" b="1" dirty="0">
                <a:latin typeface="Arial" panose="020B0604020202020204" pitchFamily="34" charset="0"/>
                <a:cs typeface="Arial" panose="020B0604020202020204" pitchFamily="34" charset="0"/>
              </a:rPr>
              <a:t>File and Resolve </a:t>
            </a:r>
            <a:r>
              <a:rPr lang="en-US" dirty="0">
                <a:latin typeface="Arial" panose="020B0604020202020204" pitchFamily="34" charset="0"/>
                <a:cs typeface="Arial" panose="020B0604020202020204" pitchFamily="34" charset="0"/>
              </a:rPr>
              <a:t>to save your patient education documentation and resolve education points at the same time. </a:t>
            </a:r>
          </a:p>
          <a:p>
            <a:endParaRPr lang="en-US" dirty="0"/>
          </a:p>
        </p:txBody>
      </p:sp>
      <p:pic>
        <p:nvPicPr>
          <p:cNvPr id="10" name="U:\Images\2020 Nov\4300001To4400000\4397607.png">
            <a:extLst>
              <a:ext uri="{FF2B5EF4-FFF2-40B4-BE49-F238E27FC236}">
                <a16:creationId xmlns:a16="http://schemas.microsoft.com/office/drawing/2014/main" id="{B9876D08-8484-42F1-A44E-FB44CB3A6706}"/>
              </a:ext>
            </a:extLst>
          </p:cNvPr>
          <p:cNvPicPr/>
          <p:nvPr/>
        </p:nvPicPr>
        <p:blipFill>
          <a:blip r:embed="rId5" cstate="print"/>
          <a:stretch>
            <a:fillRect/>
          </a:stretch>
        </p:blipFill>
        <p:spPr>
          <a:xfrm>
            <a:off x="538238" y="2304168"/>
            <a:ext cx="6212763" cy="3606661"/>
          </a:xfrm>
          <a:prstGeom prst="rect">
            <a:avLst/>
          </a:prstGeom>
        </p:spPr>
      </p:pic>
    </p:spTree>
    <p:extLst>
      <p:ext uri="{BB962C8B-B14F-4D97-AF65-F5344CB8AC3E}">
        <p14:creationId xmlns:p14="http://schemas.microsoft.com/office/powerpoint/2010/main" val="195368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6D5C72-E368-4B88-A699-5DDCC1116A7C}"/>
              </a:ext>
            </a:extLst>
          </p:cNvPr>
          <p:cNvSpPr/>
          <p:nvPr/>
        </p:nvSpPr>
        <p:spPr>
          <a:xfrm>
            <a:off x="0" y="0"/>
            <a:ext cx="9144000" cy="684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859FD8-5EB8-4BEA-958F-511A91D52C01}"/>
              </a:ext>
            </a:extLst>
          </p:cNvPr>
          <p:cNvSpPr/>
          <p:nvPr/>
        </p:nvSpPr>
        <p:spPr>
          <a:xfrm>
            <a:off x="1850315" y="179201"/>
            <a:ext cx="7086600" cy="1323439"/>
          </a:xfrm>
          <a:prstGeom prst="rect">
            <a:avLst/>
          </a:prstGeom>
        </p:spPr>
        <p:txBody>
          <a:bodyPr wrap="square">
            <a:spAutoFit/>
          </a:bodyPr>
          <a:lstStyle/>
          <a:p>
            <a:pPr defTabSz="685800" eaLnBrk="0" fontAlgn="base" hangingPunct="0">
              <a:spcBef>
                <a:spcPct val="0"/>
              </a:spcBef>
              <a:spcAft>
                <a:spcPct val="0"/>
              </a:spcAft>
              <a:tabLst>
                <a:tab pos="342900" algn="l"/>
              </a:tabLst>
            </a:pPr>
            <a:r>
              <a:rPr lang="en-US" altLang="en-US" sz="4000" b="1" dirty="0">
                <a:solidFill>
                  <a:srgbClr val="002D86"/>
                </a:solidFill>
                <a:latin typeface="Arial" panose="020B0604020202020204" pitchFamily="34" charset="0"/>
                <a:ea typeface="+mj-ea"/>
                <a:cs typeface="Arial" panose="020B0604020202020204" pitchFamily="34" charset="0"/>
              </a:rPr>
              <a:t>Save Clicks in Triage Calls and Telephone Encounters</a:t>
            </a:r>
            <a:endParaRPr lang="en-US" sz="4000" b="1" dirty="0">
              <a:solidFill>
                <a:srgbClr val="002D86"/>
              </a:solidFill>
              <a:latin typeface="Arial" panose="020B0604020202020204" pitchFamily="34" charset="0"/>
              <a:ea typeface="+mj-ea"/>
              <a:cs typeface="Arial" panose="020B0604020202020204" pitchFamily="34" charset="0"/>
            </a:endParaRPr>
          </a:p>
        </p:txBody>
      </p:sp>
      <p:pic>
        <p:nvPicPr>
          <p:cNvPr id="19" name="Picture 18">
            <a:extLst>
              <a:ext uri="{FF2B5EF4-FFF2-40B4-BE49-F238E27FC236}">
                <a16:creationId xmlns:a16="http://schemas.microsoft.com/office/drawing/2014/main" id="{53746B79-E62A-4751-ABF1-A8B3B74AC90D}"/>
              </a:ext>
            </a:extLst>
          </p:cNvPr>
          <p:cNvPicPr>
            <a:picLocks noChangeAspect="1"/>
          </p:cNvPicPr>
          <p:nvPr/>
        </p:nvPicPr>
        <p:blipFill rotWithShape="1">
          <a:blip r:embed="rId3"/>
          <a:srcRect t="65571"/>
          <a:stretch/>
        </p:blipFill>
        <p:spPr>
          <a:xfrm rot="5400000" flipH="1" flipV="1">
            <a:off x="-2435542" y="2450782"/>
            <a:ext cx="6842760" cy="1971676"/>
          </a:xfrm>
          <a:prstGeom prst="rect">
            <a:avLst/>
          </a:prstGeom>
        </p:spPr>
      </p:pic>
      <p:sp>
        <p:nvSpPr>
          <p:cNvPr id="6" name="Rectangle 5">
            <a:extLst>
              <a:ext uri="{FF2B5EF4-FFF2-40B4-BE49-F238E27FC236}">
                <a16:creationId xmlns:a16="http://schemas.microsoft.com/office/drawing/2014/main" id="{143C8C68-2B57-4D03-9065-3815A4CAF7E1}"/>
              </a:ext>
            </a:extLst>
          </p:cNvPr>
          <p:cNvSpPr/>
          <p:nvPr/>
        </p:nvSpPr>
        <p:spPr>
          <a:xfrm>
            <a:off x="1828800" y="1612999"/>
            <a:ext cx="6934200" cy="923330"/>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Document and review Disposition information without clicking to open the section.</a:t>
            </a:r>
          </a:p>
          <a:p>
            <a:endParaRPr lang="en-US" dirty="0"/>
          </a:p>
        </p:txBody>
      </p:sp>
      <p:pic>
        <p:nvPicPr>
          <p:cNvPr id="9" name="U:\Images\2020 Nov\4400001To4500000\4401640.png">
            <a:extLst>
              <a:ext uri="{FF2B5EF4-FFF2-40B4-BE49-F238E27FC236}">
                <a16:creationId xmlns:a16="http://schemas.microsoft.com/office/drawing/2014/main" id="{9B9CB140-B360-4C63-BA1D-F39F06FCC4AE}"/>
              </a:ext>
            </a:extLst>
          </p:cNvPr>
          <p:cNvPicPr/>
          <p:nvPr/>
        </p:nvPicPr>
        <p:blipFill rotWithShape="1">
          <a:blip r:embed="rId4" cstate="print"/>
          <a:srcRect l="4510" t="24332"/>
          <a:stretch/>
        </p:blipFill>
        <p:spPr>
          <a:xfrm>
            <a:off x="1828800" y="2550966"/>
            <a:ext cx="7086600" cy="3240233"/>
          </a:xfrm>
          <a:prstGeom prst="rect">
            <a:avLst/>
          </a:prstGeom>
          <a:ln>
            <a:solidFill>
              <a:schemeClr val="tx1"/>
            </a:solidFill>
          </a:ln>
        </p:spPr>
      </p:pic>
    </p:spTree>
    <p:extLst>
      <p:ext uri="{BB962C8B-B14F-4D97-AF65-F5344CB8AC3E}">
        <p14:creationId xmlns:p14="http://schemas.microsoft.com/office/powerpoint/2010/main" val="196633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0C2B70C-B64C-4793-AEA5-984FC2CE1FB3}"/>
              </a:ext>
            </a:extLst>
          </p:cNvPr>
          <p:cNvGrpSpPr/>
          <p:nvPr/>
        </p:nvGrpSpPr>
        <p:grpSpPr>
          <a:xfrm>
            <a:off x="0" y="-21077"/>
            <a:ext cx="9144001" cy="6938088"/>
            <a:chOff x="-2" y="-34047"/>
            <a:chExt cx="9144001" cy="6938088"/>
          </a:xfrm>
        </p:grpSpPr>
        <p:grpSp>
          <p:nvGrpSpPr>
            <p:cNvPr id="6" name="Group 5">
              <a:extLst>
                <a:ext uri="{FF2B5EF4-FFF2-40B4-BE49-F238E27FC236}">
                  <a16:creationId xmlns:a16="http://schemas.microsoft.com/office/drawing/2014/main" id="{DE44532E-C001-43FF-AA71-76D20DBE54C6}"/>
                </a:ext>
              </a:extLst>
            </p:cNvPr>
            <p:cNvGrpSpPr/>
            <p:nvPr/>
          </p:nvGrpSpPr>
          <p:grpSpPr>
            <a:xfrm>
              <a:off x="-2" y="-34047"/>
              <a:ext cx="9144001" cy="6938088"/>
              <a:chOff x="0" y="-80088"/>
              <a:chExt cx="9144001" cy="6938088"/>
            </a:xfrm>
          </p:grpSpPr>
          <p:grpSp>
            <p:nvGrpSpPr>
              <p:cNvPr id="5" name="Group 4">
                <a:extLst>
                  <a:ext uri="{FF2B5EF4-FFF2-40B4-BE49-F238E27FC236}">
                    <a16:creationId xmlns:a16="http://schemas.microsoft.com/office/drawing/2014/main" id="{5B78CA63-E9BB-431E-81CA-F21A85F93F33}"/>
                  </a:ext>
                </a:extLst>
              </p:cNvPr>
              <p:cNvGrpSpPr/>
              <p:nvPr/>
            </p:nvGrpSpPr>
            <p:grpSpPr>
              <a:xfrm>
                <a:off x="0" y="-80088"/>
                <a:ext cx="9144001" cy="6938088"/>
                <a:chOff x="0" y="-80088"/>
                <a:chExt cx="9144001" cy="6938088"/>
              </a:xfrm>
            </p:grpSpPr>
            <p:sp>
              <p:nvSpPr>
                <p:cNvPr id="22" name="Rectangle 21">
                  <a:extLst>
                    <a:ext uri="{FF2B5EF4-FFF2-40B4-BE49-F238E27FC236}">
                      <a16:creationId xmlns:a16="http://schemas.microsoft.com/office/drawing/2014/main" id="{1ED4AFB1-8547-408F-BDDA-03DD532F23A4}"/>
                    </a:ext>
                  </a:extLst>
                </p:cNvPr>
                <p:cNvSpPr/>
                <p:nvPr/>
              </p:nvSpPr>
              <p:spPr>
                <a:xfrm>
                  <a:off x="0" y="381000"/>
                  <a:ext cx="9144000" cy="647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51AA3AD-11D2-44B6-AC47-DC8A392105CD}"/>
                    </a:ext>
                  </a:extLst>
                </p:cNvPr>
                <p:cNvPicPr>
                  <a:picLocks noChangeAspect="1"/>
                </p:cNvPicPr>
                <p:nvPr/>
              </p:nvPicPr>
              <p:blipFill>
                <a:blip r:embed="rId3"/>
                <a:stretch>
                  <a:fillRect/>
                </a:stretch>
              </p:blipFill>
              <p:spPr>
                <a:xfrm>
                  <a:off x="1" y="-80088"/>
                  <a:ext cx="9144000" cy="5302095"/>
                </a:xfrm>
                <a:prstGeom prst="rect">
                  <a:avLst/>
                </a:prstGeom>
              </p:spPr>
            </p:pic>
          </p:grpSp>
          <p:pic>
            <p:nvPicPr>
              <p:cNvPr id="4" name="Picture 3">
                <a:extLst>
                  <a:ext uri="{FF2B5EF4-FFF2-40B4-BE49-F238E27FC236}">
                    <a16:creationId xmlns:a16="http://schemas.microsoft.com/office/drawing/2014/main" id="{4ACC79C4-4BF4-43BE-8962-86C8E61AAEFD}"/>
                  </a:ext>
                </a:extLst>
              </p:cNvPr>
              <p:cNvPicPr>
                <a:picLocks noChangeAspect="1"/>
              </p:cNvPicPr>
              <p:nvPr/>
            </p:nvPicPr>
            <p:blipFill>
              <a:blip r:embed="rId4"/>
              <a:stretch>
                <a:fillRect/>
              </a:stretch>
            </p:blipFill>
            <p:spPr>
              <a:xfrm>
                <a:off x="3048000" y="2223325"/>
                <a:ext cx="3048000" cy="1143000"/>
              </a:xfrm>
              <a:prstGeom prst="rect">
                <a:avLst/>
              </a:prstGeom>
              <a:ln>
                <a:noFill/>
              </a:ln>
              <a:effectLst>
                <a:softEdge rad="112500"/>
              </a:effectLst>
            </p:spPr>
          </p:pic>
        </p:grpSp>
        <p:pic>
          <p:nvPicPr>
            <p:cNvPr id="21" name="Picture 5" descr="image003">
              <a:extLst>
                <a:ext uri="{FF2B5EF4-FFF2-40B4-BE49-F238E27FC236}">
                  <a16:creationId xmlns:a16="http://schemas.microsoft.com/office/drawing/2014/main" id="{6235E0BA-3A09-4B4B-8075-F9EA411CE3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6201389"/>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D6B2FFB6-6EEF-494D-9DAF-7ECC3C119A2C}"/>
              </a:ext>
            </a:extLst>
          </p:cNvPr>
          <p:cNvSpPr>
            <a:spLocks noGrp="1"/>
          </p:cNvSpPr>
          <p:nvPr>
            <p:ph type="title"/>
          </p:nvPr>
        </p:nvSpPr>
        <p:spPr>
          <a:xfrm>
            <a:off x="31066" y="53215"/>
            <a:ext cx="9143999" cy="3185164"/>
          </a:xfrm>
        </p:spPr>
        <p:txBody>
          <a:bodyPr>
            <a:normAutofit/>
          </a:bodyPr>
          <a:lstStyle/>
          <a:p>
            <a:pPr algn="ctr"/>
            <a:r>
              <a:rPr lang="en-US" sz="6700" dirty="0">
                <a:solidFill>
                  <a:schemeClr val="tx1"/>
                </a:solidFill>
                <a:latin typeface="Arial Narrow" panose="020B0606020202030204" pitchFamily="34" charset="0"/>
              </a:rPr>
              <a:t>EpicCare Ambulatory</a:t>
            </a:r>
            <a:endParaRPr lang="en-US" dirty="0">
              <a:solidFill>
                <a:schemeClr val="tx1"/>
              </a:solidFill>
              <a:latin typeface="Arial Narrow" panose="020B0606020202030204" pitchFamily="34" charset="0"/>
            </a:endParaRPr>
          </a:p>
        </p:txBody>
      </p:sp>
      <p:sp>
        <p:nvSpPr>
          <p:cNvPr id="10" name="Title 1">
            <a:extLst>
              <a:ext uri="{FF2B5EF4-FFF2-40B4-BE49-F238E27FC236}">
                <a16:creationId xmlns:a16="http://schemas.microsoft.com/office/drawing/2014/main" id="{6A713E3D-FF8D-4DDD-85FD-5A0FAD4D4998}"/>
              </a:ext>
            </a:extLst>
          </p:cNvPr>
          <p:cNvSpPr txBox="1">
            <a:spLocks/>
          </p:cNvSpPr>
          <p:nvPr/>
        </p:nvSpPr>
        <p:spPr>
          <a:xfrm>
            <a:off x="64476" y="2282336"/>
            <a:ext cx="9143999" cy="318516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solidFill>
                  <a:schemeClr val="tx1"/>
                </a:solidFill>
                <a:latin typeface="Arial Narrow" panose="020B0606020202030204" pitchFamily="34" charset="0"/>
              </a:rPr>
              <a:t>Epic Upgrade</a:t>
            </a:r>
          </a:p>
          <a:p>
            <a:pPr algn="ctr"/>
            <a:r>
              <a:rPr lang="en-US" sz="2400" dirty="0">
                <a:solidFill>
                  <a:schemeClr val="tx1"/>
                </a:solidFill>
                <a:latin typeface="Arial Narrow" panose="020B0606020202030204" pitchFamily="34" charset="0"/>
              </a:rPr>
              <a:t>August – November 2020</a:t>
            </a:r>
            <a:endParaRPr lang="en-US" sz="105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2229150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164432" y="157140"/>
            <a:ext cx="8534400" cy="68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4000" b="1" dirty="0">
                <a:solidFill>
                  <a:srgbClr val="002E8A"/>
                </a:solidFill>
                <a:latin typeface="Arial Narrow" panose="020B0606020202030204" pitchFamily="34" charset="0"/>
              </a:rPr>
              <a:t>A New Musculoskeletal SmartForm</a:t>
            </a:r>
            <a:endParaRPr lang="en-US" sz="4000" dirty="0">
              <a:solidFill>
                <a:srgbClr val="002E8A"/>
              </a:solidFill>
              <a:latin typeface="Arial Narrow" panose="020B0606020202030204" pitchFamily="34" charset="0"/>
            </a:endParaRPr>
          </a:p>
        </p:txBody>
      </p:sp>
      <p:sp>
        <p:nvSpPr>
          <p:cNvPr id="5" name="TextBox 4">
            <a:extLst>
              <a:ext uri="{FF2B5EF4-FFF2-40B4-BE49-F238E27FC236}">
                <a16:creationId xmlns:a16="http://schemas.microsoft.com/office/drawing/2014/main" id="{997DF0E7-ADFD-4D84-A8F3-0028BA9BBFB6}"/>
              </a:ext>
            </a:extLst>
          </p:cNvPr>
          <p:cNvSpPr txBox="1"/>
          <p:nvPr/>
        </p:nvSpPr>
        <p:spPr>
          <a:xfrm>
            <a:off x="0" y="1059025"/>
            <a:ext cx="8939463" cy="5019772"/>
          </a:xfrm>
          <a:prstGeom prst="rect">
            <a:avLst/>
          </a:prstGeom>
          <a:noFill/>
        </p:spPr>
        <p:txBody>
          <a:bodyPr wrap="square" rtlCol="0">
            <a:spAutoFit/>
          </a:bodyPr>
          <a:lstStyle/>
          <a:p>
            <a:pPr algn="l"/>
            <a:r>
              <a:rPr lang="en-US" sz="1200" b="0" i="0" dirty="0">
                <a:solidFill>
                  <a:srgbClr val="000000"/>
                </a:solidFill>
                <a:effectLst/>
                <a:latin typeface="Arial" panose="020B0604020202020204" pitchFamily="34" charset="0"/>
                <a:cs typeface="Arial" panose="020B0604020202020204" pitchFamily="34" charset="0"/>
              </a:rPr>
              <a:t>The following changes have been made to the Musculoskeletal Exam Form used for Physical Exams.</a:t>
            </a:r>
          </a:p>
          <a:p>
            <a:pPr algn="l"/>
            <a:endParaRPr lang="en-US" sz="1200" b="0" i="0" dirty="0">
              <a:solidFill>
                <a:srgbClr val="000000"/>
              </a:solidFill>
              <a:effectLst/>
              <a:latin typeface="Arial" panose="020B0604020202020204" pitchFamily="34" charset="0"/>
              <a:cs typeface="Arial" panose="020B0604020202020204" pitchFamily="34" charset="0"/>
            </a:endParaRPr>
          </a:p>
          <a:p>
            <a:pPr algn="l">
              <a:lnSpc>
                <a:spcPct val="112000"/>
              </a:lnSpc>
              <a:spcAft>
                <a:spcPts val="600"/>
              </a:spcAft>
              <a:buFont typeface="Arial" panose="020B0604020202020204" pitchFamily="34" charset="0"/>
              <a:buChar char="•"/>
            </a:pPr>
            <a:r>
              <a:rPr lang="en-US" sz="1200" b="0" i="0" dirty="0">
                <a:solidFill>
                  <a:srgbClr val="000000"/>
                </a:solidFill>
                <a:effectLst/>
                <a:latin typeface="Arial" panose="020B0604020202020204" pitchFamily="34" charset="0"/>
                <a:cs typeface="Arial" panose="020B0604020202020204" pitchFamily="34" charset="0"/>
              </a:rPr>
              <a:t>Region-specific tabs for evaluating a patient's upper extremities (Upper), back (Back), and lower extremities (Lower) have replaced the avatar. Each tab contains expandable sections for anatomical areas, like the Shoulders and Elbows sections in the Upper tab. In a given tab, clinicians can click Expand All to see all of their findings and click Collapse All to clean up their workspace.</a:t>
            </a:r>
          </a:p>
          <a:p>
            <a:pPr algn="l">
              <a:lnSpc>
                <a:spcPct val="112000"/>
              </a:lnSpc>
              <a:spcAft>
                <a:spcPts val="600"/>
              </a:spcAft>
              <a:buFont typeface="Arial" panose="020B0604020202020204" pitchFamily="34" charset="0"/>
              <a:buChar char="•"/>
            </a:pPr>
            <a:r>
              <a:rPr lang="en-US" sz="1200" b="0" i="0" dirty="0">
                <a:solidFill>
                  <a:srgbClr val="000000"/>
                </a:solidFill>
                <a:effectLst/>
                <a:latin typeface="Arial" panose="020B0604020202020204" pitchFamily="34" charset="0"/>
                <a:cs typeface="Arial" panose="020B0604020202020204" pitchFamily="34" charset="0"/>
              </a:rPr>
              <a:t>The Comments SmartText box always appears.</a:t>
            </a:r>
          </a:p>
          <a:p>
            <a:pPr algn="l">
              <a:lnSpc>
                <a:spcPct val="112000"/>
              </a:lnSpc>
              <a:spcAft>
                <a:spcPts val="600"/>
              </a:spcAft>
              <a:buFont typeface="Arial" panose="020B0604020202020204" pitchFamily="34" charset="0"/>
              <a:buChar char="•"/>
            </a:pPr>
            <a:r>
              <a:rPr lang="en-US" sz="1200" b="0" i="0" dirty="0">
                <a:solidFill>
                  <a:srgbClr val="000000"/>
                </a:solidFill>
                <a:effectLst/>
                <a:latin typeface="Arial" panose="020B0604020202020204" pitchFamily="34" charset="0"/>
                <a:cs typeface="Arial" panose="020B0604020202020204" pitchFamily="34" charset="0"/>
              </a:rPr>
              <a:t>The annotation images that appear to a clinician correspond to the tab that they have open. </a:t>
            </a:r>
          </a:p>
          <a:p>
            <a:pPr algn="l">
              <a:lnSpc>
                <a:spcPct val="112000"/>
              </a:lnSpc>
              <a:spcAft>
                <a:spcPts val="600"/>
              </a:spcAft>
              <a:buFont typeface="Arial" panose="020B0604020202020204" pitchFamily="34" charset="0"/>
              <a:buChar char="•"/>
            </a:pPr>
            <a:r>
              <a:rPr lang="en-US" sz="1200" b="0" i="0" dirty="0">
                <a:solidFill>
                  <a:srgbClr val="000000"/>
                </a:solidFill>
                <a:effectLst/>
                <a:latin typeface="Arial" panose="020B0604020202020204" pitchFamily="34" charset="0"/>
                <a:cs typeface="Arial" panose="020B0604020202020204" pitchFamily="34" charset="0"/>
              </a:rPr>
              <a:t>In the Back tab, the findings in the Cervical section also appear in the Neck Exam SmartForm, and in the Lower tab, findings in the Feet section also appear in the Foot Exam SmartForm.</a:t>
            </a:r>
          </a:p>
          <a:p>
            <a:pPr algn="l">
              <a:lnSpc>
                <a:spcPct val="112000"/>
              </a:lnSpc>
              <a:spcAft>
                <a:spcPts val="600"/>
              </a:spcAft>
              <a:buFont typeface="Arial" panose="020B0604020202020204" pitchFamily="34" charset="0"/>
              <a:buChar char="•"/>
            </a:pPr>
            <a:r>
              <a:rPr lang="en-US" sz="1200" b="0" i="0" dirty="0">
                <a:solidFill>
                  <a:srgbClr val="000000"/>
                </a:solidFill>
                <a:effectLst/>
                <a:latin typeface="Arial" panose="020B0604020202020204" pitchFamily="34" charset="0"/>
                <a:cs typeface="Arial" panose="020B0604020202020204" pitchFamily="34" charset="0"/>
              </a:rPr>
              <a:t>Amputation </a:t>
            </a:r>
            <a:r>
              <a:rPr lang="en-US" sz="1200" b="0" i="0" dirty="0" err="1">
                <a:solidFill>
                  <a:srgbClr val="000000"/>
                </a:solidFill>
                <a:effectLst/>
                <a:latin typeface="Arial" panose="020B0604020202020204" pitchFamily="34" charset="0"/>
                <a:cs typeface="Arial" panose="020B0604020202020204" pitchFamily="34" charset="0"/>
              </a:rPr>
              <a:t>SmartData</a:t>
            </a:r>
            <a:r>
              <a:rPr lang="en-US" sz="1200" b="0" i="0" dirty="0">
                <a:solidFill>
                  <a:srgbClr val="000000"/>
                </a:solidFill>
                <a:effectLst/>
                <a:latin typeface="Arial" panose="020B0604020202020204" pitchFamily="34" charset="0"/>
                <a:cs typeface="Arial" panose="020B0604020202020204" pitchFamily="34" charset="0"/>
              </a:rPr>
              <a:t> elements appear in their own section in the </a:t>
            </a:r>
          </a:p>
          <a:p>
            <a:pPr algn="l">
              <a:lnSpc>
                <a:spcPct val="112000"/>
              </a:lnSpc>
              <a:spcAft>
                <a:spcPts val="600"/>
              </a:spcAft>
            </a:pPr>
            <a:r>
              <a:rPr lang="en-US" sz="1200" b="0" i="0" dirty="0">
                <a:solidFill>
                  <a:srgbClr val="000000"/>
                </a:solidFill>
                <a:effectLst/>
                <a:latin typeface="Arial" panose="020B0604020202020204" pitchFamily="34" charset="0"/>
                <a:cs typeface="Arial" panose="020B0604020202020204" pitchFamily="34" charset="0"/>
              </a:rPr>
              <a:t>Lower tab, making them easier to find.</a:t>
            </a:r>
          </a:p>
          <a:p>
            <a:pPr algn="l">
              <a:lnSpc>
                <a:spcPct val="112000"/>
              </a:lnSpc>
              <a:spcAft>
                <a:spcPts val="600"/>
              </a:spcAft>
              <a:buFont typeface="Arial" panose="020B0604020202020204" pitchFamily="34" charset="0"/>
              <a:buChar char="•"/>
            </a:pPr>
            <a:r>
              <a:rPr lang="en-US" sz="1200" b="0" i="0" dirty="0">
                <a:solidFill>
                  <a:srgbClr val="000000"/>
                </a:solidFill>
                <a:effectLst/>
                <a:latin typeface="Arial" panose="020B0604020202020204" pitchFamily="34" charset="0"/>
                <a:cs typeface="Arial" panose="020B0604020202020204" pitchFamily="34" charset="0"/>
              </a:rPr>
              <a:t>Several findings, like pain, are no longer included as a symptom in</a:t>
            </a:r>
          </a:p>
          <a:p>
            <a:pPr algn="l">
              <a:lnSpc>
                <a:spcPct val="112000"/>
              </a:lnSpc>
              <a:spcAft>
                <a:spcPts val="600"/>
              </a:spcAft>
            </a:pPr>
            <a:r>
              <a:rPr lang="en-US" sz="1200" b="0" i="0" dirty="0">
                <a:solidFill>
                  <a:srgbClr val="000000"/>
                </a:solidFill>
                <a:effectLst/>
                <a:latin typeface="Arial" panose="020B0604020202020204" pitchFamily="34" charset="0"/>
                <a:cs typeface="Arial" panose="020B0604020202020204" pitchFamily="34" charset="0"/>
              </a:rPr>
              <a:t>any tab because they are not considered observable physical exam </a:t>
            </a:r>
          </a:p>
          <a:p>
            <a:pPr algn="l">
              <a:lnSpc>
                <a:spcPct val="112000"/>
              </a:lnSpc>
              <a:spcAft>
                <a:spcPts val="600"/>
              </a:spcAft>
            </a:pPr>
            <a:r>
              <a:rPr lang="en-US" sz="1200" b="0" i="0" dirty="0">
                <a:solidFill>
                  <a:srgbClr val="000000"/>
                </a:solidFill>
                <a:effectLst/>
                <a:latin typeface="Arial" panose="020B0604020202020204" pitchFamily="34" charset="0"/>
                <a:cs typeface="Arial" panose="020B0604020202020204" pitchFamily="34" charset="0"/>
              </a:rPr>
              <a:t>findings.</a:t>
            </a:r>
          </a:p>
          <a:p>
            <a:pPr algn="l">
              <a:lnSpc>
                <a:spcPct val="112000"/>
              </a:lnSpc>
              <a:spcAft>
                <a:spcPts val="600"/>
              </a:spcAft>
              <a:buFont typeface="Arial" panose="020B0604020202020204" pitchFamily="34" charset="0"/>
              <a:buChar char="•"/>
            </a:pPr>
            <a:endParaRPr lang="en-US" sz="1400" dirty="0">
              <a:solidFill>
                <a:srgbClr val="000000"/>
              </a:solidFill>
              <a:latin typeface="Arial" panose="020B0604020202020204" pitchFamily="34" charset="0"/>
              <a:cs typeface="Arial" panose="020B0604020202020204" pitchFamily="34" charset="0"/>
            </a:endParaRPr>
          </a:p>
          <a:p>
            <a:pPr algn="l">
              <a:lnSpc>
                <a:spcPct val="112000"/>
              </a:lnSpc>
              <a:spcAft>
                <a:spcPts val="600"/>
              </a:spcAft>
              <a:buFont typeface="Arial" panose="020B0604020202020204" pitchFamily="34" charset="0"/>
              <a:buChar char="•"/>
            </a:pPr>
            <a:endParaRPr lang="en-US" sz="1400" b="0" i="0" dirty="0">
              <a:solidFill>
                <a:srgbClr val="000000"/>
              </a:solidFill>
              <a:effectLst/>
              <a:latin typeface="Arial" panose="020B0604020202020204" pitchFamily="34" charset="0"/>
              <a:cs typeface="Arial" panose="020B0604020202020204" pitchFamily="34" charset="0"/>
            </a:endParaRPr>
          </a:p>
          <a:p>
            <a:pPr algn="l">
              <a:lnSpc>
                <a:spcPct val="112000"/>
              </a:lnSpc>
              <a:spcAft>
                <a:spcPts val="600"/>
              </a:spcAft>
            </a:pPr>
            <a:endParaRPr lang="en-US" sz="1400" dirty="0">
              <a:solidFill>
                <a:srgbClr val="000000"/>
              </a:solidFill>
              <a:latin typeface="Arial" panose="020B0604020202020204" pitchFamily="34" charset="0"/>
              <a:cs typeface="Arial" panose="020B0604020202020204" pitchFamily="34" charset="0"/>
            </a:endParaRPr>
          </a:p>
          <a:p>
            <a:pPr algn="l">
              <a:lnSpc>
                <a:spcPct val="112000"/>
              </a:lnSpc>
              <a:spcAft>
                <a:spcPts val="600"/>
              </a:spcAft>
            </a:pPr>
            <a:endParaRPr lang="en-US" sz="1400" b="0" i="0" dirty="0">
              <a:solidFill>
                <a:srgbClr val="000000"/>
              </a:solidFill>
              <a:effectLst/>
              <a:latin typeface="Arial" panose="020B0604020202020204" pitchFamily="34" charset="0"/>
              <a:cs typeface="Arial" panose="020B0604020202020204" pitchFamily="34" charset="0"/>
            </a:endParaRPr>
          </a:p>
        </p:txBody>
      </p:sp>
      <p:pic>
        <p:nvPicPr>
          <p:cNvPr id="8" name="U:\Images\2020 Aug\4300001To4400000\4361535.png">
            <a:extLst>
              <a:ext uri="{FF2B5EF4-FFF2-40B4-BE49-F238E27FC236}">
                <a16:creationId xmlns:a16="http://schemas.microsoft.com/office/drawing/2014/main" id="{4DBBDA08-4197-458C-B132-F45C7236AF1D}"/>
              </a:ext>
            </a:extLst>
          </p:cNvPr>
          <p:cNvPicPr>
            <a:picLocks noChangeAspect="1"/>
          </p:cNvPicPr>
          <p:nvPr/>
        </p:nvPicPr>
        <p:blipFill>
          <a:blip r:embed="rId4" cstate="print"/>
          <a:stretch>
            <a:fillRect/>
          </a:stretch>
        </p:blipFill>
        <p:spPr>
          <a:xfrm>
            <a:off x="4901422" y="3315251"/>
            <a:ext cx="3937778" cy="3085549"/>
          </a:xfrm>
          <a:prstGeom prst="rect">
            <a:avLst/>
          </a:prstGeom>
        </p:spPr>
      </p:pic>
    </p:spTree>
    <p:extLst>
      <p:ext uri="{BB962C8B-B14F-4D97-AF65-F5344CB8AC3E}">
        <p14:creationId xmlns:p14="http://schemas.microsoft.com/office/powerpoint/2010/main" val="156843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205878" y="-37604"/>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44F18BA0-E1F1-46B9-B6F0-90CD3BF2959B}"/>
              </a:ext>
            </a:extLst>
          </p:cNvPr>
          <p:cNvSpPr/>
          <p:nvPr/>
        </p:nvSpPr>
        <p:spPr>
          <a:xfrm>
            <a:off x="1752600" y="120654"/>
            <a:ext cx="7391400" cy="1323439"/>
          </a:xfrm>
          <a:prstGeom prst="rect">
            <a:avLst/>
          </a:prstGeom>
        </p:spPr>
        <p:txBody>
          <a:bodyPr wrap="square">
            <a:spAutoFit/>
          </a:bodyPr>
          <a:lstStyle/>
          <a:p>
            <a:r>
              <a:rPr lang="en-US" sz="4000" b="1" dirty="0">
                <a:solidFill>
                  <a:srgbClr val="002D86"/>
                </a:solidFill>
                <a:latin typeface="Arial Narrow" panose="020B0606020202030204" pitchFamily="34" charset="0"/>
                <a:ea typeface="+mj-ea"/>
                <a:cs typeface="+mj-cs"/>
              </a:rPr>
              <a:t>Document Additional Stability Tests in Knee and Ankle Forms</a:t>
            </a:r>
          </a:p>
        </p:txBody>
      </p:sp>
      <p:sp>
        <p:nvSpPr>
          <p:cNvPr id="12" name="Rectangle 11">
            <a:extLst>
              <a:ext uri="{FF2B5EF4-FFF2-40B4-BE49-F238E27FC236}">
                <a16:creationId xmlns:a16="http://schemas.microsoft.com/office/drawing/2014/main" id="{AE96BFCF-C07B-4AD2-A99D-01412FBE7EFE}"/>
              </a:ext>
            </a:extLst>
          </p:cNvPr>
          <p:cNvSpPr/>
          <p:nvPr/>
        </p:nvSpPr>
        <p:spPr>
          <a:xfrm>
            <a:off x="1752600" y="1924915"/>
            <a:ext cx="7391400" cy="1200329"/>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When documenting stability in the physical exam, you now have access to Lachman's and posterior drawer tests in the knee section, and anterior drawer tests in both the knee and ankle sections.</a:t>
            </a:r>
          </a:p>
          <a:p>
            <a:endParaRPr lang="en-US" dirty="0"/>
          </a:p>
        </p:txBody>
      </p:sp>
      <p:pic>
        <p:nvPicPr>
          <p:cNvPr id="13" name="U:\Images\2020 Nov\4400001To4500000\4400251.png">
            <a:extLst>
              <a:ext uri="{FF2B5EF4-FFF2-40B4-BE49-F238E27FC236}">
                <a16:creationId xmlns:a16="http://schemas.microsoft.com/office/drawing/2014/main" id="{4A532EB8-5401-40F4-AF6C-30E174854ED7}"/>
              </a:ext>
            </a:extLst>
          </p:cNvPr>
          <p:cNvPicPr/>
          <p:nvPr/>
        </p:nvPicPr>
        <p:blipFill>
          <a:blip r:embed="rId5" cstate="print"/>
          <a:stretch>
            <a:fillRect/>
          </a:stretch>
        </p:blipFill>
        <p:spPr>
          <a:xfrm>
            <a:off x="3013685" y="3505201"/>
            <a:ext cx="3116630" cy="1409676"/>
          </a:xfrm>
          <a:prstGeom prst="rect">
            <a:avLst/>
          </a:prstGeom>
        </p:spPr>
      </p:pic>
    </p:spTree>
    <p:extLst>
      <p:ext uri="{BB962C8B-B14F-4D97-AF65-F5344CB8AC3E}">
        <p14:creationId xmlns:p14="http://schemas.microsoft.com/office/powerpoint/2010/main" val="34756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16284"/>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9DFD908C-6548-4FE8-83F8-36F7D33B62B1}"/>
              </a:ext>
            </a:extLst>
          </p:cNvPr>
          <p:cNvSpPr/>
          <p:nvPr/>
        </p:nvSpPr>
        <p:spPr>
          <a:xfrm>
            <a:off x="152400" y="162213"/>
            <a:ext cx="7536339" cy="1323439"/>
          </a:xfrm>
          <a:prstGeom prst="rect">
            <a:avLst/>
          </a:prstGeom>
        </p:spPr>
        <p:txBody>
          <a:bodyPr wrap="square">
            <a:spAutoFit/>
          </a:bodyPr>
          <a:lstStyle/>
          <a:p>
            <a:r>
              <a:rPr lang="en-US" sz="4000" b="1" dirty="0">
                <a:solidFill>
                  <a:srgbClr val="002D86"/>
                </a:solidFill>
                <a:latin typeface="Arial Narrow" panose="020B0606020202030204" pitchFamily="34" charset="0"/>
                <a:ea typeface="+mj-ea"/>
                <a:cs typeface="+mj-cs"/>
              </a:rPr>
              <a:t>Take Charge with the Macro Editor and Manager</a:t>
            </a:r>
          </a:p>
        </p:txBody>
      </p:sp>
      <p:sp>
        <p:nvSpPr>
          <p:cNvPr id="9" name="Rectangle 8">
            <a:extLst>
              <a:ext uri="{FF2B5EF4-FFF2-40B4-BE49-F238E27FC236}">
                <a16:creationId xmlns:a16="http://schemas.microsoft.com/office/drawing/2014/main" id="{7B07F33A-FEDD-4302-8AAD-538C271D2DBB}"/>
              </a:ext>
            </a:extLst>
          </p:cNvPr>
          <p:cNvSpPr/>
          <p:nvPr/>
        </p:nvSpPr>
        <p:spPr>
          <a:xfrm>
            <a:off x="152400" y="1573249"/>
            <a:ext cx="7181510" cy="1738938"/>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We've updated the Macro Editor's style to match other NoteWriter activities and added the Macro Manager. This feature allows you to search for a particular macro, as well as browse and add yourself as a user to macros created by other users without having to ask the owner to add you.</a:t>
            </a:r>
          </a:p>
          <a:p>
            <a:endParaRPr lang="en-US" sz="1700" dirty="0"/>
          </a:p>
        </p:txBody>
      </p:sp>
      <p:pic>
        <p:nvPicPr>
          <p:cNvPr id="10" name="U:\Images\2020 Nov\4400001To4500000\4402801.png">
            <a:extLst>
              <a:ext uri="{FF2B5EF4-FFF2-40B4-BE49-F238E27FC236}">
                <a16:creationId xmlns:a16="http://schemas.microsoft.com/office/drawing/2014/main" id="{E37DC78C-6802-4F23-996E-657EAA9524A9}"/>
              </a:ext>
            </a:extLst>
          </p:cNvPr>
          <p:cNvPicPr/>
          <p:nvPr/>
        </p:nvPicPr>
        <p:blipFill>
          <a:blip r:embed="rId5" cstate="print"/>
          <a:stretch>
            <a:fillRect/>
          </a:stretch>
        </p:blipFill>
        <p:spPr>
          <a:xfrm>
            <a:off x="2181028" y="2914619"/>
            <a:ext cx="5051667" cy="3733800"/>
          </a:xfrm>
          <a:prstGeom prst="rect">
            <a:avLst/>
          </a:prstGeom>
        </p:spPr>
      </p:pic>
    </p:spTree>
    <p:extLst>
      <p:ext uri="{BB962C8B-B14F-4D97-AF65-F5344CB8AC3E}">
        <p14:creationId xmlns:p14="http://schemas.microsoft.com/office/powerpoint/2010/main" val="270648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266700" y="228600"/>
            <a:ext cx="8610600"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3000" b="1" dirty="0">
                <a:solidFill>
                  <a:srgbClr val="002D86"/>
                </a:solidFill>
                <a:ea typeface="+mj-ea"/>
                <a:cs typeface="Arial" panose="020B0604020202020204" pitchFamily="34" charset="0"/>
              </a:rPr>
              <a:t>New Look and Feel for Prenatal Note Reports</a:t>
            </a:r>
            <a:endParaRPr lang="en-US" sz="3000" dirty="0"/>
          </a:p>
        </p:txBody>
      </p:sp>
      <p:sp>
        <p:nvSpPr>
          <p:cNvPr id="6" name="Rectangle 5">
            <a:extLst>
              <a:ext uri="{FF2B5EF4-FFF2-40B4-BE49-F238E27FC236}">
                <a16:creationId xmlns:a16="http://schemas.microsoft.com/office/drawing/2014/main" id="{F74DB338-FAA3-48CB-BAAE-69E8C08B2182}"/>
              </a:ext>
            </a:extLst>
          </p:cNvPr>
          <p:cNvSpPr/>
          <p:nvPr/>
        </p:nvSpPr>
        <p:spPr>
          <a:xfrm>
            <a:off x="171648" y="1019634"/>
            <a:ext cx="8610600" cy="2769989"/>
          </a:xfrm>
          <a:prstGeom prst="rect">
            <a:avLst/>
          </a:prstGeom>
        </p:spPr>
        <p:txBody>
          <a:bodyPr wrap="square">
            <a:spAutoFit/>
          </a:bodyPr>
          <a:lstStyle/>
          <a:p>
            <a:pPr indent="-285750">
              <a:spcAft>
                <a:spcPts val="600"/>
              </a:spcAft>
              <a:buFont typeface="Arial" panose="020B0604020202020204" pitchFamily="34" charset="0"/>
            </a:pPr>
            <a:r>
              <a:rPr lang="en-US" sz="1600" dirty="0">
                <a:latin typeface="Arial" panose="020B0604020202020204" pitchFamily="34" charset="0"/>
                <a:cs typeface="Arial" panose="020B0604020202020204" pitchFamily="34" charset="0"/>
              </a:rPr>
              <a:t>Reports that show prenatal notes have a cleaner look and updated color coding:</a:t>
            </a:r>
          </a:p>
          <a:p>
            <a:pPr marL="57150" indent="-342900">
              <a:spcAft>
                <a:spcPts val="600"/>
              </a:spcAft>
              <a:buFont typeface="+mj-lt"/>
              <a:buAutoNum type="alphaUcPeriod"/>
            </a:pPr>
            <a:r>
              <a:rPr lang="en-US" sz="1600" dirty="0">
                <a:latin typeface="Arial" panose="020B0604020202020204" pitchFamily="34" charset="0"/>
                <a:cs typeface="Arial" panose="020B0604020202020204" pitchFamily="34" charset="0"/>
              </a:rPr>
              <a:t>The note status appears inline with the author, date, and time. </a:t>
            </a:r>
          </a:p>
          <a:p>
            <a:pPr marL="57150" indent="-342900">
              <a:spcAft>
                <a:spcPts val="600"/>
              </a:spcAft>
              <a:buFont typeface="+mj-lt"/>
              <a:buAutoNum type="alphaUcPeriod"/>
            </a:pPr>
            <a:r>
              <a:rPr lang="en-US" sz="1600" dirty="0">
                <a:latin typeface="Arial" panose="020B0604020202020204" pitchFamily="34" charset="0"/>
                <a:cs typeface="Arial" panose="020B0604020202020204" pitchFamily="34" charset="0"/>
              </a:rPr>
              <a:t>The same color-coding scheme used by standard notes to indicate note status now appears.</a:t>
            </a:r>
          </a:p>
          <a:p>
            <a:pPr marL="57150" indent="-342900">
              <a:spcAft>
                <a:spcPts val="600"/>
              </a:spcAft>
              <a:buFont typeface="+mj-lt"/>
              <a:buAutoNum type="alphaUcPeriod"/>
            </a:pPr>
            <a:r>
              <a:rPr lang="en-US" sz="1600" dirty="0">
                <a:latin typeface="Arial" panose="020B0604020202020204" pitchFamily="34" charset="0"/>
                <a:cs typeface="Arial" panose="020B0604020202020204" pitchFamily="34" charset="0"/>
              </a:rPr>
              <a:t>The date and time appear in a more subtle gray.</a:t>
            </a:r>
          </a:p>
          <a:p>
            <a:pPr marL="57150" indent="-342900">
              <a:spcAft>
                <a:spcPts val="600"/>
              </a:spcAft>
              <a:buFont typeface="+mj-lt"/>
              <a:buAutoNum type="alphaUcPeriod"/>
            </a:pPr>
            <a:r>
              <a:rPr lang="en-US" sz="1600" dirty="0">
                <a:latin typeface="Arial" panose="020B0604020202020204" pitchFamily="34" charset="0"/>
                <a:cs typeface="Arial" panose="020B0604020202020204" pitchFamily="34" charset="0"/>
              </a:rPr>
              <a:t>Only sensitive flags are highlighted to draw more attention to them.</a:t>
            </a:r>
          </a:p>
          <a:p>
            <a:pPr marL="57150" indent="-342900">
              <a:spcAft>
                <a:spcPts val="600"/>
              </a:spcAft>
              <a:buFont typeface="+mj-lt"/>
              <a:buAutoNum type="alphaUcPeriod"/>
            </a:pPr>
            <a:r>
              <a:rPr lang="en-US" sz="1600" dirty="0">
                <a:latin typeface="Arial" panose="020B0604020202020204" pitchFamily="34" charset="0"/>
                <a:cs typeface="Arial" panose="020B0604020202020204" pitchFamily="34" charset="0"/>
              </a:rPr>
              <a:t>Each note is collapsible, so you have more control over how much text appears on the screen.</a:t>
            </a:r>
          </a:p>
          <a:p>
            <a:endParaRPr lang="en-US" sz="1600" dirty="0"/>
          </a:p>
        </p:txBody>
      </p:sp>
      <p:pic>
        <p:nvPicPr>
          <p:cNvPr id="7" name="U:\Images\2020 Nov\4400001To4500000\4402086.png">
            <a:extLst>
              <a:ext uri="{FF2B5EF4-FFF2-40B4-BE49-F238E27FC236}">
                <a16:creationId xmlns:a16="http://schemas.microsoft.com/office/drawing/2014/main" id="{C82DA398-176B-4BB6-ACF4-682E1FE25B48}"/>
              </a:ext>
            </a:extLst>
          </p:cNvPr>
          <p:cNvPicPr/>
          <p:nvPr/>
        </p:nvPicPr>
        <p:blipFill>
          <a:blip r:embed="rId4" cstate="print"/>
          <a:stretch>
            <a:fillRect/>
          </a:stretch>
        </p:blipFill>
        <p:spPr>
          <a:xfrm>
            <a:off x="395422" y="3689142"/>
            <a:ext cx="8248848" cy="1881791"/>
          </a:xfrm>
          <a:prstGeom prst="rect">
            <a:avLst/>
          </a:prstGeom>
        </p:spPr>
      </p:pic>
    </p:spTree>
    <p:extLst>
      <p:ext uri="{BB962C8B-B14F-4D97-AF65-F5344CB8AC3E}">
        <p14:creationId xmlns:p14="http://schemas.microsoft.com/office/powerpoint/2010/main" val="340697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04308"/>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228600" y="228600"/>
            <a:ext cx="8915400"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3000" b="1" dirty="0">
                <a:solidFill>
                  <a:srgbClr val="002D86"/>
                </a:solidFill>
                <a:ea typeface="+mj-ea"/>
                <a:cs typeface="Arial" panose="020B0604020202020204" pitchFamily="34" charset="0"/>
              </a:rPr>
              <a:t>Easier-to-Read Imaging Results in Notes</a:t>
            </a:r>
            <a:endParaRPr lang="en-US" sz="3000" dirty="0"/>
          </a:p>
        </p:txBody>
      </p:sp>
      <p:sp>
        <p:nvSpPr>
          <p:cNvPr id="6" name="Rectangle 5">
            <a:extLst>
              <a:ext uri="{FF2B5EF4-FFF2-40B4-BE49-F238E27FC236}">
                <a16:creationId xmlns:a16="http://schemas.microsoft.com/office/drawing/2014/main" id="{3DD905B7-592B-4B99-837C-BE62C2C97857}"/>
              </a:ext>
            </a:extLst>
          </p:cNvPr>
          <p:cNvSpPr/>
          <p:nvPr/>
        </p:nvSpPr>
        <p:spPr>
          <a:xfrm>
            <a:off x="228600" y="888113"/>
            <a:ext cx="4572000" cy="1077218"/>
          </a:xfrm>
          <a:prstGeom prst="rect">
            <a:avLst/>
          </a:prstGeom>
        </p:spPr>
        <p:txBody>
          <a:bodyPr wrap="square">
            <a:spAutoFit/>
          </a:bodyPr>
          <a:lstStyle/>
          <a:p>
            <a:pPr indent="-285750">
              <a:buFont typeface="Arial" panose="020B0604020202020204" pitchFamily="34" charset="0"/>
            </a:pPr>
            <a:r>
              <a:rPr lang="en-US" sz="1600" dirty="0"/>
              <a:t>If you want to show information from the most recent imaging result for a procedure in your notes, type </a:t>
            </a:r>
            <a:r>
              <a:rPr lang="en-US" sz="1600" b="1" dirty="0"/>
              <a:t>.IMGRESULT</a:t>
            </a:r>
            <a:r>
              <a:rPr lang="en-US" sz="1600" dirty="0"/>
              <a:t>.  This link allows users to create their own list of imaging result links.</a:t>
            </a:r>
          </a:p>
        </p:txBody>
      </p:sp>
      <p:pic>
        <p:nvPicPr>
          <p:cNvPr id="7" name="U:\Images\2020 Nov\4400001To4500000\4419183.png">
            <a:extLst>
              <a:ext uri="{FF2B5EF4-FFF2-40B4-BE49-F238E27FC236}">
                <a16:creationId xmlns:a16="http://schemas.microsoft.com/office/drawing/2014/main" id="{72EACF21-4EB6-4A5E-B3E4-141C22E15B2B}"/>
              </a:ext>
            </a:extLst>
          </p:cNvPr>
          <p:cNvPicPr/>
          <p:nvPr/>
        </p:nvPicPr>
        <p:blipFill>
          <a:blip r:embed="rId4" cstate="print"/>
          <a:stretch>
            <a:fillRect/>
          </a:stretch>
        </p:blipFill>
        <p:spPr>
          <a:xfrm>
            <a:off x="1219200" y="3969262"/>
            <a:ext cx="5867400" cy="2000625"/>
          </a:xfrm>
          <a:prstGeom prst="rect">
            <a:avLst/>
          </a:prstGeom>
        </p:spPr>
      </p:pic>
      <p:sp>
        <p:nvSpPr>
          <p:cNvPr id="8" name="Rectangle 7">
            <a:extLst>
              <a:ext uri="{FF2B5EF4-FFF2-40B4-BE49-F238E27FC236}">
                <a16:creationId xmlns:a16="http://schemas.microsoft.com/office/drawing/2014/main" id="{D3AD727A-56C8-4BE4-91BB-08804C856258}"/>
              </a:ext>
            </a:extLst>
          </p:cNvPr>
          <p:cNvSpPr/>
          <p:nvPr/>
        </p:nvSpPr>
        <p:spPr>
          <a:xfrm>
            <a:off x="228600" y="2715161"/>
            <a:ext cx="7471611" cy="1415772"/>
          </a:xfrm>
          <a:prstGeom prst="rect">
            <a:avLst/>
          </a:prstGeom>
        </p:spPr>
        <p:txBody>
          <a:bodyPr wrap="square">
            <a:spAutoFit/>
          </a:bodyPr>
          <a:lstStyle/>
          <a:p>
            <a:pPr indent="-285750">
              <a:buFont typeface="Arial" panose="020B0604020202020204" pitchFamily="34" charset="0"/>
            </a:pPr>
            <a:endParaRPr lang="en-US" sz="1600" dirty="0"/>
          </a:p>
          <a:p>
            <a:pPr indent="-285750">
              <a:buFont typeface="Arial" panose="020B0604020202020204" pitchFamily="34" charset="0"/>
            </a:pPr>
            <a:r>
              <a:rPr lang="en-US" dirty="0">
                <a:latin typeface="Arial" panose="020B0604020202020204" pitchFamily="34" charset="0"/>
                <a:cs typeface="Arial" panose="020B0604020202020204" pitchFamily="34" charset="0"/>
              </a:rPr>
              <a:t>Any notes that already automatically include this information now show it in a cleaner format, making it easier to find the information needed more quickly.  Additionally, the notes also now include multiple results.</a:t>
            </a:r>
          </a:p>
          <a:p>
            <a:endParaRPr lang="en-US" sz="1600" dirty="0"/>
          </a:p>
        </p:txBody>
      </p:sp>
      <p:pic>
        <p:nvPicPr>
          <p:cNvPr id="9" name="Picture 8">
            <a:extLst>
              <a:ext uri="{FF2B5EF4-FFF2-40B4-BE49-F238E27FC236}">
                <a16:creationId xmlns:a16="http://schemas.microsoft.com/office/drawing/2014/main" id="{408A5D1D-6364-4D16-A504-30E9279E5C19}"/>
              </a:ext>
            </a:extLst>
          </p:cNvPr>
          <p:cNvPicPr>
            <a:picLocks noChangeAspect="1"/>
          </p:cNvPicPr>
          <p:nvPr/>
        </p:nvPicPr>
        <p:blipFill rotWithShape="1">
          <a:blip r:embed="rId5"/>
          <a:srcRect t="7021"/>
          <a:stretch/>
        </p:blipFill>
        <p:spPr>
          <a:xfrm>
            <a:off x="4685213" y="861548"/>
            <a:ext cx="3243598" cy="2000625"/>
          </a:xfrm>
          <a:prstGeom prst="rect">
            <a:avLst/>
          </a:prstGeom>
          <a:ln>
            <a:solidFill>
              <a:schemeClr val="accent1"/>
            </a:solidFill>
          </a:ln>
        </p:spPr>
      </p:pic>
    </p:spTree>
    <p:extLst>
      <p:ext uri="{BB962C8B-B14F-4D97-AF65-F5344CB8AC3E}">
        <p14:creationId xmlns:p14="http://schemas.microsoft.com/office/powerpoint/2010/main" val="39306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19C033-FB4A-48A9-887D-9A596819974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125C43-9339-47DF-B040-9739C9FDA62A}"/>
              </a:ext>
            </a:extLst>
          </p:cNvPr>
          <p:cNvPicPr>
            <a:picLocks noChangeAspect="1"/>
          </p:cNvPicPr>
          <p:nvPr/>
        </p:nvPicPr>
        <p:blipFill>
          <a:blip r:embed="rId2"/>
          <a:stretch>
            <a:fillRect/>
          </a:stretch>
        </p:blipFill>
        <p:spPr>
          <a:xfrm>
            <a:off x="2513144" y="1853918"/>
            <a:ext cx="4523277" cy="2838862"/>
          </a:xfrm>
          <a:prstGeom prst="rect">
            <a:avLst/>
          </a:prstGeom>
        </p:spPr>
      </p:pic>
      <p:sp>
        <p:nvSpPr>
          <p:cNvPr id="12" name="Rectangle 11">
            <a:extLst>
              <a:ext uri="{FF2B5EF4-FFF2-40B4-BE49-F238E27FC236}">
                <a16:creationId xmlns:a16="http://schemas.microsoft.com/office/drawing/2014/main" id="{005C153F-19C3-4EC4-89D5-EC3AAE6BD471}"/>
              </a:ext>
            </a:extLst>
          </p:cNvPr>
          <p:cNvSpPr/>
          <p:nvPr/>
        </p:nvSpPr>
        <p:spPr>
          <a:xfrm>
            <a:off x="2605671" y="1943217"/>
            <a:ext cx="4334107" cy="266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978A85-12C8-4008-831C-0E130A30422F}"/>
              </a:ext>
            </a:extLst>
          </p:cNvPr>
          <p:cNvSpPr txBox="1"/>
          <p:nvPr/>
        </p:nvSpPr>
        <p:spPr>
          <a:xfrm>
            <a:off x="1676400" y="2895600"/>
            <a:ext cx="6358704" cy="707886"/>
          </a:xfrm>
          <a:prstGeom prst="rect">
            <a:avLst/>
          </a:prstGeom>
          <a:noFill/>
        </p:spPr>
        <p:txBody>
          <a:bodyPr wrap="square" rtlCol="0">
            <a:spAutoFit/>
          </a:bodyPr>
          <a:lstStyle/>
          <a:p>
            <a:pPr algn="ctr"/>
            <a:r>
              <a:rPr lang="en-US" sz="4000" b="1" dirty="0">
                <a:latin typeface="Arial Narrow" panose="020B0606020202030204" pitchFamily="34" charset="0"/>
              </a:rPr>
              <a:t>Prior Authorization</a:t>
            </a:r>
          </a:p>
        </p:txBody>
      </p:sp>
      <p:pic>
        <p:nvPicPr>
          <p:cNvPr id="6" name="Picture 5">
            <a:extLst>
              <a:ext uri="{FF2B5EF4-FFF2-40B4-BE49-F238E27FC236}">
                <a16:creationId xmlns:a16="http://schemas.microsoft.com/office/drawing/2014/main" id="{61CF4786-3FB9-3F40-89F0-706CEDBF6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87" y="3150030"/>
            <a:ext cx="1558414" cy="514197"/>
          </a:xfrm>
          <a:prstGeom prst="rect">
            <a:avLst/>
          </a:prstGeom>
        </p:spPr>
      </p:pic>
      <p:pic>
        <p:nvPicPr>
          <p:cNvPr id="4" name="Picture 3">
            <a:extLst>
              <a:ext uri="{FF2B5EF4-FFF2-40B4-BE49-F238E27FC236}">
                <a16:creationId xmlns:a16="http://schemas.microsoft.com/office/drawing/2014/main" id="{707A18D5-F3D4-42AC-9A91-F505A6C3CE51}"/>
              </a:ext>
            </a:extLst>
          </p:cNvPr>
          <p:cNvPicPr>
            <a:picLocks noChangeAspect="1"/>
          </p:cNvPicPr>
          <p:nvPr/>
        </p:nvPicPr>
        <p:blipFill rotWithShape="1">
          <a:blip r:embed="rId4"/>
          <a:srcRect t="65571"/>
          <a:stretch/>
        </p:blipFill>
        <p:spPr>
          <a:xfrm rot="5400000" flipH="1" flipV="1">
            <a:off x="-2466630" y="2441403"/>
            <a:ext cx="6861517" cy="1971676"/>
          </a:xfrm>
          <a:prstGeom prst="rect">
            <a:avLst/>
          </a:prstGeom>
        </p:spPr>
      </p:pic>
      <p:pic>
        <p:nvPicPr>
          <p:cNvPr id="5" name="Picture 5" descr="image003">
            <a:extLst>
              <a:ext uri="{FF2B5EF4-FFF2-40B4-BE49-F238E27FC236}">
                <a16:creationId xmlns:a16="http://schemas.microsoft.com/office/drawing/2014/main" id="{C94DD445-0FC3-4BC2-BCBA-6DBF32A6F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52400"/>
            <a:ext cx="1459390" cy="41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414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248653" y="1675528"/>
            <a:ext cx="8610600" cy="1051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indent="-285750">
              <a:lnSpc>
                <a:spcPct val="112000"/>
              </a:lnSpc>
              <a:spcAft>
                <a:spcPts val="600"/>
              </a:spcAft>
              <a:buFont typeface="Arial" panose="020B0604020202020204" pitchFamily="34" charset="0"/>
            </a:pPr>
            <a:r>
              <a:rPr lang="en-US" dirty="0"/>
              <a:t>It's now easier to search, share, and copy SmartPhrases</a:t>
            </a:r>
          </a:p>
          <a:p>
            <a:pPr indent="-285750">
              <a:lnSpc>
                <a:spcPct val="112000"/>
              </a:lnSpc>
              <a:spcAft>
                <a:spcPts val="600"/>
              </a:spcAft>
              <a:buFont typeface="Arial" panose="020B0604020202020204" pitchFamily="34" charset="0"/>
            </a:pPr>
            <a:r>
              <a:rPr lang="en-US" b="0" i="0" dirty="0">
                <a:solidFill>
                  <a:srgbClr val="000000"/>
                </a:solidFill>
                <a:effectLst/>
              </a:rPr>
              <a:t>Some workflows are the same as before, although some buttons have been renamed</a:t>
            </a:r>
            <a:endParaRPr lang="en-US" dirty="0"/>
          </a:p>
        </p:txBody>
      </p:sp>
      <p:sp>
        <p:nvSpPr>
          <p:cNvPr id="8" name="TextBox 7">
            <a:extLst>
              <a:ext uri="{FF2B5EF4-FFF2-40B4-BE49-F238E27FC236}">
                <a16:creationId xmlns:a16="http://schemas.microsoft.com/office/drawing/2014/main" id="{A6C11C2B-D70A-4940-92FF-67A68326CCF3}"/>
              </a:ext>
            </a:extLst>
          </p:cNvPr>
          <p:cNvSpPr txBox="1"/>
          <p:nvPr/>
        </p:nvSpPr>
        <p:spPr>
          <a:xfrm>
            <a:off x="304800" y="304800"/>
            <a:ext cx="8610600" cy="1323439"/>
          </a:xfrm>
          <a:prstGeom prst="rect">
            <a:avLst/>
          </a:prstGeom>
          <a:noFill/>
        </p:spPr>
        <p:txBody>
          <a:bodyPr wrap="square">
            <a:spAutoFit/>
          </a:bodyPr>
          <a:lstStyle/>
          <a:p>
            <a:r>
              <a:rPr lang="en-US" sz="4000" b="1" dirty="0" err="1">
                <a:solidFill>
                  <a:srgbClr val="003399"/>
                </a:solidFill>
                <a:latin typeface="Arial Narrow" panose="020B0606020202030204" pitchFamily="34" charset="0"/>
              </a:rPr>
              <a:t>SmartPhrase</a:t>
            </a:r>
            <a:r>
              <a:rPr lang="en-US" sz="4000" b="1" dirty="0">
                <a:solidFill>
                  <a:srgbClr val="003399"/>
                </a:solidFill>
                <a:latin typeface="Arial Narrow" panose="020B0606020202030204" pitchFamily="34" charset="0"/>
              </a:rPr>
              <a:t> Manager Has a New Look and Streamlined Workflow</a:t>
            </a:r>
            <a:endParaRPr lang="en-US" sz="4000" dirty="0">
              <a:solidFill>
                <a:srgbClr val="003399"/>
              </a:solidFill>
              <a:latin typeface="Arial Narrow" panose="020B0606020202030204" pitchFamily="34" charset="0"/>
            </a:endParaRPr>
          </a:p>
        </p:txBody>
      </p:sp>
      <p:pic>
        <p:nvPicPr>
          <p:cNvPr id="10" name="U:\Images\2020 Aug\4300001To4400000\4365354.png">
            <a:extLst>
              <a:ext uri="{FF2B5EF4-FFF2-40B4-BE49-F238E27FC236}">
                <a16:creationId xmlns:a16="http://schemas.microsoft.com/office/drawing/2014/main" id="{5A856950-E808-4F79-B617-256A5301D717}"/>
              </a:ext>
            </a:extLst>
          </p:cNvPr>
          <p:cNvPicPr/>
          <p:nvPr/>
        </p:nvPicPr>
        <p:blipFill>
          <a:blip r:embed="rId4" cstate="print"/>
          <a:stretch>
            <a:fillRect/>
          </a:stretch>
        </p:blipFill>
        <p:spPr>
          <a:xfrm>
            <a:off x="457200" y="3105335"/>
            <a:ext cx="8001000" cy="1707848"/>
          </a:xfrm>
          <a:prstGeom prst="rect">
            <a:avLst/>
          </a:prstGeom>
        </p:spPr>
      </p:pic>
    </p:spTree>
    <p:extLst>
      <p:ext uri="{BB962C8B-B14F-4D97-AF65-F5344CB8AC3E}">
        <p14:creationId xmlns:p14="http://schemas.microsoft.com/office/powerpoint/2010/main" val="347566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16284"/>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CDE8F4BC-D4E5-4BCD-94DC-F79C440E36B9}"/>
              </a:ext>
            </a:extLst>
          </p:cNvPr>
          <p:cNvSpPr txBox="1"/>
          <p:nvPr/>
        </p:nvSpPr>
        <p:spPr>
          <a:xfrm>
            <a:off x="0" y="142863"/>
            <a:ext cx="7333910" cy="1323439"/>
          </a:xfrm>
          <a:prstGeom prst="rect">
            <a:avLst/>
          </a:prstGeom>
          <a:noFill/>
        </p:spPr>
        <p:txBody>
          <a:bodyPr wrap="square">
            <a:spAutoFit/>
          </a:bodyPr>
          <a:lstStyle/>
          <a:p>
            <a:r>
              <a:rPr lang="en-US" sz="4000" b="1" dirty="0" err="1">
                <a:solidFill>
                  <a:srgbClr val="002E8A"/>
                </a:solidFill>
                <a:latin typeface="Arial Narrow" panose="020B0606020202030204" pitchFamily="34" charset="0"/>
              </a:rPr>
              <a:t>SmartPhrase</a:t>
            </a:r>
            <a:r>
              <a:rPr lang="en-US" sz="4000" b="1" dirty="0">
                <a:solidFill>
                  <a:srgbClr val="002E8A"/>
                </a:solidFill>
                <a:latin typeface="Arial Narrow" panose="020B0606020202030204" pitchFamily="34" charset="0"/>
              </a:rPr>
              <a:t> Manager – How to Create a New </a:t>
            </a:r>
            <a:r>
              <a:rPr lang="en-US" sz="4000" b="1" dirty="0" err="1">
                <a:solidFill>
                  <a:srgbClr val="002E8A"/>
                </a:solidFill>
                <a:latin typeface="Arial Narrow" panose="020B0606020202030204" pitchFamily="34" charset="0"/>
              </a:rPr>
              <a:t>SmartPhrase</a:t>
            </a:r>
            <a:endParaRPr lang="en-US" sz="4000" dirty="0">
              <a:solidFill>
                <a:srgbClr val="002E8A"/>
              </a:solidFill>
              <a:latin typeface="Arial Narrow" panose="020B0606020202030204" pitchFamily="34" charset="0"/>
            </a:endParaRPr>
          </a:p>
        </p:txBody>
      </p:sp>
      <p:sp>
        <p:nvSpPr>
          <p:cNvPr id="9" name="TextBox 8">
            <a:extLst>
              <a:ext uri="{FF2B5EF4-FFF2-40B4-BE49-F238E27FC236}">
                <a16:creationId xmlns:a16="http://schemas.microsoft.com/office/drawing/2014/main" id="{B112E8B5-A9F7-423F-9A05-41858FCE7F78}"/>
              </a:ext>
            </a:extLst>
          </p:cNvPr>
          <p:cNvSpPr txBox="1"/>
          <p:nvPr/>
        </p:nvSpPr>
        <p:spPr>
          <a:xfrm>
            <a:off x="12032" y="1613141"/>
            <a:ext cx="7333910" cy="687817"/>
          </a:xfrm>
          <a:prstGeom prst="rect">
            <a:avLst/>
          </a:prstGeom>
          <a:noFill/>
        </p:spPr>
        <p:txBody>
          <a:bodyPr wrap="square">
            <a:spAutoFit/>
          </a:bodyPr>
          <a:lstStyle/>
          <a:p>
            <a:pPr>
              <a:lnSpc>
                <a:spcPct val="112000"/>
              </a:lnSpc>
              <a:spcAft>
                <a:spcPts val="600"/>
              </a:spcAft>
            </a:pPr>
            <a:r>
              <a:rPr lang="en-US" dirty="0">
                <a:latin typeface="Arial" panose="020B0604020202020204" pitchFamily="34" charset="0"/>
                <a:cs typeface="Arial" panose="020B0604020202020204" pitchFamily="34" charset="0"/>
              </a:rPr>
              <a:t>Select the </a:t>
            </a:r>
            <a:r>
              <a:rPr lang="en-US" b="1" dirty="0">
                <a:latin typeface="Arial" panose="020B0604020202020204" pitchFamily="34" charset="0"/>
                <a:cs typeface="Arial" panose="020B0604020202020204" pitchFamily="34" charset="0"/>
              </a:rPr>
              <a:t>New User </a:t>
            </a:r>
            <a:r>
              <a:rPr lang="en-US" b="1" dirty="0" err="1">
                <a:latin typeface="Arial" panose="020B0604020202020204" pitchFamily="34" charset="0"/>
                <a:cs typeface="Arial" panose="020B0604020202020204" pitchFamily="34" charset="0"/>
              </a:rPr>
              <a:t>SmartPhrase</a:t>
            </a:r>
            <a:r>
              <a:rPr lang="en-US" dirty="0">
                <a:latin typeface="Arial" panose="020B0604020202020204" pitchFamily="34" charset="0"/>
                <a:cs typeface="Arial" panose="020B0604020202020204" pitchFamily="34" charset="0"/>
              </a:rPr>
              <a:t> button to create a new </a:t>
            </a:r>
            <a:r>
              <a:rPr lang="en-US" dirty="0" err="1">
                <a:latin typeface="Arial" panose="020B0604020202020204" pitchFamily="34" charset="0"/>
                <a:cs typeface="Arial" panose="020B0604020202020204" pitchFamily="34" charset="0"/>
              </a:rPr>
              <a:t>SmartPhrase</a:t>
            </a:r>
            <a:r>
              <a:rPr lang="en-US" dirty="0">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5D366349-900C-47FD-863F-D41C10050C15}"/>
              </a:ext>
            </a:extLst>
          </p:cNvPr>
          <p:cNvPicPr>
            <a:picLocks noChangeAspect="1"/>
          </p:cNvPicPr>
          <p:nvPr/>
        </p:nvPicPr>
        <p:blipFill>
          <a:blip r:embed="rId5"/>
          <a:stretch>
            <a:fillRect/>
          </a:stretch>
        </p:blipFill>
        <p:spPr>
          <a:xfrm>
            <a:off x="258380" y="2494185"/>
            <a:ext cx="5065763" cy="944340"/>
          </a:xfrm>
          <a:prstGeom prst="rect">
            <a:avLst/>
          </a:prstGeom>
          <a:ln>
            <a:solidFill>
              <a:schemeClr val="tx1"/>
            </a:solidFill>
          </a:ln>
        </p:spPr>
      </p:pic>
      <p:pic>
        <p:nvPicPr>
          <p:cNvPr id="11" name="Picture 10">
            <a:extLst>
              <a:ext uri="{FF2B5EF4-FFF2-40B4-BE49-F238E27FC236}">
                <a16:creationId xmlns:a16="http://schemas.microsoft.com/office/drawing/2014/main" id="{7058CA72-FF21-4282-8DAA-8422631343D8}"/>
              </a:ext>
            </a:extLst>
          </p:cNvPr>
          <p:cNvPicPr>
            <a:picLocks noChangeAspect="1"/>
          </p:cNvPicPr>
          <p:nvPr/>
        </p:nvPicPr>
        <p:blipFill>
          <a:blip r:embed="rId6"/>
          <a:stretch>
            <a:fillRect/>
          </a:stretch>
        </p:blipFill>
        <p:spPr>
          <a:xfrm>
            <a:off x="3350635" y="3590925"/>
            <a:ext cx="3735965" cy="3114675"/>
          </a:xfrm>
          <a:prstGeom prst="rect">
            <a:avLst/>
          </a:prstGeom>
          <a:ln>
            <a:solidFill>
              <a:schemeClr val="tx1"/>
            </a:solidFill>
          </a:ln>
        </p:spPr>
      </p:pic>
      <p:sp>
        <p:nvSpPr>
          <p:cNvPr id="12" name="Rectangle 11">
            <a:extLst>
              <a:ext uri="{FF2B5EF4-FFF2-40B4-BE49-F238E27FC236}">
                <a16:creationId xmlns:a16="http://schemas.microsoft.com/office/drawing/2014/main" id="{A98010D9-3EB2-4A0F-A518-567835330FC9}"/>
              </a:ext>
            </a:extLst>
          </p:cNvPr>
          <p:cNvSpPr/>
          <p:nvPr/>
        </p:nvSpPr>
        <p:spPr>
          <a:xfrm>
            <a:off x="273044" y="2743200"/>
            <a:ext cx="1174756" cy="152400"/>
          </a:xfrm>
          <a:prstGeom prst="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6BE31E4B-7A93-448D-B892-590DDB7D979D}"/>
              </a:ext>
            </a:extLst>
          </p:cNvPr>
          <p:cNvSpPr/>
          <p:nvPr/>
        </p:nvSpPr>
        <p:spPr>
          <a:xfrm>
            <a:off x="1066800" y="2819400"/>
            <a:ext cx="109855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01CF99FD-5E5A-4E77-BD17-D3D5924F7240}"/>
              </a:ext>
            </a:extLst>
          </p:cNvPr>
          <p:cNvCxnSpPr>
            <a:cxnSpLocks/>
          </p:cNvCxnSpPr>
          <p:nvPr/>
        </p:nvCxnSpPr>
        <p:spPr>
          <a:xfrm>
            <a:off x="838200" y="3245298"/>
            <a:ext cx="2448633" cy="1364579"/>
          </a:xfrm>
          <a:prstGeom prst="straightConnector1">
            <a:avLst/>
          </a:prstGeom>
          <a:ln>
            <a:solidFill>
              <a:srgbClr val="FF0D0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459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 y="1603374"/>
            <a:ext cx="8305800" cy="1107996"/>
          </a:xfrm>
          <a:prstGeom prst="rect">
            <a:avLst/>
          </a:prstGeom>
        </p:spPr>
        <p:txBody>
          <a:bodyPr wrap="square">
            <a:spAutoFit/>
          </a:bodyPr>
          <a:lstStyle/>
          <a:p>
            <a:pPr indent="-285750">
              <a:buFont typeface="Arial" panose="020B0604020202020204" pitchFamily="34" charset="0"/>
            </a:pPr>
            <a:r>
              <a:rPr lang="en-US" sz="1600" dirty="0">
                <a:latin typeface="Arial" panose="020B0604020202020204" pitchFamily="34" charset="0"/>
                <a:cs typeface="Arial" panose="020B0604020202020204" pitchFamily="34" charset="0"/>
              </a:rPr>
              <a:t>Clinicians will locate other user SmartPhrases by searching in the </a:t>
            </a:r>
            <a:r>
              <a:rPr lang="en-US" sz="1600" b="1" dirty="0">
                <a:latin typeface="Arial" panose="020B0604020202020204" pitchFamily="34" charset="0"/>
                <a:cs typeface="Arial" panose="020B0604020202020204" pitchFamily="34" charset="0"/>
              </a:rPr>
              <a:t>User</a:t>
            </a:r>
            <a:r>
              <a:rPr lang="en-US" sz="1600" dirty="0">
                <a:latin typeface="Arial" panose="020B0604020202020204" pitchFamily="34" charset="0"/>
                <a:cs typeface="Arial" panose="020B0604020202020204" pitchFamily="34" charset="0"/>
              </a:rPr>
              <a:t> field in the Activity toolbar.  When sharing or copying SmartPhrases there are now two separate buttons titled; </a:t>
            </a:r>
            <a:r>
              <a:rPr lang="en-US" sz="1600" b="1" dirty="0">
                <a:latin typeface="Arial" panose="020B0604020202020204" pitchFamily="34" charset="0"/>
                <a:cs typeface="Arial" panose="020B0604020202020204" pitchFamily="34" charset="0"/>
              </a:rPr>
              <a:t>Share With </a:t>
            </a:r>
            <a:r>
              <a:rPr lang="en-US" sz="1600" dirty="0">
                <a:latin typeface="Arial" panose="020B0604020202020204" pitchFamily="34" charset="0"/>
                <a:cs typeface="Arial" panose="020B0604020202020204" pitchFamily="34" charset="0"/>
              </a:rPr>
              <a:t>or </a:t>
            </a:r>
            <a:r>
              <a:rPr lang="en-US" sz="1600" b="1" dirty="0">
                <a:latin typeface="Arial" panose="020B0604020202020204" pitchFamily="34" charset="0"/>
                <a:cs typeface="Arial" panose="020B0604020202020204" pitchFamily="34" charset="0"/>
              </a:rPr>
              <a:t>Copy To.   </a:t>
            </a:r>
            <a:r>
              <a:rPr lang="en-US" sz="1600" dirty="0">
                <a:latin typeface="Arial" panose="020B0604020202020204" pitchFamily="34" charset="0"/>
                <a:cs typeface="Arial" panose="020B0604020202020204" pitchFamily="34" charset="0"/>
              </a:rPr>
              <a:t>In the current version there is only the </a:t>
            </a:r>
            <a:r>
              <a:rPr lang="en-US" sz="1600" b="1" dirty="0">
                <a:latin typeface="Arial" panose="020B0604020202020204" pitchFamily="34" charset="0"/>
                <a:cs typeface="Arial" panose="020B0604020202020204" pitchFamily="34" charset="0"/>
              </a:rPr>
              <a:t>Share</a:t>
            </a:r>
            <a:r>
              <a:rPr lang="en-US" sz="1600" dirty="0">
                <a:latin typeface="Arial" panose="020B0604020202020204" pitchFamily="34" charset="0"/>
                <a:cs typeface="Arial" panose="020B0604020202020204" pitchFamily="34" charset="0"/>
              </a:rPr>
              <a:t> button</a:t>
            </a:r>
            <a:r>
              <a:rPr lang="en-US" sz="1200" dirty="0">
                <a:latin typeface="Arial" panose="020B0604020202020204" pitchFamily="34" charset="0"/>
                <a:cs typeface="Arial" panose="020B0604020202020204" pitchFamily="34" charset="0"/>
              </a:rPr>
              <a:t>.   </a:t>
            </a:r>
          </a:p>
          <a:p>
            <a:endParaRPr lang="en-US" dirty="0"/>
          </a:p>
        </p:txBody>
      </p:sp>
      <p:sp>
        <p:nvSpPr>
          <p:cNvPr id="13" name="Title 1"/>
          <p:cNvSpPr>
            <a:spLocks noGrp="1"/>
          </p:cNvSpPr>
          <p:nvPr>
            <p:ph type="title"/>
          </p:nvPr>
        </p:nvSpPr>
        <p:spPr>
          <a:xfrm>
            <a:off x="152400" y="274638"/>
            <a:ext cx="6629400" cy="1143000"/>
          </a:xfrm>
        </p:spPr>
        <p:txBody>
          <a:bodyPr anchor="ctr">
            <a:normAutofit/>
          </a:bodyPr>
          <a:lstStyle/>
          <a:p>
            <a:pPr algn="l"/>
            <a:r>
              <a:rPr lang="en-US" sz="3600" b="1" dirty="0">
                <a:latin typeface="Arial Narrow" panose="020B0606020202030204" pitchFamily="34" charset="0"/>
              </a:rPr>
              <a:t>SmartPhrase Manager – Sharing and Copying SmartPhrases</a:t>
            </a:r>
          </a:p>
        </p:txBody>
      </p:sp>
      <p:pic>
        <p:nvPicPr>
          <p:cNvPr id="9" name="Picture 8">
            <a:extLst>
              <a:ext uri="{FF2B5EF4-FFF2-40B4-BE49-F238E27FC236}">
                <a16:creationId xmlns:a16="http://schemas.microsoft.com/office/drawing/2014/main" id="{489568CB-7C33-494E-BDE7-CA1D2DF5D801}"/>
              </a:ext>
            </a:extLst>
          </p:cNvPr>
          <p:cNvPicPr>
            <a:picLocks noChangeAspect="1"/>
          </p:cNvPicPr>
          <p:nvPr/>
        </p:nvPicPr>
        <p:blipFill>
          <a:blip r:embed="rId3"/>
          <a:stretch>
            <a:fillRect/>
          </a:stretch>
        </p:blipFill>
        <p:spPr>
          <a:xfrm>
            <a:off x="4307422" y="2912063"/>
            <a:ext cx="4090800" cy="762591"/>
          </a:xfrm>
          <a:prstGeom prst="rect">
            <a:avLst/>
          </a:prstGeom>
          <a:ln>
            <a:solidFill>
              <a:schemeClr val="tx1"/>
            </a:solidFill>
          </a:ln>
        </p:spPr>
      </p:pic>
      <p:pic>
        <p:nvPicPr>
          <p:cNvPr id="5" name="Picture 4">
            <a:extLst>
              <a:ext uri="{FF2B5EF4-FFF2-40B4-BE49-F238E27FC236}">
                <a16:creationId xmlns:a16="http://schemas.microsoft.com/office/drawing/2014/main" id="{91C4B3B4-9722-40DB-A19C-E1809B69084C}"/>
              </a:ext>
            </a:extLst>
          </p:cNvPr>
          <p:cNvPicPr>
            <a:picLocks noChangeAspect="1"/>
          </p:cNvPicPr>
          <p:nvPr/>
        </p:nvPicPr>
        <p:blipFill>
          <a:blip r:embed="rId4"/>
          <a:stretch>
            <a:fillRect/>
          </a:stretch>
        </p:blipFill>
        <p:spPr>
          <a:xfrm>
            <a:off x="415704" y="3251057"/>
            <a:ext cx="3561644" cy="375989"/>
          </a:xfrm>
          <a:prstGeom prst="rect">
            <a:avLst/>
          </a:prstGeom>
          <a:ln>
            <a:solidFill>
              <a:schemeClr val="tx1"/>
            </a:solidFill>
          </a:ln>
        </p:spPr>
      </p:pic>
      <p:pic>
        <p:nvPicPr>
          <p:cNvPr id="10" name="Picture 9">
            <a:extLst>
              <a:ext uri="{FF2B5EF4-FFF2-40B4-BE49-F238E27FC236}">
                <a16:creationId xmlns:a16="http://schemas.microsoft.com/office/drawing/2014/main" id="{6F74C519-1B15-4C2B-8AA8-C4D25F683F0E}"/>
              </a:ext>
            </a:extLst>
          </p:cNvPr>
          <p:cNvPicPr>
            <a:picLocks noChangeAspect="1"/>
          </p:cNvPicPr>
          <p:nvPr/>
        </p:nvPicPr>
        <p:blipFill>
          <a:blip r:embed="rId5"/>
          <a:stretch>
            <a:fillRect/>
          </a:stretch>
        </p:blipFill>
        <p:spPr>
          <a:xfrm>
            <a:off x="471332" y="3831427"/>
            <a:ext cx="3561644" cy="1616403"/>
          </a:xfrm>
          <a:prstGeom prst="rect">
            <a:avLst/>
          </a:prstGeom>
          <a:ln>
            <a:solidFill>
              <a:schemeClr val="tx1"/>
            </a:solidFill>
          </a:ln>
        </p:spPr>
      </p:pic>
      <p:pic>
        <p:nvPicPr>
          <p:cNvPr id="16" name="Picture 15">
            <a:extLst>
              <a:ext uri="{FF2B5EF4-FFF2-40B4-BE49-F238E27FC236}">
                <a16:creationId xmlns:a16="http://schemas.microsoft.com/office/drawing/2014/main" id="{7405F787-BD9C-4089-8408-BD4D062452DF}"/>
              </a:ext>
            </a:extLst>
          </p:cNvPr>
          <p:cNvPicPr>
            <a:picLocks noChangeAspect="1"/>
          </p:cNvPicPr>
          <p:nvPr/>
        </p:nvPicPr>
        <p:blipFill>
          <a:blip r:embed="rId6"/>
          <a:stretch>
            <a:fillRect/>
          </a:stretch>
        </p:blipFill>
        <p:spPr>
          <a:xfrm>
            <a:off x="4310934" y="3831427"/>
            <a:ext cx="3395317" cy="1489174"/>
          </a:xfrm>
          <a:prstGeom prst="rect">
            <a:avLst/>
          </a:prstGeom>
          <a:ln>
            <a:solidFill>
              <a:schemeClr val="tx1"/>
            </a:solidFill>
          </a:ln>
        </p:spPr>
      </p:pic>
      <p:pic>
        <p:nvPicPr>
          <p:cNvPr id="14" name="Picture 13">
            <a:extLst>
              <a:ext uri="{FF2B5EF4-FFF2-40B4-BE49-F238E27FC236}">
                <a16:creationId xmlns:a16="http://schemas.microsoft.com/office/drawing/2014/main" id="{7C3D0A57-D3F9-4BAB-8C57-0500BED119B6}"/>
              </a:ext>
            </a:extLst>
          </p:cNvPr>
          <p:cNvPicPr>
            <a:picLocks noChangeAspect="1"/>
          </p:cNvPicPr>
          <p:nvPr/>
        </p:nvPicPr>
        <p:blipFill>
          <a:blip r:embed="rId7"/>
          <a:stretch>
            <a:fillRect/>
          </a:stretch>
        </p:blipFill>
        <p:spPr>
          <a:xfrm>
            <a:off x="5195006" y="4270863"/>
            <a:ext cx="3630789" cy="1597001"/>
          </a:xfrm>
          <a:prstGeom prst="rect">
            <a:avLst/>
          </a:prstGeom>
          <a:ln>
            <a:solidFill>
              <a:schemeClr val="tx1"/>
            </a:solidFill>
          </a:ln>
        </p:spPr>
      </p:pic>
      <p:sp>
        <p:nvSpPr>
          <p:cNvPr id="17" name="TextBox 16">
            <a:extLst>
              <a:ext uri="{FF2B5EF4-FFF2-40B4-BE49-F238E27FC236}">
                <a16:creationId xmlns:a16="http://schemas.microsoft.com/office/drawing/2014/main" id="{BC63BD38-E68C-4DC6-AAA7-43F47B4476D0}"/>
              </a:ext>
            </a:extLst>
          </p:cNvPr>
          <p:cNvSpPr txBox="1"/>
          <p:nvPr/>
        </p:nvSpPr>
        <p:spPr>
          <a:xfrm>
            <a:off x="375344" y="2460303"/>
            <a:ext cx="7735711" cy="369332"/>
          </a:xfrm>
          <a:prstGeom prst="rect">
            <a:avLst/>
          </a:prstGeom>
          <a:noFill/>
        </p:spPr>
        <p:txBody>
          <a:bodyPr wrap="square" rtlCol="0">
            <a:spAutoFit/>
          </a:bodyPr>
          <a:lstStyle/>
          <a:p>
            <a:r>
              <a:rPr lang="en-US" b="1" dirty="0"/>
              <a:t>	Current Version				Upgrade Version</a:t>
            </a:r>
          </a:p>
        </p:txBody>
      </p:sp>
      <p:sp>
        <p:nvSpPr>
          <p:cNvPr id="18" name="Rectangle 17">
            <a:extLst>
              <a:ext uri="{FF2B5EF4-FFF2-40B4-BE49-F238E27FC236}">
                <a16:creationId xmlns:a16="http://schemas.microsoft.com/office/drawing/2014/main" id="{73C602B1-5C09-464D-9183-9DA45D83865A}"/>
              </a:ext>
            </a:extLst>
          </p:cNvPr>
          <p:cNvSpPr/>
          <p:nvPr/>
        </p:nvSpPr>
        <p:spPr>
          <a:xfrm>
            <a:off x="2957689" y="3231088"/>
            <a:ext cx="496711" cy="3759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3E75237-4C50-45DF-B3A2-E31A4872501A}"/>
              </a:ext>
            </a:extLst>
          </p:cNvPr>
          <p:cNvSpPr/>
          <p:nvPr/>
        </p:nvSpPr>
        <p:spPr>
          <a:xfrm>
            <a:off x="6502400" y="3378304"/>
            <a:ext cx="1004711" cy="2287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1070E53C-3325-4787-B446-646D242035B9}"/>
              </a:ext>
            </a:extLst>
          </p:cNvPr>
          <p:cNvCxnSpPr>
            <a:stCxn id="18" idx="2"/>
          </p:cNvCxnSpPr>
          <p:nvPr/>
        </p:nvCxnSpPr>
        <p:spPr>
          <a:xfrm flipH="1">
            <a:off x="2743200" y="3607077"/>
            <a:ext cx="462845" cy="5020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776DF40-3A54-462F-A2CF-FE74F54DAD13}"/>
              </a:ext>
            </a:extLst>
          </p:cNvPr>
          <p:cNvCxnSpPr>
            <a:cxnSpLocks/>
            <a:stCxn id="19" idx="2"/>
          </p:cNvCxnSpPr>
          <p:nvPr/>
        </p:nvCxnSpPr>
        <p:spPr>
          <a:xfrm>
            <a:off x="7004756" y="3607078"/>
            <a:ext cx="211665" cy="7597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AA10BE8-B6CC-4A5A-AE35-B39D0D59BD1C}"/>
              </a:ext>
            </a:extLst>
          </p:cNvPr>
          <p:cNvCxnSpPr>
            <a:cxnSpLocks/>
            <a:stCxn id="19" idx="2"/>
          </p:cNvCxnSpPr>
          <p:nvPr/>
        </p:nvCxnSpPr>
        <p:spPr>
          <a:xfrm flipH="1">
            <a:off x="6863644" y="3607078"/>
            <a:ext cx="141112" cy="4946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1CBB1FDA-F6A6-4552-B988-A0314BB51536}"/>
              </a:ext>
            </a:extLst>
          </p:cNvPr>
          <p:cNvSpPr/>
          <p:nvPr/>
        </p:nvSpPr>
        <p:spPr>
          <a:xfrm>
            <a:off x="7038622" y="3111749"/>
            <a:ext cx="1224845" cy="2665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2770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0"/>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8EA4A61F-6359-421D-B4E4-D9CD2B882BD8}"/>
              </a:ext>
            </a:extLst>
          </p:cNvPr>
          <p:cNvSpPr/>
          <p:nvPr/>
        </p:nvSpPr>
        <p:spPr>
          <a:xfrm>
            <a:off x="-1" y="1469886"/>
            <a:ext cx="7536339" cy="1928670"/>
          </a:xfrm>
          <a:prstGeom prst="rect">
            <a:avLst/>
          </a:prstGeom>
        </p:spPr>
        <p:txBody>
          <a:bodyPr wrap="square">
            <a:spAutoFit/>
          </a:bodyPr>
          <a:lstStyle/>
          <a:p>
            <a:pPr indent="-285750">
              <a:lnSpc>
                <a:spcPct val="112000"/>
              </a:lnSpc>
              <a:spcAft>
                <a:spcPts val="600"/>
              </a:spcAft>
              <a:buFont typeface="Arial" panose="020B0604020202020204" pitchFamily="34" charset="0"/>
            </a:pPr>
            <a:r>
              <a:rPr lang="en-US" dirty="0">
                <a:latin typeface="Arial" panose="020B0604020202020204" pitchFamily="34" charset="0"/>
                <a:cs typeface="Arial" panose="020B0604020202020204" pitchFamily="34" charset="0"/>
              </a:rPr>
              <a:t>You can now control whether the system removes your message for a prior authorization when you complete it. Select the </a:t>
            </a:r>
            <a:r>
              <a:rPr lang="en-US" b="1" dirty="0">
                <a:latin typeface="Arial" panose="020B0604020202020204" pitchFamily="34" charset="0"/>
                <a:cs typeface="Arial" panose="020B0604020202020204" pitchFamily="34" charset="0"/>
              </a:rPr>
              <a:t>Follow-up complete</a:t>
            </a:r>
            <a:r>
              <a:rPr lang="en-US" dirty="0">
                <a:latin typeface="Arial" panose="020B0604020202020204" pitchFamily="34" charset="0"/>
                <a:cs typeface="Arial" panose="020B0604020202020204" pitchFamily="34" charset="0"/>
              </a:rPr>
              <a:t> check box to remove the message as before or clear it to save the message as a reminder to complete your follow-ups.  Another option is to uncheck the 'Follow-up complete' check box in order to keep the message in the In Basket for any follow up needed.</a:t>
            </a:r>
          </a:p>
        </p:txBody>
      </p:sp>
      <p:sp>
        <p:nvSpPr>
          <p:cNvPr id="3" name="Rectangle 2">
            <a:extLst>
              <a:ext uri="{FF2B5EF4-FFF2-40B4-BE49-F238E27FC236}">
                <a16:creationId xmlns:a16="http://schemas.microsoft.com/office/drawing/2014/main" id="{9DFD908C-6548-4FE8-83F8-36F7D33B62B1}"/>
              </a:ext>
            </a:extLst>
          </p:cNvPr>
          <p:cNvSpPr/>
          <p:nvPr/>
        </p:nvSpPr>
        <p:spPr>
          <a:xfrm>
            <a:off x="0" y="176281"/>
            <a:ext cx="7536339" cy="1169551"/>
          </a:xfrm>
          <a:prstGeom prst="rect">
            <a:avLst/>
          </a:prstGeom>
        </p:spPr>
        <p:txBody>
          <a:bodyPr wrap="square">
            <a:spAutoFit/>
          </a:bodyPr>
          <a:lstStyle/>
          <a:p>
            <a:pPr defTabSz="685800">
              <a:tabLst>
                <a:tab pos="342900" algn="l"/>
              </a:tabLst>
            </a:pPr>
            <a:r>
              <a:rPr lang="en-US" sz="3500" b="1" dirty="0">
                <a:solidFill>
                  <a:srgbClr val="003399"/>
                </a:solidFill>
                <a:latin typeface="Arial Narrow" panose="020B0606020202030204" pitchFamily="34" charset="0"/>
              </a:rPr>
              <a:t>Decide Whether to Keep the Message for a Completed Prior Authorization</a:t>
            </a:r>
            <a:endParaRPr lang="en-US" sz="3500" dirty="0">
              <a:solidFill>
                <a:srgbClr val="003399"/>
              </a:solidFill>
              <a:latin typeface="Arial Narrow" panose="020B0606020202030204" pitchFamily="34" charset="0"/>
            </a:endParaRPr>
          </a:p>
        </p:txBody>
      </p:sp>
      <p:pic>
        <p:nvPicPr>
          <p:cNvPr id="9" name="U:\Images\2020 Aug\4300001To4400000\4382695.png">
            <a:extLst>
              <a:ext uri="{FF2B5EF4-FFF2-40B4-BE49-F238E27FC236}">
                <a16:creationId xmlns:a16="http://schemas.microsoft.com/office/drawing/2014/main" id="{257A1D61-BAF7-4384-87A6-29ED6C325EC5}"/>
              </a:ext>
            </a:extLst>
          </p:cNvPr>
          <p:cNvPicPr/>
          <p:nvPr/>
        </p:nvPicPr>
        <p:blipFill>
          <a:blip r:embed="rId5" cstate="print"/>
          <a:stretch>
            <a:fillRect/>
          </a:stretch>
        </p:blipFill>
        <p:spPr>
          <a:xfrm>
            <a:off x="457200" y="3630111"/>
            <a:ext cx="5752380" cy="2397446"/>
          </a:xfrm>
          <a:prstGeom prst="rect">
            <a:avLst/>
          </a:prstGeom>
        </p:spPr>
      </p:pic>
    </p:spTree>
    <p:extLst>
      <p:ext uri="{BB962C8B-B14F-4D97-AF65-F5344CB8AC3E}">
        <p14:creationId xmlns:p14="http://schemas.microsoft.com/office/powerpoint/2010/main" val="97026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19C033-FB4A-48A9-887D-9A596819974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125C43-9339-47DF-B040-9739C9FDA62A}"/>
              </a:ext>
            </a:extLst>
          </p:cNvPr>
          <p:cNvPicPr>
            <a:picLocks noChangeAspect="1"/>
          </p:cNvPicPr>
          <p:nvPr/>
        </p:nvPicPr>
        <p:blipFill>
          <a:blip r:embed="rId2"/>
          <a:stretch>
            <a:fillRect/>
          </a:stretch>
        </p:blipFill>
        <p:spPr>
          <a:xfrm>
            <a:off x="2513144" y="1853918"/>
            <a:ext cx="4523277" cy="2838862"/>
          </a:xfrm>
          <a:prstGeom prst="rect">
            <a:avLst/>
          </a:prstGeom>
        </p:spPr>
      </p:pic>
      <p:sp>
        <p:nvSpPr>
          <p:cNvPr id="12" name="Rectangle 11">
            <a:extLst>
              <a:ext uri="{FF2B5EF4-FFF2-40B4-BE49-F238E27FC236}">
                <a16:creationId xmlns:a16="http://schemas.microsoft.com/office/drawing/2014/main" id="{005C153F-19C3-4EC4-89D5-EC3AAE6BD471}"/>
              </a:ext>
            </a:extLst>
          </p:cNvPr>
          <p:cNvSpPr/>
          <p:nvPr/>
        </p:nvSpPr>
        <p:spPr>
          <a:xfrm>
            <a:off x="2605671" y="1943217"/>
            <a:ext cx="4334107" cy="266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978A85-12C8-4008-831C-0E130A30422F}"/>
              </a:ext>
            </a:extLst>
          </p:cNvPr>
          <p:cNvSpPr txBox="1"/>
          <p:nvPr/>
        </p:nvSpPr>
        <p:spPr>
          <a:xfrm>
            <a:off x="1676400" y="2895600"/>
            <a:ext cx="6358704" cy="769441"/>
          </a:xfrm>
          <a:prstGeom prst="rect">
            <a:avLst/>
          </a:prstGeom>
          <a:noFill/>
        </p:spPr>
        <p:txBody>
          <a:bodyPr wrap="square" rtlCol="0">
            <a:spAutoFit/>
          </a:bodyPr>
          <a:lstStyle/>
          <a:p>
            <a:pPr algn="ctr"/>
            <a:r>
              <a:rPr lang="en-US" sz="4000" b="1" dirty="0">
                <a:latin typeface="Arial Narrow" panose="020B0606020202030204" pitchFamily="34" charset="0"/>
              </a:rPr>
              <a:t>Reviewing</a:t>
            </a:r>
            <a:r>
              <a:rPr lang="en-US" sz="4400" b="1" dirty="0">
                <a:latin typeface="Gill Sans MT" panose="020B0502020104020203" pitchFamily="34" charset="0"/>
              </a:rPr>
              <a:t> the Chart</a:t>
            </a:r>
            <a:endParaRPr lang="en-US" sz="4400" b="1" dirty="0">
              <a:latin typeface="Trebuchet MS" panose="020B0603020202020204" pitchFamily="34" charset="0"/>
            </a:endParaRPr>
          </a:p>
        </p:txBody>
      </p:sp>
      <p:pic>
        <p:nvPicPr>
          <p:cNvPr id="6" name="Picture 5">
            <a:extLst>
              <a:ext uri="{FF2B5EF4-FFF2-40B4-BE49-F238E27FC236}">
                <a16:creationId xmlns:a16="http://schemas.microsoft.com/office/drawing/2014/main" id="{61CF4786-3FB9-3F40-89F0-706CEDBF6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87" y="3150030"/>
            <a:ext cx="1558414" cy="514197"/>
          </a:xfrm>
          <a:prstGeom prst="rect">
            <a:avLst/>
          </a:prstGeom>
        </p:spPr>
      </p:pic>
      <p:pic>
        <p:nvPicPr>
          <p:cNvPr id="4" name="Picture 3">
            <a:extLst>
              <a:ext uri="{FF2B5EF4-FFF2-40B4-BE49-F238E27FC236}">
                <a16:creationId xmlns:a16="http://schemas.microsoft.com/office/drawing/2014/main" id="{707A18D5-F3D4-42AC-9A91-F505A6C3CE51}"/>
              </a:ext>
            </a:extLst>
          </p:cNvPr>
          <p:cNvPicPr>
            <a:picLocks noChangeAspect="1"/>
          </p:cNvPicPr>
          <p:nvPr/>
        </p:nvPicPr>
        <p:blipFill rotWithShape="1">
          <a:blip r:embed="rId4"/>
          <a:srcRect t="65571"/>
          <a:stretch/>
        </p:blipFill>
        <p:spPr>
          <a:xfrm rot="5400000" flipH="1" flipV="1">
            <a:off x="-2466630" y="2441403"/>
            <a:ext cx="6861517" cy="1971676"/>
          </a:xfrm>
          <a:prstGeom prst="rect">
            <a:avLst/>
          </a:prstGeom>
        </p:spPr>
      </p:pic>
      <p:pic>
        <p:nvPicPr>
          <p:cNvPr id="5" name="Picture 5" descr="image003">
            <a:extLst>
              <a:ext uri="{FF2B5EF4-FFF2-40B4-BE49-F238E27FC236}">
                <a16:creationId xmlns:a16="http://schemas.microsoft.com/office/drawing/2014/main" id="{C94DD445-0FC3-4BC2-BCBA-6DBF32A6F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52400"/>
            <a:ext cx="1459390" cy="41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916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7086600"/>
            <a:chOff x="0" y="0"/>
            <a:chExt cx="9144000" cy="7086600"/>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74048" b="1"/>
            <a:stretch/>
          </p:blipFill>
          <p:spPr>
            <a:xfrm flipV="1">
              <a:off x="0" y="5995282"/>
              <a:ext cx="9144000" cy="1091318"/>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159138" y="176144"/>
            <a:ext cx="8534400"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3000" b="1" dirty="0">
                <a:solidFill>
                  <a:srgbClr val="002D86"/>
                </a:solidFill>
                <a:ea typeface="+mj-ea"/>
                <a:cs typeface="Arial" panose="020B0604020202020204" pitchFamily="34" charset="0"/>
              </a:rPr>
              <a:t>Use a Link to Open Prior Authorization Web Portals</a:t>
            </a:r>
          </a:p>
        </p:txBody>
      </p:sp>
      <p:sp>
        <p:nvSpPr>
          <p:cNvPr id="6" name="Rectangle 5">
            <a:extLst>
              <a:ext uri="{FF2B5EF4-FFF2-40B4-BE49-F238E27FC236}">
                <a16:creationId xmlns:a16="http://schemas.microsoft.com/office/drawing/2014/main" id="{EE2CCDD9-039F-4B4A-9552-F1D90C6A4FC6}"/>
              </a:ext>
            </a:extLst>
          </p:cNvPr>
          <p:cNvSpPr/>
          <p:nvPr/>
        </p:nvSpPr>
        <p:spPr>
          <a:xfrm>
            <a:off x="159138" y="1179051"/>
            <a:ext cx="8832461" cy="1754326"/>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To help keep actions next to relevant information, when a user needs to open the website for a network or payer to take action on a prior authorization, they can now click the </a:t>
            </a:r>
            <a:r>
              <a:rPr lang="en-US" b="1" dirty="0">
                <a:latin typeface="Arial" panose="020B0604020202020204" pitchFamily="34" charset="0"/>
                <a:cs typeface="Arial" panose="020B0604020202020204" pitchFamily="34" charset="0"/>
              </a:rPr>
              <a:t>PA Details </a:t>
            </a:r>
            <a:r>
              <a:rPr lang="en-US" dirty="0">
                <a:latin typeface="Arial" panose="020B0604020202020204" pitchFamily="34" charset="0"/>
                <a:cs typeface="Arial" panose="020B0604020202020204" pitchFamily="34" charset="0"/>
              </a:rPr>
              <a:t>link in the message body instead of a button above the message.</a:t>
            </a:r>
          </a:p>
          <a:p>
            <a:pPr indent="-285750">
              <a:buFont typeface="Arial" panose="020B0604020202020204" pitchFamily="34" charset="0"/>
            </a:pPr>
            <a:r>
              <a:rPr lang="en-US" dirty="0">
                <a:latin typeface="Arial" panose="020B0604020202020204" pitchFamily="34" charset="0"/>
                <a:cs typeface="Arial" panose="020B0604020202020204" pitchFamily="34" charset="0"/>
              </a:rPr>
              <a:t>Also note that today the website opens within Epic, but after upgrade will open in an external web browser.</a:t>
            </a:r>
          </a:p>
          <a:p>
            <a:endParaRPr lang="en-US" dirty="0"/>
          </a:p>
        </p:txBody>
      </p:sp>
      <p:grpSp>
        <p:nvGrpSpPr>
          <p:cNvPr id="7" name="Group 6">
            <a:extLst>
              <a:ext uri="{FF2B5EF4-FFF2-40B4-BE49-F238E27FC236}">
                <a16:creationId xmlns:a16="http://schemas.microsoft.com/office/drawing/2014/main" id="{1E4DAACF-2CE9-46E8-AA00-C414BE155901}"/>
              </a:ext>
            </a:extLst>
          </p:cNvPr>
          <p:cNvGrpSpPr/>
          <p:nvPr/>
        </p:nvGrpSpPr>
        <p:grpSpPr>
          <a:xfrm>
            <a:off x="685800" y="2824955"/>
            <a:ext cx="7623428" cy="3271045"/>
            <a:chOff x="534440" y="3287154"/>
            <a:chExt cx="7623428" cy="3271045"/>
          </a:xfrm>
        </p:grpSpPr>
        <p:pic>
          <p:nvPicPr>
            <p:cNvPr id="8" name="Picture 7">
              <a:extLst>
                <a:ext uri="{FF2B5EF4-FFF2-40B4-BE49-F238E27FC236}">
                  <a16:creationId xmlns:a16="http://schemas.microsoft.com/office/drawing/2014/main" id="{E3A62D3A-139B-4D41-BCDE-7628C4EB12E7}"/>
                </a:ext>
              </a:extLst>
            </p:cNvPr>
            <p:cNvPicPr/>
            <p:nvPr/>
          </p:nvPicPr>
          <p:blipFill rotWithShape="1">
            <a:blip r:embed="rId4"/>
            <a:srcRect l="8547"/>
            <a:stretch/>
          </p:blipFill>
          <p:spPr>
            <a:xfrm>
              <a:off x="594728" y="3287154"/>
              <a:ext cx="4841429" cy="1967471"/>
            </a:xfrm>
            <a:prstGeom prst="rect">
              <a:avLst/>
            </a:prstGeom>
            <a:ln>
              <a:solidFill>
                <a:schemeClr val="tx1"/>
              </a:solidFill>
            </a:ln>
          </p:spPr>
        </p:pic>
        <p:pic>
          <p:nvPicPr>
            <p:cNvPr id="9" name="Picture 8">
              <a:extLst>
                <a:ext uri="{FF2B5EF4-FFF2-40B4-BE49-F238E27FC236}">
                  <a16:creationId xmlns:a16="http://schemas.microsoft.com/office/drawing/2014/main" id="{932836DB-46E6-4943-B5F3-6FC0F1BB88B5}"/>
                </a:ext>
              </a:extLst>
            </p:cNvPr>
            <p:cNvPicPr>
              <a:picLocks noChangeAspect="1"/>
            </p:cNvPicPr>
            <p:nvPr/>
          </p:nvPicPr>
          <p:blipFill>
            <a:blip r:embed="rId5"/>
            <a:stretch>
              <a:fillRect/>
            </a:stretch>
          </p:blipFill>
          <p:spPr>
            <a:xfrm>
              <a:off x="3076151" y="3986915"/>
              <a:ext cx="5081717" cy="2281587"/>
            </a:xfrm>
            <a:prstGeom prst="rect">
              <a:avLst/>
            </a:prstGeom>
            <a:ln>
              <a:solidFill>
                <a:schemeClr val="tx1"/>
              </a:solidFill>
            </a:ln>
          </p:spPr>
        </p:pic>
        <p:sp>
          <p:nvSpPr>
            <p:cNvPr id="10" name="TextBox 9">
              <a:extLst>
                <a:ext uri="{FF2B5EF4-FFF2-40B4-BE49-F238E27FC236}">
                  <a16:creationId xmlns:a16="http://schemas.microsoft.com/office/drawing/2014/main" id="{99065167-8797-434D-AB17-090B87D69300}"/>
                </a:ext>
              </a:extLst>
            </p:cNvPr>
            <p:cNvSpPr txBox="1"/>
            <p:nvPr/>
          </p:nvSpPr>
          <p:spPr>
            <a:xfrm>
              <a:off x="534440" y="5266689"/>
              <a:ext cx="1414942" cy="276999"/>
            </a:xfrm>
            <a:prstGeom prst="rect">
              <a:avLst/>
            </a:prstGeom>
            <a:noFill/>
          </p:spPr>
          <p:txBody>
            <a:bodyPr wrap="square" rtlCol="0">
              <a:spAutoFit/>
            </a:bodyPr>
            <a:lstStyle/>
            <a:p>
              <a:r>
                <a:rPr lang="en-US" sz="1200" b="1" dirty="0">
                  <a:latin typeface="Trebuchet MS" panose="020B0603020202020204" pitchFamily="34" charset="0"/>
                </a:rPr>
                <a:t>Old View</a:t>
              </a:r>
            </a:p>
          </p:txBody>
        </p:sp>
        <p:sp>
          <p:nvSpPr>
            <p:cNvPr id="11" name="TextBox 10">
              <a:extLst>
                <a:ext uri="{FF2B5EF4-FFF2-40B4-BE49-F238E27FC236}">
                  <a16:creationId xmlns:a16="http://schemas.microsoft.com/office/drawing/2014/main" id="{AC9A40C9-F03D-4C7B-9AB4-DDBF261E2CA2}"/>
                </a:ext>
              </a:extLst>
            </p:cNvPr>
            <p:cNvSpPr txBox="1"/>
            <p:nvPr/>
          </p:nvSpPr>
          <p:spPr>
            <a:xfrm>
              <a:off x="2985298" y="6281200"/>
              <a:ext cx="1414942" cy="276999"/>
            </a:xfrm>
            <a:prstGeom prst="rect">
              <a:avLst/>
            </a:prstGeom>
            <a:noFill/>
          </p:spPr>
          <p:txBody>
            <a:bodyPr wrap="square" rtlCol="0">
              <a:spAutoFit/>
            </a:bodyPr>
            <a:lstStyle/>
            <a:p>
              <a:r>
                <a:rPr lang="en-US" sz="1200" b="1" dirty="0">
                  <a:latin typeface="Trebuchet MS" panose="020B0603020202020204" pitchFamily="34" charset="0"/>
                </a:rPr>
                <a:t>New View</a:t>
              </a:r>
            </a:p>
          </p:txBody>
        </p:sp>
        <p:sp>
          <p:nvSpPr>
            <p:cNvPr id="12" name="Rectangle 11">
              <a:extLst>
                <a:ext uri="{FF2B5EF4-FFF2-40B4-BE49-F238E27FC236}">
                  <a16:creationId xmlns:a16="http://schemas.microsoft.com/office/drawing/2014/main" id="{DB80B766-E176-4C4C-A7DC-16CA518F686F}"/>
                </a:ext>
              </a:extLst>
            </p:cNvPr>
            <p:cNvSpPr/>
            <p:nvPr/>
          </p:nvSpPr>
          <p:spPr>
            <a:xfrm>
              <a:off x="3055634" y="4927501"/>
              <a:ext cx="1677138" cy="2674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C2F3CF-E966-48B3-A55E-D9FB328B6666}"/>
                </a:ext>
              </a:extLst>
            </p:cNvPr>
            <p:cNvSpPr/>
            <p:nvPr/>
          </p:nvSpPr>
          <p:spPr>
            <a:xfrm>
              <a:off x="2484553" y="3298876"/>
              <a:ext cx="730920" cy="2445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812E4417-3CA3-4B59-8A9C-08DE01299ABC}"/>
                </a:ext>
              </a:extLst>
            </p:cNvPr>
            <p:cNvCxnSpPr>
              <a:cxnSpLocks/>
            </p:cNvCxnSpPr>
            <p:nvPr/>
          </p:nvCxnSpPr>
          <p:spPr>
            <a:xfrm>
              <a:off x="2742841" y="3555158"/>
              <a:ext cx="472632" cy="137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05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99848" y="228600"/>
            <a:ext cx="9067800"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3000" b="1" dirty="0">
                <a:solidFill>
                  <a:srgbClr val="002D86"/>
                </a:solidFill>
                <a:ea typeface="+mj-ea"/>
                <a:cs typeface="Arial" panose="020B0604020202020204" pitchFamily="34" charset="0"/>
              </a:rPr>
              <a:t>Restart Prescription Prior Authorizations After Questionnaire Deadlines Have Passed</a:t>
            </a:r>
          </a:p>
        </p:txBody>
      </p:sp>
      <p:sp>
        <p:nvSpPr>
          <p:cNvPr id="6" name="Rectangle 5">
            <a:extLst>
              <a:ext uri="{FF2B5EF4-FFF2-40B4-BE49-F238E27FC236}">
                <a16:creationId xmlns:a16="http://schemas.microsoft.com/office/drawing/2014/main" id="{CFDC9347-5F4A-4634-956A-C53C0D66FE3A}"/>
              </a:ext>
            </a:extLst>
          </p:cNvPr>
          <p:cNvSpPr/>
          <p:nvPr/>
        </p:nvSpPr>
        <p:spPr>
          <a:xfrm>
            <a:off x="228600" y="1350774"/>
            <a:ext cx="8305800" cy="1200329"/>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If the deadline to respond to an authorization's question set has passed, you can now restart the authorization with a click instead of manually copying information into a new authorization.</a:t>
            </a:r>
          </a:p>
          <a:p>
            <a:endParaRPr lang="en-US" dirty="0"/>
          </a:p>
        </p:txBody>
      </p:sp>
      <p:pic>
        <p:nvPicPr>
          <p:cNvPr id="7" name="U:\Images\2020 Nov\4400001To4500000\4430132.png">
            <a:extLst>
              <a:ext uri="{FF2B5EF4-FFF2-40B4-BE49-F238E27FC236}">
                <a16:creationId xmlns:a16="http://schemas.microsoft.com/office/drawing/2014/main" id="{D672628A-A017-460E-ABB2-92FCAB5010A7}"/>
              </a:ext>
            </a:extLst>
          </p:cNvPr>
          <p:cNvPicPr/>
          <p:nvPr/>
        </p:nvPicPr>
        <p:blipFill>
          <a:blip r:embed="rId4" cstate="print"/>
          <a:stretch>
            <a:fillRect/>
          </a:stretch>
        </p:blipFill>
        <p:spPr>
          <a:xfrm>
            <a:off x="1967242" y="2830948"/>
            <a:ext cx="5285714" cy="3047619"/>
          </a:xfrm>
          <a:prstGeom prst="rect">
            <a:avLst/>
          </a:prstGeom>
        </p:spPr>
      </p:pic>
    </p:spTree>
    <p:extLst>
      <p:ext uri="{BB962C8B-B14F-4D97-AF65-F5344CB8AC3E}">
        <p14:creationId xmlns:p14="http://schemas.microsoft.com/office/powerpoint/2010/main" val="253574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199941" y="-35086"/>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44F18BA0-E1F1-46B9-B6F0-90CD3BF2959B}"/>
              </a:ext>
            </a:extLst>
          </p:cNvPr>
          <p:cNvSpPr/>
          <p:nvPr/>
        </p:nvSpPr>
        <p:spPr>
          <a:xfrm>
            <a:off x="1752600" y="120654"/>
            <a:ext cx="7391400" cy="646331"/>
          </a:xfrm>
          <a:prstGeom prst="rect">
            <a:avLst/>
          </a:prstGeom>
        </p:spPr>
        <p:txBody>
          <a:bodyPr wrap="square">
            <a:spAutoFit/>
          </a:bodyPr>
          <a:lstStyle/>
          <a:p>
            <a:r>
              <a:rPr lang="en-US" sz="3600" b="1" dirty="0">
                <a:solidFill>
                  <a:srgbClr val="002D86"/>
                </a:solidFill>
                <a:latin typeface="Arial Narrow" panose="020B0606020202030204" pitchFamily="34" charset="0"/>
                <a:ea typeface="+mj-ea"/>
                <a:cs typeface="+mj-cs"/>
              </a:rPr>
              <a:t>Cancel a Prior Authorization Request</a:t>
            </a:r>
          </a:p>
        </p:txBody>
      </p:sp>
      <p:sp>
        <p:nvSpPr>
          <p:cNvPr id="12" name="Rectangle 11">
            <a:extLst>
              <a:ext uri="{FF2B5EF4-FFF2-40B4-BE49-F238E27FC236}">
                <a16:creationId xmlns:a16="http://schemas.microsoft.com/office/drawing/2014/main" id="{2EE7E44F-D9BE-4554-8793-7364BEABC809}"/>
              </a:ext>
            </a:extLst>
          </p:cNvPr>
          <p:cNvSpPr/>
          <p:nvPr/>
        </p:nvSpPr>
        <p:spPr>
          <a:xfrm>
            <a:off x="1752600" y="1290204"/>
            <a:ext cx="7391400" cy="1754326"/>
          </a:xfrm>
          <a:prstGeom prst="rect">
            <a:avLst/>
          </a:prstGeom>
        </p:spPr>
        <p:txBody>
          <a:bodyPr wrap="square">
            <a:spAutoFit/>
          </a:bodyPr>
          <a:lstStyle/>
          <a:p>
            <a:pPr indent="-285750">
              <a:buFont typeface="Arial" panose="020B0604020202020204" pitchFamily="34" charset="0"/>
            </a:pPr>
            <a:r>
              <a:rPr lang="en-US" b="0" dirty="0">
                <a:solidFill>
                  <a:srgbClr val="000000"/>
                </a:solidFill>
                <a:effectLst/>
                <a:latin typeface="Arial" panose="020B0604020202020204" pitchFamily="34" charset="0"/>
                <a:cs typeface="Arial" panose="020B0604020202020204" pitchFamily="34" charset="0"/>
              </a:rPr>
              <a:t>If users need to cancel an authorization due to an expired question set, they can select a new cancel reason of Restarting due to expired question set. When they click Accept after selecting this reason, your system cancels the current authorization and then automatically generates a new request to give them a new deadline by which they need to submit answers.</a:t>
            </a:r>
            <a:endParaRPr lang="en-US"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00125830-5A6F-4F71-918D-0C0B50EAE3EC}"/>
              </a:ext>
            </a:extLst>
          </p:cNvPr>
          <p:cNvPicPr>
            <a:picLocks noChangeAspect="1"/>
          </p:cNvPicPr>
          <p:nvPr/>
        </p:nvPicPr>
        <p:blipFill rotWithShape="1">
          <a:blip r:embed="rId5"/>
          <a:srcRect t="1473" r="573" b="1144"/>
          <a:stretch/>
        </p:blipFill>
        <p:spPr>
          <a:xfrm>
            <a:off x="1828800" y="3124976"/>
            <a:ext cx="7127234" cy="2818623"/>
          </a:xfrm>
          <a:prstGeom prst="rect">
            <a:avLst/>
          </a:prstGeom>
          <a:ln>
            <a:noFill/>
          </a:ln>
        </p:spPr>
      </p:pic>
    </p:spTree>
    <p:extLst>
      <p:ext uri="{BB962C8B-B14F-4D97-AF65-F5344CB8AC3E}">
        <p14:creationId xmlns:p14="http://schemas.microsoft.com/office/powerpoint/2010/main" val="156631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19C033-FB4A-48A9-887D-9A596819974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125C43-9339-47DF-B040-9739C9FDA62A}"/>
              </a:ext>
            </a:extLst>
          </p:cNvPr>
          <p:cNvPicPr>
            <a:picLocks noChangeAspect="1"/>
          </p:cNvPicPr>
          <p:nvPr/>
        </p:nvPicPr>
        <p:blipFill>
          <a:blip r:embed="rId2"/>
          <a:stretch>
            <a:fillRect/>
          </a:stretch>
        </p:blipFill>
        <p:spPr>
          <a:xfrm>
            <a:off x="2513144" y="1853918"/>
            <a:ext cx="4523277" cy="2838862"/>
          </a:xfrm>
          <a:prstGeom prst="rect">
            <a:avLst/>
          </a:prstGeom>
        </p:spPr>
      </p:pic>
      <p:sp>
        <p:nvSpPr>
          <p:cNvPr id="12" name="Rectangle 11">
            <a:extLst>
              <a:ext uri="{FF2B5EF4-FFF2-40B4-BE49-F238E27FC236}">
                <a16:creationId xmlns:a16="http://schemas.microsoft.com/office/drawing/2014/main" id="{005C153F-19C3-4EC4-89D5-EC3AAE6BD471}"/>
              </a:ext>
            </a:extLst>
          </p:cNvPr>
          <p:cNvSpPr/>
          <p:nvPr/>
        </p:nvSpPr>
        <p:spPr>
          <a:xfrm>
            <a:off x="2605671" y="1943217"/>
            <a:ext cx="4334107" cy="266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978A85-12C8-4008-831C-0E130A30422F}"/>
              </a:ext>
            </a:extLst>
          </p:cNvPr>
          <p:cNvSpPr txBox="1"/>
          <p:nvPr/>
        </p:nvSpPr>
        <p:spPr>
          <a:xfrm>
            <a:off x="1828799" y="2950183"/>
            <a:ext cx="6019801" cy="1323439"/>
          </a:xfrm>
          <a:prstGeom prst="rect">
            <a:avLst/>
          </a:prstGeom>
          <a:noFill/>
        </p:spPr>
        <p:txBody>
          <a:bodyPr wrap="square" rtlCol="0">
            <a:spAutoFit/>
          </a:bodyPr>
          <a:lstStyle/>
          <a:p>
            <a:pPr algn="ctr"/>
            <a:r>
              <a:rPr lang="en-US" sz="4000" b="1" dirty="0">
                <a:latin typeface="Arial Narrow" panose="020B0606020202030204" pitchFamily="34" charset="0"/>
              </a:rPr>
              <a:t>Social Determinants of Health</a:t>
            </a:r>
          </a:p>
        </p:txBody>
      </p:sp>
      <p:pic>
        <p:nvPicPr>
          <p:cNvPr id="6" name="Picture 5">
            <a:extLst>
              <a:ext uri="{FF2B5EF4-FFF2-40B4-BE49-F238E27FC236}">
                <a16:creationId xmlns:a16="http://schemas.microsoft.com/office/drawing/2014/main" id="{61CF4786-3FB9-3F40-89F0-706CEDBF6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87" y="3150030"/>
            <a:ext cx="1558414" cy="514197"/>
          </a:xfrm>
          <a:prstGeom prst="rect">
            <a:avLst/>
          </a:prstGeom>
        </p:spPr>
      </p:pic>
      <p:pic>
        <p:nvPicPr>
          <p:cNvPr id="4" name="Picture 3">
            <a:extLst>
              <a:ext uri="{FF2B5EF4-FFF2-40B4-BE49-F238E27FC236}">
                <a16:creationId xmlns:a16="http://schemas.microsoft.com/office/drawing/2014/main" id="{707A18D5-F3D4-42AC-9A91-F505A6C3CE51}"/>
              </a:ext>
            </a:extLst>
          </p:cNvPr>
          <p:cNvPicPr>
            <a:picLocks noChangeAspect="1"/>
          </p:cNvPicPr>
          <p:nvPr/>
        </p:nvPicPr>
        <p:blipFill rotWithShape="1">
          <a:blip r:embed="rId4"/>
          <a:srcRect t="65571"/>
          <a:stretch/>
        </p:blipFill>
        <p:spPr>
          <a:xfrm rot="5400000" flipH="1" flipV="1">
            <a:off x="-2466630" y="2441403"/>
            <a:ext cx="6861517" cy="1971676"/>
          </a:xfrm>
          <a:prstGeom prst="rect">
            <a:avLst/>
          </a:prstGeom>
        </p:spPr>
      </p:pic>
      <p:pic>
        <p:nvPicPr>
          <p:cNvPr id="5" name="Picture 5" descr="image003">
            <a:extLst>
              <a:ext uri="{FF2B5EF4-FFF2-40B4-BE49-F238E27FC236}">
                <a16:creationId xmlns:a16="http://schemas.microsoft.com/office/drawing/2014/main" id="{C94DD445-0FC3-4BC2-BCBA-6DBF32A6F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52400"/>
            <a:ext cx="1459390" cy="41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8999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2"/>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228600" y="150448"/>
            <a:ext cx="845772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4000" b="1" dirty="0">
                <a:solidFill>
                  <a:srgbClr val="002E8A"/>
                </a:solidFill>
                <a:latin typeface="Arial Narrow" panose="020B0606020202030204" pitchFamily="34" charset="0"/>
              </a:rPr>
              <a:t>A New Way to Document SDOH</a:t>
            </a:r>
          </a:p>
          <a:p>
            <a:pPr indent="-214313"/>
            <a:endParaRPr lang="en-US" sz="1350" dirty="0"/>
          </a:p>
        </p:txBody>
      </p:sp>
      <p:pic>
        <p:nvPicPr>
          <p:cNvPr id="6" name="U:\Images\2020 Aug\4300001To4400000\4372686.png">
            <a:extLst>
              <a:ext uri="{FF2B5EF4-FFF2-40B4-BE49-F238E27FC236}">
                <a16:creationId xmlns:a16="http://schemas.microsoft.com/office/drawing/2014/main" id="{D68049A8-C658-4C05-857D-2DBBB507CA5E}"/>
              </a:ext>
            </a:extLst>
          </p:cNvPr>
          <p:cNvPicPr>
            <a:picLocks noChangeAspect="1"/>
          </p:cNvPicPr>
          <p:nvPr/>
        </p:nvPicPr>
        <p:blipFill>
          <a:blip r:embed="rId4" cstate="print"/>
          <a:stretch>
            <a:fillRect/>
          </a:stretch>
        </p:blipFill>
        <p:spPr>
          <a:xfrm>
            <a:off x="914400" y="2590800"/>
            <a:ext cx="7054477" cy="4025623"/>
          </a:xfrm>
          <a:prstGeom prst="rect">
            <a:avLst/>
          </a:prstGeom>
        </p:spPr>
      </p:pic>
      <p:sp>
        <p:nvSpPr>
          <p:cNvPr id="5" name="TextBox 4">
            <a:extLst>
              <a:ext uri="{FF2B5EF4-FFF2-40B4-BE49-F238E27FC236}">
                <a16:creationId xmlns:a16="http://schemas.microsoft.com/office/drawing/2014/main" id="{3C6D3FD9-7DE8-434D-8A88-4AEA2AC06F72}"/>
              </a:ext>
            </a:extLst>
          </p:cNvPr>
          <p:cNvSpPr txBox="1"/>
          <p:nvPr/>
        </p:nvSpPr>
        <p:spPr>
          <a:xfrm>
            <a:off x="228600" y="1079584"/>
            <a:ext cx="8229600" cy="1764073"/>
          </a:xfrm>
          <a:prstGeom prst="rect">
            <a:avLst/>
          </a:prstGeom>
          <a:noFill/>
        </p:spPr>
        <p:txBody>
          <a:bodyPr wrap="square" rtlCol="0">
            <a:spAutoFit/>
          </a:bodyPr>
          <a:lstStyle/>
          <a:p>
            <a:pPr>
              <a:lnSpc>
                <a:spcPct val="112000"/>
              </a:lnSpc>
              <a:spcAft>
                <a:spcPts val="600"/>
              </a:spcAft>
            </a:pPr>
            <a:r>
              <a:rPr lang="en-US" dirty="0">
                <a:latin typeface="Arial" panose="020B0604020202020204" pitchFamily="34" charset="0"/>
                <a:cs typeface="Arial" panose="020B0604020202020204" pitchFamily="34" charset="0"/>
              </a:rPr>
              <a:t>Social Determinants of Health (SDOH) functionality is moving from the History Activity to the Flowsheets Activity. </a:t>
            </a:r>
          </a:p>
          <a:p>
            <a:pPr>
              <a:lnSpc>
                <a:spcPct val="112000"/>
              </a:lnSpc>
              <a:spcAft>
                <a:spcPts val="600"/>
              </a:spcAft>
            </a:pPr>
            <a:r>
              <a:rPr lang="en-US" dirty="0">
                <a:latin typeface="Arial" panose="020B0604020202020204" pitchFamily="34" charset="0"/>
                <a:cs typeface="Arial" panose="020B0604020202020204" pitchFamily="34" charset="0"/>
              </a:rPr>
              <a:t>Users can still also access the questions from hovering over the SDOH information in the Storyboard or in Snapshot reports.  </a:t>
            </a:r>
          </a:p>
          <a:p>
            <a:endParaRPr lang="en-US" dirty="0"/>
          </a:p>
        </p:txBody>
      </p:sp>
    </p:spTree>
    <p:extLst>
      <p:ext uri="{BB962C8B-B14F-4D97-AF65-F5344CB8AC3E}">
        <p14:creationId xmlns:p14="http://schemas.microsoft.com/office/powerpoint/2010/main" val="10104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205878" y="-37604"/>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ontent Placeholder 5">
            <a:extLst>
              <a:ext uri="{FF2B5EF4-FFF2-40B4-BE49-F238E27FC236}">
                <a16:creationId xmlns:a16="http://schemas.microsoft.com/office/drawing/2014/main" id="{6C15FE75-BC37-42E8-B4A2-BD8033EBAF01}"/>
              </a:ext>
            </a:extLst>
          </p:cNvPr>
          <p:cNvSpPr>
            <a:spLocks noGrp="1"/>
          </p:cNvSpPr>
          <p:nvPr>
            <p:ph idx="4294967295"/>
          </p:nvPr>
        </p:nvSpPr>
        <p:spPr>
          <a:xfrm>
            <a:off x="1659608" y="949194"/>
            <a:ext cx="7484392" cy="1641606"/>
          </a:xfrm>
        </p:spPr>
        <p:txBody>
          <a:bodyPr>
            <a:normAutofit fontScale="92500" lnSpcReduction="20000"/>
          </a:bodyPr>
          <a:lstStyle/>
          <a:p>
            <a:pPr marL="0" indent="0">
              <a:lnSpc>
                <a:spcPct val="122000"/>
              </a:lnSpc>
              <a:spcBef>
                <a:spcPts val="0"/>
              </a:spcBef>
              <a:spcAft>
                <a:spcPts val="600"/>
              </a:spcAft>
              <a:buNone/>
            </a:pPr>
            <a:r>
              <a:rPr lang="en-US" sz="1900" dirty="0">
                <a:latin typeface="Arial" panose="020B0604020202020204" pitchFamily="34" charset="0"/>
                <a:cs typeface="Arial" panose="020B0604020202020204" pitchFamily="34" charset="0"/>
              </a:rPr>
              <a:t>Go to the History activity or the activity you added the Social Determinants review navigator section, to review the patient's past responses to the SDOH assessments. Expand each domain to see a timeline of the patient's past risk classifications for the domain. You can also click a domain name to document new responses</a:t>
            </a:r>
            <a:endParaRPr lang="en-US" sz="1900" dirty="0">
              <a:solidFill>
                <a:schemeClr val="tx1"/>
              </a:solidFill>
              <a:latin typeface="Arial" panose="020B0604020202020204" pitchFamily="34" charset="0"/>
              <a:cs typeface="Arial" panose="020B0604020202020204" pitchFamily="34" charset="0"/>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p:txBody>
      </p:sp>
      <p:sp>
        <p:nvSpPr>
          <p:cNvPr id="8" name="Rectangle 7">
            <a:extLst>
              <a:ext uri="{FF2B5EF4-FFF2-40B4-BE49-F238E27FC236}">
                <a16:creationId xmlns:a16="http://schemas.microsoft.com/office/drawing/2014/main" id="{44F18BA0-E1F1-46B9-B6F0-90CD3BF2959B}"/>
              </a:ext>
            </a:extLst>
          </p:cNvPr>
          <p:cNvSpPr/>
          <p:nvPr/>
        </p:nvSpPr>
        <p:spPr>
          <a:xfrm>
            <a:off x="1752600" y="120654"/>
            <a:ext cx="6853820" cy="707886"/>
          </a:xfrm>
          <a:prstGeom prst="rect">
            <a:avLst/>
          </a:prstGeom>
        </p:spPr>
        <p:txBody>
          <a:bodyPr wrap="square">
            <a:spAutoFit/>
          </a:bodyPr>
          <a:lstStyle/>
          <a:p>
            <a:r>
              <a:rPr lang="en-US" sz="4000" b="1" dirty="0">
                <a:solidFill>
                  <a:srgbClr val="003399"/>
                </a:solidFill>
                <a:latin typeface="Arial Narrow" panose="020B0606020202030204" pitchFamily="34" charset="0"/>
              </a:rPr>
              <a:t>Review Past SDOH Information</a:t>
            </a:r>
            <a:endParaRPr lang="en-US" sz="4000" b="1" dirty="0">
              <a:solidFill>
                <a:srgbClr val="003399"/>
              </a:solidFill>
              <a:latin typeface="Arial Narrow" panose="020B0606020202030204" pitchFamily="34" charset="0"/>
              <a:ea typeface="+mj-ea"/>
              <a:cs typeface="+mj-cs"/>
            </a:endParaRPr>
          </a:p>
        </p:txBody>
      </p:sp>
      <p:pic>
        <p:nvPicPr>
          <p:cNvPr id="4" name="Picture 3" descr="Graphical user interface, text, application&#10;&#10;Description automatically generated">
            <a:extLst>
              <a:ext uri="{FF2B5EF4-FFF2-40B4-BE49-F238E27FC236}">
                <a16:creationId xmlns:a16="http://schemas.microsoft.com/office/drawing/2014/main" id="{2F9E64F7-D8B3-44E0-A1F7-0B61FDD70E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00" y="2590800"/>
            <a:ext cx="7352534" cy="3406259"/>
          </a:xfrm>
          <a:prstGeom prst="rect">
            <a:avLst/>
          </a:prstGeom>
        </p:spPr>
      </p:pic>
    </p:spTree>
    <p:extLst>
      <p:ext uri="{BB962C8B-B14F-4D97-AF65-F5344CB8AC3E}">
        <p14:creationId xmlns:p14="http://schemas.microsoft.com/office/powerpoint/2010/main" val="310473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19C033-FB4A-48A9-887D-9A596819974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125C43-9339-47DF-B040-9739C9FDA62A}"/>
              </a:ext>
            </a:extLst>
          </p:cNvPr>
          <p:cNvPicPr>
            <a:picLocks noChangeAspect="1"/>
          </p:cNvPicPr>
          <p:nvPr/>
        </p:nvPicPr>
        <p:blipFill>
          <a:blip r:embed="rId2"/>
          <a:stretch>
            <a:fillRect/>
          </a:stretch>
        </p:blipFill>
        <p:spPr>
          <a:xfrm>
            <a:off x="2513144" y="1853918"/>
            <a:ext cx="4523277" cy="2838862"/>
          </a:xfrm>
          <a:prstGeom prst="rect">
            <a:avLst/>
          </a:prstGeom>
        </p:spPr>
      </p:pic>
      <p:sp>
        <p:nvSpPr>
          <p:cNvPr id="12" name="Rectangle 11">
            <a:extLst>
              <a:ext uri="{FF2B5EF4-FFF2-40B4-BE49-F238E27FC236}">
                <a16:creationId xmlns:a16="http://schemas.microsoft.com/office/drawing/2014/main" id="{005C153F-19C3-4EC4-89D5-EC3AAE6BD471}"/>
              </a:ext>
            </a:extLst>
          </p:cNvPr>
          <p:cNvSpPr/>
          <p:nvPr/>
        </p:nvSpPr>
        <p:spPr>
          <a:xfrm>
            <a:off x="2605671" y="1943217"/>
            <a:ext cx="4334107" cy="266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978A85-12C8-4008-831C-0E130A30422F}"/>
              </a:ext>
            </a:extLst>
          </p:cNvPr>
          <p:cNvSpPr txBox="1"/>
          <p:nvPr/>
        </p:nvSpPr>
        <p:spPr>
          <a:xfrm>
            <a:off x="1762391" y="2950183"/>
            <a:ext cx="6086209" cy="707886"/>
          </a:xfrm>
          <a:prstGeom prst="rect">
            <a:avLst/>
          </a:prstGeom>
          <a:noFill/>
        </p:spPr>
        <p:txBody>
          <a:bodyPr wrap="square" rtlCol="0">
            <a:spAutoFit/>
          </a:bodyPr>
          <a:lstStyle/>
          <a:p>
            <a:pPr algn="ctr"/>
            <a:r>
              <a:rPr lang="en-US" sz="4000" b="1" dirty="0">
                <a:latin typeface="Arial Narrow" panose="020B0606020202030204" pitchFamily="34" charset="0"/>
              </a:rPr>
              <a:t>Health Maintenance</a:t>
            </a:r>
          </a:p>
        </p:txBody>
      </p:sp>
      <p:pic>
        <p:nvPicPr>
          <p:cNvPr id="6" name="Picture 5">
            <a:extLst>
              <a:ext uri="{FF2B5EF4-FFF2-40B4-BE49-F238E27FC236}">
                <a16:creationId xmlns:a16="http://schemas.microsoft.com/office/drawing/2014/main" id="{61CF4786-3FB9-3F40-89F0-706CEDBF6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87" y="3150030"/>
            <a:ext cx="1558414" cy="514197"/>
          </a:xfrm>
          <a:prstGeom prst="rect">
            <a:avLst/>
          </a:prstGeom>
        </p:spPr>
      </p:pic>
      <p:pic>
        <p:nvPicPr>
          <p:cNvPr id="4" name="Picture 3">
            <a:extLst>
              <a:ext uri="{FF2B5EF4-FFF2-40B4-BE49-F238E27FC236}">
                <a16:creationId xmlns:a16="http://schemas.microsoft.com/office/drawing/2014/main" id="{707A18D5-F3D4-42AC-9A91-F505A6C3CE51}"/>
              </a:ext>
            </a:extLst>
          </p:cNvPr>
          <p:cNvPicPr>
            <a:picLocks noChangeAspect="1"/>
          </p:cNvPicPr>
          <p:nvPr/>
        </p:nvPicPr>
        <p:blipFill rotWithShape="1">
          <a:blip r:embed="rId4"/>
          <a:srcRect t="65571"/>
          <a:stretch/>
        </p:blipFill>
        <p:spPr>
          <a:xfrm rot="5400000" flipH="1" flipV="1">
            <a:off x="-2466630" y="2441403"/>
            <a:ext cx="6861517" cy="1971676"/>
          </a:xfrm>
          <a:prstGeom prst="rect">
            <a:avLst/>
          </a:prstGeom>
        </p:spPr>
      </p:pic>
      <p:pic>
        <p:nvPicPr>
          <p:cNvPr id="5" name="Picture 5" descr="image003">
            <a:extLst>
              <a:ext uri="{FF2B5EF4-FFF2-40B4-BE49-F238E27FC236}">
                <a16:creationId xmlns:a16="http://schemas.microsoft.com/office/drawing/2014/main" id="{C94DD445-0FC3-4BC2-BCBA-6DBF32A6F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52400"/>
            <a:ext cx="1459390" cy="41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954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6D5C72-E368-4B88-A699-5DDCC1116A7C}"/>
              </a:ext>
            </a:extLst>
          </p:cNvPr>
          <p:cNvSpPr/>
          <p:nvPr/>
        </p:nvSpPr>
        <p:spPr>
          <a:xfrm>
            <a:off x="0" y="0"/>
            <a:ext cx="9144000" cy="684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859FD8-5EB8-4BEA-958F-511A91D52C01}"/>
              </a:ext>
            </a:extLst>
          </p:cNvPr>
          <p:cNvSpPr/>
          <p:nvPr/>
        </p:nvSpPr>
        <p:spPr>
          <a:xfrm>
            <a:off x="1951624" y="156919"/>
            <a:ext cx="6963776" cy="1323439"/>
          </a:xfrm>
          <a:prstGeom prst="rect">
            <a:avLst/>
          </a:prstGeom>
        </p:spPr>
        <p:txBody>
          <a:bodyPr wrap="square">
            <a:spAutoFit/>
          </a:bodyPr>
          <a:lstStyle/>
          <a:p>
            <a:pPr defTabSz="685800" eaLnBrk="0" fontAlgn="base" hangingPunct="0">
              <a:spcBef>
                <a:spcPct val="0"/>
              </a:spcBef>
              <a:spcAft>
                <a:spcPct val="0"/>
              </a:spcAft>
              <a:tabLst>
                <a:tab pos="342900" algn="l"/>
              </a:tabLst>
            </a:pPr>
            <a:r>
              <a:rPr lang="en-US" sz="4000" b="1" dirty="0">
                <a:solidFill>
                  <a:srgbClr val="002E8A"/>
                </a:solidFill>
                <a:latin typeface="Arial Narrow" panose="020B0606020202030204" pitchFamily="34" charset="0"/>
              </a:rPr>
              <a:t>Set Patient-Specific Due Dates for Health Maintenance</a:t>
            </a:r>
            <a:endParaRPr lang="en-US" sz="4000" b="1" dirty="0">
              <a:solidFill>
                <a:srgbClr val="002E8A"/>
              </a:solidFill>
              <a:latin typeface="Arial Narrow" panose="020B0606020202030204" pitchFamily="34" charset="0"/>
              <a:ea typeface="+mj-ea"/>
              <a:cs typeface="Arial" panose="020B0604020202020204" pitchFamily="34" charset="0"/>
            </a:endParaRPr>
          </a:p>
        </p:txBody>
      </p:sp>
      <p:pic>
        <p:nvPicPr>
          <p:cNvPr id="19" name="Picture 18">
            <a:extLst>
              <a:ext uri="{FF2B5EF4-FFF2-40B4-BE49-F238E27FC236}">
                <a16:creationId xmlns:a16="http://schemas.microsoft.com/office/drawing/2014/main" id="{53746B79-E62A-4751-ABF1-A8B3B74AC90D}"/>
              </a:ext>
            </a:extLst>
          </p:cNvPr>
          <p:cNvPicPr>
            <a:picLocks noChangeAspect="1"/>
          </p:cNvPicPr>
          <p:nvPr/>
        </p:nvPicPr>
        <p:blipFill rotWithShape="1">
          <a:blip r:embed="rId3"/>
          <a:srcRect t="65571"/>
          <a:stretch/>
        </p:blipFill>
        <p:spPr>
          <a:xfrm rot="5400000" flipH="1" flipV="1">
            <a:off x="-2435542" y="2450782"/>
            <a:ext cx="6842760" cy="1971676"/>
          </a:xfrm>
          <a:prstGeom prst="rect">
            <a:avLst/>
          </a:prstGeom>
        </p:spPr>
      </p:pic>
      <p:sp>
        <p:nvSpPr>
          <p:cNvPr id="7" name="Content Placeholder 10">
            <a:extLst>
              <a:ext uri="{FF2B5EF4-FFF2-40B4-BE49-F238E27FC236}">
                <a16:creationId xmlns:a16="http://schemas.microsoft.com/office/drawing/2014/main" id="{0EDC5799-93EA-4443-8C47-E2430AE428C3}"/>
              </a:ext>
            </a:extLst>
          </p:cNvPr>
          <p:cNvSpPr txBox="1">
            <a:spLocks/>
          </p:cNvSpPr>
          <p:nvPr/>
        </p:nvSpPr>
        <p:spPr>
          <a:xfrm>
            <a:off x="1828800" y="1556558"/>
            <a:ext cx="7106653" cy="141524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2000"/>
              </a:lnSpc>
              <a:spcBef>
                <a:spcPts val="0"/>
              </a:spcBef>
              <a:spcAft>
                <a:spcPts val="600"/>
              </a:spcAft>
              <a:buNone/>
            </a:pPr>
            <a:r>
              <a:rPr lang="en-US" sz="1600" dirty="0">
                <a:latin typeface="Arial" panose="020B0604020202020204" pitchFamily="34" charset="0"/>
                <a:cs typeface="Arial" panose="020B0604020202020204" pitchFamily="34" charset="0"/>
              </a:rPr>
              <a:t>Click </a:t>
            </a:r>
            <a:r>
              <a:rPr lang="en-US" sz="1600" b="1" dirty="0">
                <a:latin typeface="Arial" panose="020B0604020202020204" pitchFamily="34" charset="0"/>
                <a:cs typeface="Arial" panose="020B0604020202020204" pitchFamily="34" charset="0"/>
              </a:rPr>
              <a:t>Edit Follow-up</a:t>
            </a:r>
            <a:r>
              <a:rPr lang="en-US" sz="1600" dirty="0">
                <a:latin typeface="Arial" panose="020B0604020202020204" pitchFamily="34" charset="0"/>
                <a:cs typeface="Arial" panose="020B0604020202020204" pitchFamily="34" charset="0"/>
              </a:rPr>
              <a:t> from the Address Topic window to set a patient-specific due date for a Health Maintenance topic. For example, a patient who recently received a colonoscopy might now need fecal occult blood tests (FOBT) for colorectal cancer screening. You can specify that the patient should receive FOBT tests yearly and set the first due date to a year from now.</a:t>
            </a:r>
          </a:p>
        </p:txBody>
      </p:sp>
      <p:pic>
        <p:nvPicPr>
          <p:cNvPr id="4" name="Picture 3">
            <a:extLst>
              <a:ext uri="{FF2B5EF4-FFF2-40B4-BE49-F238E27FC236}">
                <a16:creationId xmlns:a16="http://schemas.microsoft.com/office/drawing/2014/main" id="{3513219B-0EFC-45E6-AC61-618204E3E6E7}"/>
              </a:ext>
            </a:extLst>
          </p:cNvPr>
          <p:cNvPicPr>
            <a:picLocks noChangeAspect="1"/>
          </p:cNvPicPr>
          <p:nvPr/>
        </p:nvPicPr>
        <p:blipFill>
          <a:blip r:embed="rId4"/>
          <a:stretch>
            <a:fillRect/>
          </a:stretch>
        </p:blipFill>
        <p:spPr>
          <a:xfrm>
            <a:off x="3014509" y="3032905"/>
            <a:ext cx="3114982" cy="3539752"/>
          </a:xfrm>
          <a:prstGeom prst="rect">
            <a:avLst/>
          </a:prstGeom>
          <a:ln>
            <a:solidFill>
              <a:schemeClr val="tx1"/>
            </a:solidFill>
          </a:ln>
        </p:spPr>
      </p:pic>
    </p:spTree>
    <p:extLst>
      <p:ext uri="{BB962C8B-B14F-4D97-AF65-F5344CB8AC3E}">
        <p14:creationId xmlns:p14="http://schemas.microsoft.com/office/powerpoint/2010/main" val="380801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152400" y="167045"/>
            <a:ext cx="87630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4000" b="1" dirty="0">
                <a:solidFill>
                  <a:srgbClr val="002E8A"/>
                </a:solidFill>
                <a:latin typeface="Arial Narrow" panose="020B0606020202030204" pitchFamily="34" charset="0"/>
              </a:rPr>
              <a:t>Document Historical Immunizations More Quickly </a:t>
            </a:r>
            <a:endParaRPr lang="en-US" sz="4000" dirty="0">
              <a:latin typeface="Arial Narrow" panose="020B0606020202030204" pitchFamily="34" charset="0"/>
            </a:endParaRPr>
          </a:p>
          <a:p>
            <a:pPr indent="-214313"/>
            <a:endParaRPr lang="en-US" sz="1350" dirty="0"/>
          </a:p>
        </p:txBody>
      </p:sp>
      <p:pic>
        <p:nvPicPr>
          <p:cNvPr id="6" name="U:\Images\2020 Aug\4300001To4400000\4356639.png">
            <a:extLst>
              <a:ext uri="{FF2B5EF4-FFF2-40B4-BE49-F238E27FC236}">
                <a16:creationId xmlns:a16="http://schemas.microsoft.com/office/drawing/2014/main" id="{13C046D7-31D1-4915-8CA5-DF6E1D8A4013}"/>
              </a:ext>
            </a:extLst>
          </p:cNvPr>
          <p:cNvPicPr/>
          <p:nvPr/>
        </p:nvPicPr>
        <p:blipFill>
          <a:blip r:embed="rId4" cstate="print"/>
          <a:stretch>
            <a:fillRect/>
          </a:stretch>
        </p:blipFill>
        <p:spPr>
          <a:xfrm>
            <a:off x="2286000" y="2339114"/>
            <a:ext cx="3669935" cy="3606661"/>
          </a:xfrm>
          <a:prstGeom prst="rect">
            <a:avLst/>
          </a:prstGeom>
        </p:spPr>
      </p:pic>
      <p:sp>
        <p:nvSpPr>
          <p:cNvPr id="5" name="TextBox 4">
            <a:extLst>
              <a:ext uri="{FF2B5EF4-FFF2-40B4-BE49-F238E27FC236}">
                <a16:creationId xmlns:a16="http://schemas.microsoft.com/office/drawing/2014/main" id="{AAB46771-8555-4F0F-BA5A-0319553E85FF}"/>
              </a:ext>
            </a:extLst>
          </p:cNvPr>
          <p:cNvSpPr txBox="1"/>
          <p:nvPr/>
        </p:nvSpPr>
        <p:spPr>
          <a:xfrm>
            <a:off x="152400" y="1524000"/>
            <a:ext cx="8763000" cy="686726"/>
          </a:xfrm>
          <a:prstGeom prst="rect">
            <a:avLst/>
          </a:prstGeom>
          <a:noFill/>
        </p:spPr>
        <p:txBody>
          <a:bodyPr wrap="square" rtlCol="0">
            <a:spAutoFit/>
          </a:bodyPr>
          <a:lstStyle/>
          <a:p>
            <a:pPr>
              <a:lnSpc>
                <a:spcPct val="112000"/>
              </a:lnSpc>
              <a:spcAft>
                <a:spcPts val="600"/>
              </a:spcAft>
            </a:pPr>
            <a:r>
              <a:rPr lang="en-US" dirty="0">
                <a:latin typeface="Arial" panose="020B0604020202020204" pitchFamily="34" charset="0"/>
                <a:cs typeface="Arial" panose="020B0604020202020204" pitchFamily="34" charset="0"/>
              </a:rPr>
              <a:t>Save clicks by using the Address Topic window to document a historical immunization right from the Health Maintenance activity or Storyboard.</a:t>
            </a:r>
          </a:p>
        </p:txBody>
      </p:sp>
    </p:spTree>
    <p:extLst>
      <p:ext uri="{BB962C8B-B14F-4D97-AF65-F5344CB8AC3E}">
        <p14:creationId xmlns:p14="http://schemas.microsoft.com/office/powerpoint/2010/main" val="138869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19C033-FB4A-48A9-887D-9A596819974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125C43-9339-47DF-B040-9739C9FDA62A}"/>
              </a:ext>
            </a:extLst>
          </p:cNvPr>
          <p:cNvPicPr>
            <a:picLocks noChangeAspect="1"/>
          </p:cNvPicPr>
          <p:nvPr/>
        </p:nvPicPr>
        <p:blipFill>
          <a:blip r:embed="rId2"/>
          <a:stretch>
            <a:fillRect/>
          </a:stretch>
        </p:blipFill>
        <p:spPr>
          <a:xfrm>
            <a:off x="2513144" y="1853918"/>
            <a:ext cx="4523277" cy="2838862"/>
          </a:xfrm>
          <a:prstGeom prst="rect">
            <a:avLst/>
          </a:prstGeom>
        </p:spPr>
      </p:pic>
      <p:sp>
        <p:nvSpPr>
          <p:cNvPr id="12" name="Rectangle 11">
            <a:extLst>
              <a:ext uri="{FF2B5EF4-FFF2-40B4-BE49-F238E27FC236}">
                <a16:creationId xmlns:a16="http://schemas.microsoft.com/office/drawing/2014/main" id="{005C153F-19C3-4EC4-89D5-EC3AAE6BD471}"/>
              </a:ext>
            </a:extLst>
          </p:cNvPr>
          <p:cNvSpPr/>
          <p:nvPr/>
        </p:nvSpPr>
        <p:spPr>
          <a:xfrm>
            <a:off x="2605671" y="1943217"/>
            <a:ext cx="4334107" cy="266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978A85-12C8-4008-831C-0E130A30422F}"/>
              </a:ext>
            </a:extLst>
          </p:cNvPr>
          <p:cNvSpPr txBox="1"/>
          <p:nvPr/>
        </p:nvSpPr>
        <p:spPr>
          <a:xfrm>
            <a:off x="1762391" y="2950183"/>
            <a:ext cx="6086209" cy="707886"/>
          </a:xfrm>
          <a:prstGeom prst="rect">
            <a:avLst/>
          </a:prstGeom>
          <a:noFill/>
        </p:spPr>
        <p:txBody>
          <a:bodyPr wrap="square" rtlCol="0">
            <a:spAutoFit/>
          </a:bodyPr>
          <a:lstStyle/>
          <a:p>
            <a:pPr algn="ctr"/>
            <a:r>
              <a:rPr lang="en-US" sz="4000" b="1" dirty="0">
                <a:latin typeface="Arial Narrow" panose="020B0606020202030204" pitchFamily="34" charset="0"/>
              </a:rPr>
              <a:t>Treatment and Therapy Plans</a:t>
            </a:r>
          </a:p>
        </p:txBody>
      </p:sp>
      <p:pic>
        <p:nvPicPr>
          <p:cNvPr id="6" name="Picture 5">
            <a:extLst>
              <a:ext uri="{FF2B5EF4-FFF2-40B4-BE49-F238E27FC236}">
                <a16:creationId xmlns:a16="http://schemas.microsoft.com/office/drawing/2014/main" id="{61CF4786-3FB9-3F40-89F0-706CEDBF6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87" y="3150030"/>
            <a:ext cx="1558414" cy="514197"/>
          </a:xfrm>
          <a:prstGeom prst="rect">
            <a:avLst/>
          </a:prstGeom>
        </p:spPr>
      </p:pic>
      <p:pic>
        <p:nvPicPr>
          <p:cNvPr id="4" name="Picture 3">
            <a:extLst>
              <a:ext uri="{FF2B5EF4-FFF2-40B4-BE49-F238E27FC236}">
                <a16:creationId xmlns:a16="http://schemas.microsoft.com/office/drawing/2014/main" id="{707A18D5-F3D4-42AC-9A91-F505A6C3CE51}"/>
              </a:ext>
            </a:extLst>
          </p:cNvPr>
          <p:cNvPicPr>
            <a:picLocks noChangeAspect="1"/>
          </p:cNvPicPr>
          <p:nvPr/>
        </p:nvPicPr>
        <p:blipFill rotWithShape="1">
          <a:blip r:embed="rId4"/>
          <a:srcRect t="65571"/>
          <a:stretch/>
        </p:blipFill>
        <p:spPr>
          <a:xfrm rot="5400000" flipH="1" flipV="1">
            <a:off x="-2466630" y="2441403"/>
            <a:ext cx="6861517" cy="1971676"/>
          </a:xfrm>
          <a:prstGeom prst="rect">
            <a:avLst/>
          </a:prstGeom>
        </p:spPr>
      </p:pic>
      <p:pic>
        <p:nvPicPr>
          <p:cNvPr id="5" name="Picture 5" descr="image003">
            <a:extLst>
              <a:ext uri="{FF2B5EF4-FFF2-40B4-BE49-F238E27FC236}">
                <a16:creationId xmlns:a16="http://schemas.microsoft.com/office/drawing/2014/main" id="{C94DD445-0FC3-4BC2-BCBA-6DBF32A6F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52400"/>
            <a:ext cx="1459390" cy="41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4843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72823" y="838200"/>
            <a:ext cx="6803251" cy="2585323"/>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Filter your Chart Review tabs using a new </a:t>
            </a:r>
            <a:r>
              <a:rPr lang="en-US" b="1" dirty="0">
                <a:latin typeface="Arial" panose="020B0604020202020204" pitchFamily="34" charset="0"/>
                <a:cs typeface="Arial" panose="020B0604020202020204" pitchFamily="34" charset="0"/>
              </a:rPr>
              <a:t>exclude</a:t>
            </a:r>
            <a:r>
              <a:rPr lang="en-US" dirty="0">
                <a:latin typeface="Arial" panose="020B0604020202020204" pitchFamily="34" charset="0"/>
                <a:cs typeface="Arial" panose="020B0604020202020204" pitchFamily="34" charset="0"/>
              </a:rPr>
              <a:t> option to more efficiently review patient information. For example, you can:</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Exclude your own notes, department, or specialty to get up to speed on a patient's visits with other providers.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Hide basic patient paperwork, consents for care, or insurance information.</a:t>
            </a:r>
          </a:p>
          <a:p>
            <a:pPr indent="-285750">
              <a:buFont typeface="Arial" panose="020B0604020202020204" pitchFamily="34" charset="0"/>
            </a:pPr>
            <a:r>
              <a:rPr lang="en-US" dirty="0">
                <a:latin typeface="Arial" panose="020B0604020202020204" pitchFamily="34" charset="0"/>
                <a:cs typeface="Arial" panose="020B0604020202020204" pitchFamily="34" charset="0"/>
              </a:rPr>
              <a:t>Hover over a filter to see which results are included and excluded.</a:t>
            </a:r>
          </a:p>
          <a:p>
            <a:endParaRPr lang="en-US" dirty="0"/>
          </a:p>
        </p:txBody>
      </p:sp>
      <p:sp>
        <p:nvSpPr>
          <p:cNvPr id="13" name="Title 1"/>
          <p:cNvSpPr>
            <a:spLocks noGrp="1"/>
          </p:cNvSpPr>
          <p:nvPr>
            <p:ph type="title"/>
          </p:nvPr>
        </p:nvSpPr>
        <p:spPr>
          <a:xfrm>
            <a:off x="1872823" y="-76200"/>
            <a:ext cx="6629400" cy="1143000"/>
          </a:xfrm>
        </p:spPr>
        <p:txBody>
          <a:bodyPr anchor="ctr">
            <a:normAutofit/>
          </a:bodyPr>
          <a:lstStyle/>
          <a:p>
            <a:pPr algn="l"/>
            <a:r>
              <a:rPr lang="en-US" sz="4000" b="1" dirty="0">
                <a:solidFill>
                  <a:srgbClr val="003399"/>
                </a:solidFill>
                <a:latin typeface="Arial Narrow" panose="020B0606020202030204" pitchFamily="34" charset="0"/>
              </a:rPr>
              <a:t>Chart Review, Leave That Out</a:t>
            </a:r>
          </a:p>
        </p:txBody>
      </p:sp>
      <p:pic>
        <p:nvPicPr>
          <p:cNvPr id="2" name="U:\Images\2020 Aug\4300001To4400000\4362124.png"/>
          <p:cNvPicPr>
            <a:picLocks noChangeAspect="1"/>
          </p:cNvPicPr>
          <p:nvPr/>
        </p:nvPicPr>
        <p:blipFill>
          <a:blip r:embed="rId3" cstate="print"/>
          <a:stretch>
            <a:fillRect/>
          </a:stretch>
        </p:blipFill>
        <p:spPr>
          <a:xfrm>
            <a:off x="2286000" y="3200400"/>
            <a:ext cx="2752111" cy="2945620"/>
          </a:xfrm>
          <a:prstGeom prst="rect">
            <a:avLst/>
          </a:prstGeom>
        </p:spPr>
      </p:pic>
      <p:pic>
        <p:nvPicPr>
          <p:cNvPr id="5" name="Picture 4">
            <a:extLst>
              <a:ext uri="{FF2B5EF4-FFF2-40B4-BE49-F238E27FC236}">
                <a16:creationId xmlns:a16="http://schemas.microsoft.com/office/drawing/2014/main" id="{7D4F2B14-D3D0-4F09-83FF-242B026DF671}"/>
              </a:ext>
            </a:extLst>
          </p:cNvPr>
          <p:cNvPicPr>
            <a:picLocks noChangeAspect="1"/>
          </p:cNvPicPr>
          <p:nvPr/>
        </p:nvPicPr>
        <p:blipFill rotWithShape="1">
          <a:blip r:embed="rId4"/>
          <a:srcRect l="79503" t="835" r="397" b="1437"/>
          <a:stretch/>
        </p:blipFill>
        <p:spPr>
          <a:xfrm flipH="1">
            <a:off x="-15766" y="1"/>
            <a:ext cx="1801664" cy="6904640"/>
          </a:xfrm>
          <a:prstGeom prst="rect">
            <a:avLst/>
          </a:prstGeom>
          <a:ln>
            <a:noFill/>
          </a:ln>
          <a:effectLst>
            <a:softEdge rad="50800"/>
          </a:effectLst>
        </p:spPr>
      </p:pic>
      <p:pic>
        <p:nvPicPr>
          <p:cNvPr id="6" name="Picture 5" descr="image003">
            <a:extLst>
              <a:ext uri="{FF2B5EF4-FFF2-40B4-BE49-F238E27FC236}">
                <a16:creationId xmlns:a16="http://schemas.microsoft.com/office/drawing/2014/main" id="{1FF7A47B-B056-4681-A803-26E050B19F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6248400"/>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52EDA59-6431-4FEE-87C6-569286077DED}"/>
              </a:ext>
            </a:extLst>
          </p:cNvPr>
          <p:cNvPicPr>
            <a:picLocks noChangeAspect="1"/>
          </p:cNvPicPr>
          <p:nvPr/>
        </p:nvPicPr>
        <p:blipFill>
          <a:blip r:embed="rId6"/>
          <a:stretch>
            <a:fillRect/>
          </a:stretch>
        </p:blipFill>
        <p:spPr>
          <a:xfrm>
            <a:off x="5278459" y="4162986"/>
            <a:ext cx="2638793" cy="2353003"/>
          </a:xfrm>
          <a:prstGeom prst="rect">
            <a:avLst/>
          </a:prstGeom>
          <a:ln>
            <a:solidFill>
              <a:schemeClr val="accent1"/>
            </a:solid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0"/>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8EA4A61F-6359-421D-B4E4-D9CD2B882BD8}"/>
              </a:ext>
            </a:extLst>
          </p:cNvPr>
          <p:cNvSpPr/>
          <p:nvPr/>
        </p:nvSpPr>
        <p:spPr>
          <a:xfrm>
            <a:off x="0" y="1469886"/>
            <a:ext cx="7365994" cy="1618456"/>
          </a:xfrm>
          <a:prstGeom prst="rect">
            <a:avLst/>
          </a:prstGeom>
        </p:spPr>
        <p:txBody>
          <a:bodyPr wrap="square">
            <a:spAutoFit/>
          </a:bodyPr>
          <a:lstStyle/>
          <a:p>
            <a:pPr indent="-285750">
              <a:lnSpc>
                <a:spcPct val="112000"/>
              </a:lnSpc>
              <a:spcAft>
                <a:spcPts val="600"/>
              </a:spcAft>
              <a:buFont typeface="Arial" panose="020B0604020202020204" pitchFamily="34" charset="0"/>
            </a:pPr>
            <a:r>
              <a:rPr lang="en-US" dirty="0">
                <a:latin typeface="Arial" panose="020B0604020202020204" pitchFamily="34" charset="0"/>
                <a:cs typeface="Arial" panose="020B0604020202020204" pitchFamily="34" charset="0"/>
              </a:rPr>
              <a:t>You can now see a patient's active treatment plan, therapy plan, radiation oncology episode, and blood and marrow transplant information at the top of Oncology Storyboards and choose whether to expand or collapse this information by default. To do so, hover over the section and click the chevrons that appear. </a:t>
            </a:r>
          </a:p>
        </p:txBody>
      </p:sp>
      <p:sp>
        <p:nvSpPr>
          <p:cNvPr id="3" name="Rectangle 2">
            <a:extLst>
              <a:ext uri="{FF2B5EF4-FFF2-40B4-BE49-F238E27FC236}">
                <a16:creationId xmlns:a16="http://schemas.microsoft.com/office/drawing/2014/main" id="{9DFD908C-6548-4FE8-83F8-36F7D33B62B1}"/>
              </a:ext>
            </a:extLst>
          </p:cNvPr>
          <p:cNvSpPr/>
          <p:nvPr/>
        </p:nvSpPr>
        <p:spPr>
          <a:xfrm>
            <a:off x="-32084" y="257601"/>
            <a:ext cx="7365994" cy="1169551"/>
          </a:xfrm>
          <a:prstGeom prst="rect">
            <a:avLst/>
          </a:prstGeom>
        </p:spPr>
        <p:txBody>
          <a:bodyPr wrap="square">
            <a:spAutoFit/>
          </a:bodyPr>
          <a:lstStyle/>
          <a:p>
            <a:r>
              <a:rPr lang="en-US" sz="3500" b="1" dirty="0">
                <a:solidFill>
                  <a:srgbClr val="002E8A"/>
                </a:solidFill>
                <a:latin typeface="Arial Narrow" panose="020B0606020202030204" pitchFamily="34" charset="0"/>
              </a:rPr>
              <a:t>Easily See Treatment Plan and Therapy Plan Information in Storyboard</a:t>
            </a:r>
            <a:endParaRPr lang="en-US" sz="3500" b="1" dirty="0">
              <a:solidFill>
                <a:srgbClr val="002E8A"/>
              </a:solidFill>
              <a:latin typeface="Arial Narrow" panose="020B0606020202030204" pitchFamily="34" charset="0"/>
              <a:ea typeface="+mj-ea"/>
              <a:cs typeface="+mj-cs"/>
            </a:endParaRPr>
          </a:p>
        </p:txBody>
      </p:sp>
      <p:pic>
        <p:nvPicPr>
          <p:cNvPr id="9" name="U:\Images\2020 Aug\4300001To4400000\4365780.png">
            <a:extLst>
              <a:ext uri="{FF2B5EF4-FFF2-40B4-BE49-F238E27FC236}">
                <a16:creationId xmlns:a16="http://schemas.microsoft.com/office/drawing/2014/main" id="{17D99796-3C21-4354-8052-9ADFCD463A83}"/>
              </a:ext>
            </a:extLst>
          </p:cNvPr>
          <p:cNvPicPr/>
          <p:nvPr/>
        </p:nvPicPr>
        <p:blipFill>
          <a:blip r:embed="rId5" cstate="print"/>
          <a:stretch>
            <a:fillRect/>
          </a:stretch>
        </p:blipFill>
        <p:spPr>
          <a:xfrm>
            <a:off x="3166642" y="3200400"/>
            <a:ext cx="1523809" cy="3399999"/>
          </a:xfrm>
          <a:prstGeom prst="rect">
            <a:avLst/>
          </a:prstGeom>
        </p:spPr>
      </p:pic>
    </p:spTree>
    <p:extLst>
      <p:ext uri="{BB962C8B-B14F-4D97-AF65-F5344CB8AC3E}">
        <p14:creationId xmlns:p14="http://schemas.microsoft.com/office/powerpoint/2010/main" val="267010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205878" y="-37604"/>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ontent Placeholder 5">
            <a:extLst>
              <a:ext uri="{FF2B5EF4-FFF2-40B4-BE49-F238E27FC236}">
                <a16:creationId xmlns:a16="http://schemas.microsoft.com/office/drawing/2014/main" id="{6C15FE75-BC37-42E8-B4A2-BD8033EBAF01}"/>
              </a:ext>
            </a:extLst>
          </p:cNvPr>
          <p:cNvSpPr>
            <a:spLocks noGrp="1"/>
          </p:cNvSpPr>
          <p:nvPr>
            <p:ph idx="4294967295"/>
          </p:nvPr>
        </p:nvSpPr>
        <p:spPr>
          <a:xfrm>
            <a:off x="1732546" y="1397408"/>
            <a:ext cx="7411453" cy="2336392"/>
          </a:xfrm>
        </p:spPr>
        <p:txBody>
          <a:bodyPr>
            <a:normAutofit fontScale="85000" lnSpcReduction="10000"/>
          </a:bodyPr>
          <a:lstStyle/>
          <a:p>
            <a:pPr marL="0" indent="0">
              <a:lnSpc>
                <a:spcPct val="122000"/>
              </a:lnSpc>
              <a:spcBef>
                <a:spcPts val="0"/>
              </a:spcBef>
              <a:spcAft>
                <a:spcPts val="600"/>
              </a:spcAft>
              <a:buNone/>
            </a:pPr>
            <a:r>
              <a:rPr lang="en-US" sz="1900" dirty="0">
                <a:latin typeface="Arial" panose="020B0604020202020204" pitchFamily="34" charset="0"/>
                <a:cs typeface="Arial" panose="020B0604020202020204" pitchFamily="34" charset="0"/>
              </a:rPr>
              <a:t>You now have more control over how you see a patient's cancer treatment and therapy plan information in Storyboard. If a patient has an active treatment or therapy plan, you can expand the highlighted banner (A) show more details. Hover over the banner and click the chevron to collapse or expand the section (B). Your preference for expanding the section is then saved. If a patient has active radiation therapy episodes, treatments, or therapies, that information now appears when you hover over the section (C).</a:t>
            </a: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p:txBody>
      </p:sp>
      <p:sp>
        <p:nvSpPr>
          <p:cNvPr id="8" name="Rectangle 7">
            <a:extLst>
              <a:ext uri="{FF2B5EF4-FFF2-40B4-BE49-F238E27FC236}">
                <a16:creationId xmlns:a16="http://schemas.microsoft.com/office/drawing/2014/main" id="{44F18BA0-E1F1-46B9-B6F0-90CD3BF2959B}"/>
              </a:ext>
            </a:extLst>
          </p:cNvPr>
          <p:cNvSpPr/>
          <p:nvPr/>
        </p:nvSpPr>
        <p:spPr>
          <a:xfrm>
            <a:off x="1752600" y="120654"/>
            <a:ext cx="7391400" cy="1169551"/>
          </a:xfrm>
          <a:prstGeom prst="rect">
            <a:avLst/>
          </a:prstGeom>
        </p:spPr>
        <p:txBody>
          <a:bodyPr wrap="square">
            <a:spAutoFit/>
          </a:bodyPr>
          <a:lstStyle/>
          <a:p>
            <a:r>
              <a:rPr lang="en-US" sz="3500" b="1" dirty="0">
                <a:solidFill>
                  <a:srgbClr val="002E8A"/>
                </a:solidFill>
                <a:latin typeface="Arial Narrow" panose="020B0606020202030204" pitchFamily="34" charset="0"/>
              </a:rPr>
              <a:t>Easily See Treatment Plan and Therapy Plan Information in Storyboard (cont.)</a:t>
            </a:r>
            <a:endParaRPr lang="en-US" sz="3500" b="1" dirty="0">
              <a:solidFill>
                <a:srgbClr val="002E8A"/>
              </a:solidFill>
              <a:latin typeface="Arial Narrow" panose="020B0606020202030204" pitchFamily="34" charset="0"/>
              <a:ea typeface="+mj-ea"/>
              <a:cs typeface="+mj-cs"/>
            </a:endParaRPr>
          </a:p>
        </p:txBody>
      </p:sp>
      <p:pic>
        <p:nvPicPr>
          <p:cNvPr id="12" name="U:\Images\2020 Aug\4300001To4400000\4389973.png">
            <a:extLst>
              <a:ext uri="{FF2B5EF4-FFF2-40B4-BE49-F238E27FC236}">
                <a16:creationId xmlns:a16="http://schemas.microsoft.com/office/drawing/2014/main" id="{C9941085-B830-45BD-BA60-F1AC5ECE7A41}"/>
              </a:ext>
            </a:extLst>
          </p:cNvPr>
          <p:cNvPicPr/>
          <p:nvPr/>
        </p:nvPicPr>
        <p:blipFill>
          <a:blip r:embed="rId5" cstate="print"/>
          <a:stretch>
            <a:fillRect/>
          </a:stretch>
        </p:blipFill>
        <p:spPr>
          <a:xfrm>
            <a:off x="1752600" y="3785416"/>
            <a:ext cx="7239000" cy="2005784"/>
          </a:xfrm>
          <a:prstGeom prst="rect">
            <a:avLst/>
          </a:prstGeom>
        </p:spPr>
      </p:pic>
    </p:spTree>
    <p:extLst>
      <p:ext uri="{BB962C8B-B14F-4D97-AF65-F5344CB8AC3E}">
        <p14:creationId xmlns:p14="http://schemas.microsoft.com/office/powerpoint/2010/main" val="334947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19C033-FB4A-48A9-887D-9A596819974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125C43-9339-47DF-B040-9739C9FDA62A}"/>
              </a:ext>
            </a:extLst>
          </p:cNvPr>
          <p:cNvPicPr>
            <a:picLocks noChangeAspect="1"/>
          </p:cNvPicPr>
          <p:nvPr/>
        </p:nvPicPr>
        <p:blipFill>
          <a:blip r:embed="rId2"/>
          <a:stretch>
            <a:fillRect/>
          </a:stretch>
        </p:blipFill>
        <p:spPr>
          <a:xfrm>
            <a:off x="2513144" y="1853918"/>
            <a:ext cx="4523277" cy="2838862"/>
          </a:xfrm>
          <a:prstGeom prst="rect">
            <a:avLst/>
          </a:prstGeom>
        </p:spPr>
      </p:pic>
      <p:sp>
        <p:nvSpPr>
          <p:cNvPr id="12" name="Rectangle 11">
            <a:extLst>
              <a:ext uri="{FF2B5EF4-FFF2-40B4-BE49-F238E27FC236}">
                <a16:creationId xmlns:a16="http://schemas.microsoft.com/office/drawing/2014/main" id="{005C153F-19C3-4EC4-89D5-EC3AAE6BD471}"/>
              </a:ext>
            </a:extLst>
          </p:cNvPr>
          <p:cNvSpPr/>
          <p:nvPr/>
        </p:nvSpPr>
        <p:spPr>
          <a:xfrm>
            <a:off x="2605671" y="1943217"/>
            <a:ext cx="4334107" cy="266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978A85-12C8-4008-831C-0E130A30422F}"/>
              </a:ext>
            </a:extLst>
          </p:cNvPr>
          <p:cNvSpPr txBox="1"/>
          <p:nvPr/>
        </p:nvSpPr>
        <p:spPr>
          <a:xfrm>
            <a:off x="1762391" y="2950183"/>
            <a:ext cx="6086209" cy="707886"/>
          </a:xfrm>
          <a:prstGeom prst="rect">
            <a:avLst/>
          </a:prstGeom>
          <a:noFill/>
        </p:spPr>
        <p:txBody>
          <a:bodyPr wrap="square" rtlCol="0">
            <a:spAutoFit/>
          </a:bodyPr>
          <a:lstStyle/>
          <a:p>
            <a:pPr algn="ctr"/>
            <a:r>
              <a:rPr lang="en-US" sz="4000" b="1" dirty="0">
                <a:latin typeface="Arial Narrow" panose="020B0606020202030204" pitchFamily="34" charset="0"/>
              </a:rPr>
              <a:t>In Basket</a:t>
            </a:r>
          </a:p>
        </p:txBody>
      </p:sp>
      <p:pic>
        <p:nvPicPr>
          <p:cNvPr id="6" name="Picture 5">
            <a:extLst>
              <a:ext uri="{FF2B5EF4-FFF2-40B4-BE49-F238E27FC236}">
                <a16:creationId xmlns:a16="http://schemas.microsoft.com/office/drawing/2014/main" id="{61CF4786-3FB9-3F40-89F0-706CEDBF6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87" y="3150030"/>
            <a:ext cx="1558414" cy="514197"/>
          </a:xfrm>
          <a:prstGeom prst="rect">
            <a:avLst/>
          </a:prstGeom>
        </p:spPr>
      </p:pic>
      <p:pic>
        <p:nvPicPr>
          <p:cNvPr id="4" name="Picture 3">
            <a:extLst>
              <a:ext uri="{FF2B5EF4-FFF2-40B4-BE49-F238E27FC236}">
                <a16:creationId xmlns:a16="http://schemas.microsoft.com/office/drawing/2014/main" id="{707A18D5-F3D4-42AC-9A91-F505A6C3CE51}"/>
              </a:ext>
            </a:extLst>
          </p:cNvPr>
          <p:cNvPicPr>
            <a:picLocks noChangeAspect="1"/>
          </p:cNvPicPr>
          <p:nvPr/>
        </p:nvPicPr>
        <p:blipFill rotWithShape="1">
          <a:blip r:embed="rId4"/>
          <a:srcRect t="65571"/>
          <a:stretch/>
        </p:blipFill>
        <p:spPr>
          <a:xfrm rot="5400000" flipH="1" flipV="1">
            <a:off x="-2466630" y="2441403"/>
            <a:ext cx="6861517" cy="1971676"/>
          </a:xfrm>
          <a:prstGeom prst="rect">
            <a:avLst/>
          </a:prstGeom>
        </p:spPr>
      </p:pic>
      <p:pic>
        <p:nvPicPr>
          <p:cNvPr id="5" name="Picture 5" descr="image003">
            <a:extLst>
              <a:ext uri="{FF2B5EF4-FFF2-40B4-BE49-F238E27FC236}">
                <a16:creationId xmlns:a16="http://schemas.microsoft.com/office/drawing/2014/main" id="{C94DD445-0FC3-4BC2-BCBA-6DBF32A6F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52400"/>
            <a:ext cx="1459390" cy="41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772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205878" y="-37604"/>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ontent Placeholder 5">
            <a:extLst>
              <a:ext uri="{FF2B5EF4-FFF2-40B4-BE49-F238E27FC236}">
                <a16:creationId xmlns:a16="http://schemas.microsoft.com/office/drawing/2014/main" id="{6C15FE75-BC37-42E8-B4A2-BD8033EBAF01}"/>
              </a:ext>
            </a:extLst>
          </p:cNvPr>
          <p:cNvSpPr>
            <a:spLocks noGrp="1"/>
          </p:cNvSpPr>
          <p:nvPr>
            <p:ph idx="4294967295"/>
          </p:nvPr>
        </p:nvSpPr>
        <p:spPr>
          <a:xfrm>
            <a:off x="1623703" y="1481697"/>
            <a:ext cx="3862697" cy="4545913"/>
          </a:xfrm>
        </p:spPr>
        <p:txBody>
          <a:bodyPr>
            <a:normAutofit fontScale="70000" lnSpcReduction="20000"/>
          </a:bodyPr>
          <a:lstStyle/>
          <a:p>
            <a:pPr marL="0" indent="0">
              <a:lnSpc>
                <a:spcPct val="132000"/>
              </a:lnSpc>
              <a:spcBef>
                <a:spcPts val="0"/>
              </a:spcBef>
              <a:spcAft>
                <a:spcPts val="600"/>
              </a:spcAft>
              <a:buNone/>
            </a:pPr>
            <a:r>
              <a:rPr lang="en-US" sz="2900" dirty="0">
                <a:latin typeface="Arial" panose="020B0604020202020204" pitchFamily="34" charset="0"/>
                <a:cs typeface="Arial" panose="020B0604020202020204" pitchFamily="34" charset="0"/>
              </a:rPr>
              <a:t>To give you easier access to the information you need to write a result note, the chart now opens with your result note in the sidebar when you click </a:t>
            </a:r>
            <a:r>
              <a:rPr lang="en-US" sz="2900" b="1" dirty="0">
                <a:latin typeface="Arial" panose="020B0604020202020204" pitchFamily="34" charset="0"/>
                <a:cs typeface="Arial" panose="020B0604020202020204" pitchFamily="34" charset="0"/>
              </a:rPr>
              <a:t>Result Note </a:t>
            </a:r>
            <a:r>
              <a:rPr lang="en-US" sz="2900" dirty="0">
                <a:latin typeface="Arial" panose="020B0604020202020204" pitchFamily="34" charset="0"/>
                <a:cs typeface="Arial" panose="020B0604020202020204" pitchFamily="34" charset="0"/>
              </a:rPr>
              <a:t>from a Results In Basket message. You can route the result note, file a progress note to the chart, and release results to MyChart with additional comments in one smooth workflow. </a:t>
            </a:r>
          </a:p>
          <a:p>
            <a:pPr>
              <a:lnSpc>
                <a:spcPct val="90000"/>
              </a:lnSpc>
            </a:pPr>
            <a:endParaRPr lang="en-US" sz="1400" dirty="0">
              <a:solidFill>
                <a:schemeClr val="tx1"/>
              </a:solidFill>
            </a:endParaRPr>
          </a:p>
          <a:p>
            <a:pPr marL="0" indent="0">
              <a:lnSpc>
                <a:spcPct val="90000"/>
              </a:lnSpc>
              <a:buNone/>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p:txBody>
      </p:sp>
      <p:sp>
        <p:nvSpPr>
          <p:cNvPr id="8" name="Rectangle 7">
            <a:extLst>
              <a:ext uri="{FF2B5EF4-FFF2-40B4-BE49-F238E27FC236}">
                <a16:creationId xmlns:a16="http://schemas.microsoft.com/office/drawing/2014/main" id="{44F18BA0-E1F1-46B9-B6F0-90CD3BF2959B}"/>
              </a:ext>
            </a:extLst>
          </p:cNvPr>
          <p:cNvSpPr/>
          <p:nvPr/>
        </p:nvSpPr>
        <p:spPr>
          <a:xfrm>
            <a:off x="1752600" y="120654"/>
            <a:ext cx="6853820" cy="1323439"/>
          </a:xfrm>
          <a:prstGeom prst="rect">
            <a:avLst/>
          </a:prstGeom>
        </p:spPr>
        <p:txBody>
          <a:bodyPr wrap="square">
            <a:spAutoFit/>
          </a:bodyPr>
          <a:lstStyle/>
          <a:p>
            <a:r>
              <a:rPr lang="en-US" sz="4000" b="1" dirty="0">
                <a:solidFill>
                  <a:srgbClr val="003399"/>
                </a:solidFill>
                <a:latin typeface="Arial Narrow" panose="020B0606020202030204" pitchFamily="34" charset="0"/>
              </a:rPr>
              <a:t>Result Note Finds a New Home in the Sidebar</a:t>
            </a:r>
            <a:endParaRPr lang="en-US" sz="4000" b="1" dirty="0">
              <a:solidFill>
                <a:srgbClr val="003399"/>
              </a:solidFill>
              <a:latin typeface="Arial Narrow" panose="020B0606020202030204" pitchFamily="34" charset="0"/>
              <a:ea typeface="+mj-ea"/>
              <a:cs typeface="+mj-cs"/>
            </a:endParaRPr>
          </a:p>
        </p:txBody>
      </p:sp>
      <p:pic>
        <p:nvPicPr>
          <p:cNvPr id="12" name="U:\Images\2020 Aug\4300001To4400000\4380541.png">
            <a:extLst>
              <a:ext uri="{FF2B5EF4-FFF2-40B4-BE49-F238E27FC236}">
                <a16:creationId xmlns:a16="http://schemas.microsoft.com/office/drawing/2014/main" id="{A470BD2A-28C1-4F17-8E1B-1999B7CD8539}"/>
              </a:ext>
            </a:extLst>
          </p:cNvPr>
          <p:cNvPicPr>
            <a:picLocks noChangeAspect="1"/>
          </p:cNvPicPr>
          <p:nvPr/>
        </p:nvPicPr>
        <p:blipFill>
          <a:blip r:embed="rId5" cstate="print"/>
          <a:stretch>
            <a:fillRect/>
          </a:stretch>
        </p:blipFill>
        <p:spPr>
          <a:xfrm>
            <a:off x="5638800" y="1371600"/>
            <a:ext cx="3326405" cy="4776937"/>
          </a:xfrm>
          <a:prstGeom prst="rect">
            <a:avLst/>
          </a:prstGeom>
        </p:spPr>
      </p:pic>
    </p:spTree>
    <p:extLst>
      <p:ext uri="{BB962C8B-B14F-4D97-AF65-F5344CB8AC3E}">
        <p14:creationId xmlns:p14="http://schemas.microsoft.com/office/powerpoint/2010/main" val="380492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23191" y="16567"/>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266700" y="152400"/>
            <a:ext cx="8610600" cy="13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4000" b="1" dirty="0">
                <a:solidFill>
                  <a:srgbClr val="002D86"/>
                </a:solidFill>
                <a:ea typeface="+mj-ea"/>
                <a:cs typeface="Arial" panose="020B0604020202020204" pitchFamily="34" charset="0"/>
              </a:rPr>
              <a:t>Edit in Encounter Available in the Sidebar</a:t>
            </a:r>
            <a:endParaRPr lang="en-US" sz="1350" dirty="0"/>
          </a:p>
        </p:txBody>
      </p:sp>
      <p:sp>
        <p:nvSpPr>
          <p:cNvPr id="6" name="Rectangle 5">
            <a:extLst>
              <a:ext uri="{FF2B5EF4-FFF2-40B4-BE49-F238E27FC236}">
                <a16:creationId xmlns:a16="http://schemas.microsoft.com/office/drawing/2014/main" id="{6945A79F-BF0C-4678-9690-279C468949A8}"/>
              </a:ext>
            </a:extLst>
          </p:cNvPr>
          <p:cNvSpPr/>
          <p:nvPr/>
        </p:nvSpPr>
        <p:spPr>
          <a:xfrm>
            <a:off x="266700" y="1515070"/>
            <a:ext cx="8305800" cy="1200329"/>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When you click </a:t>
            </a:r>
            <a:r>
              <a:rPr lang="en-US" b="1" dirty="0">
                <a:latin typeface="Arial" panose="020B0604020202020204" pitchFamily="34" charset="0"/>
                <a:cs typeface="Arial" panose="020B0604020202020204" pitchFamily="34" charset="0"/>
              </a:rPr>
              <a:t>Edit in Encounter </a:t>
            </a:r>
            <a:r>
              <a:rPr lang="en-US" dirty="0">
                <a:latin typeface="Arial" panose="020B0604020202020204" pitchFamily="34" charset="0"/>
                <a:cs typeface="Arial" panose="020B0604020202020204" pitchFamily="34" charset="0"/>
              </a:rPr>
              <a:t>to edit a note from In Basket, the note appears in the sidebar rather than in a separate window. This makes it easier to search the patient's chart for the information you need to complete your note</a:t>
            </a:r>
            <a:r>
              <a:rPr lang="en-US" dirty="0"/>
              <a:t>. </a:t>
            </a:r>
          </a:p>
          <a:p>
            <a:endParaRPr lang="en-US" dirty="0"/>
          </a:p>
        </p:txBody>
      </p:sp>
      <p:pic>
        <p:nvPicPr>
          <p:cNvPr id="7" name="U:\Images\2020 Nov\4300001To4400000\4399377.png">
            <a:extLst>
              <a:ext uri="{FF2B5EF4-FFF2-40B4-BE49-F238E27FC236}">
                <a16:creationId xmlns:a16="http://schemas.microsoft.com/office/drawing/2014/main" id="{02A05735-21B3-407A-92FC-A2D19EF2BDD3}"/>
              </a:ext>
            </a:extLst>
          </p:cNvPr>
          <p:cNvPicPr/>
          <p:nvPr/>
        </p:nvPicPr>
        <p:blipFill>
          <a:blip r:embed="rId4" cstate="print"/>
          <a:stretch>
            <a:fillRect/>
          </a:stretch>
        </p:blipFill>
        <p:spPr>
          <a:xfrm>
            <a:off x="266700" y="2614554"/>
            <a:ext cx="8305800" cy="2948046"/>
          </a:xfrm>
          <a:prstGeom prst="rect">
            <a:avLst/>
          </a:prstGeom>
        </p:spPr>
      </p:pic>
    </p:spTree>
    <p:extLst>
      <p:ext uri="{BB962C8B-B14F-4D97-AF65-F5344CB8AC3E}">
        <p14:creationId xmlns:p14="http://schemas.microsoft.com/office/powerpoint/2010/main" val="36950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228600" y="152400"/>
            <a:ext cx="83820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4000" b="1" dirty="0" err="1">
                <a:solidFill>
                  <a:srgbClr val="002E8A"/>
                </a:solidFill>
                <a:latin typeface="Arial Narrow" panose="020B0606020202030204" pitchFamily="34" charset="0"/>
              </a:rPr>
              <a:t>QuickNote</a:t>
            </a:r>
            <a:r>
              <a:rPr lang="en-US" sz="4000" b="1" dirty="0">
                <a:solidFill>
                  <a:srgbClr val="002E8A"/>
                </a:solidFill>
                <a:latin typeface="Arial Narrow" panose="020B0606020202030204" pitchFamily="34" charset="0"/>
              </a:rPr>
              <a:t> Gets a Remodel</a:t>
            </a:r>
            <a:endParaRPr lang="en-US" sz="4000" dirty="0">
              <a:solidFill>
                <a:srgbClr val="002E8A"/>
              </a:solidFill>
              <a:latin typeface="Arial Narrow" panose="020B0606020202030204" pitchFamily="34" charset="0"/>
            </a:endParaRPr>
          </a:p>
          <a:p>
            <a:pPr indent="-214313"/>
            <a:endParaRPr lang="en-US" sz="1350" dirty="0"/>
          </a:p>
        </p:txBody>
      </p:sp>
      <p:pic>
        <p:nvPicPr>
          <p:cNvPr id="6" name="U:\Images\2020 Aug\4300001To4400000\4371419.png">
            <a:extLst>
              <a:ext uri="{FF2B5EF4-FFF2-40B4-BE49-F238E27FC236}">
                <a16:creationId xmlns:a16="http://schemas.microsoft.com/office/drawing/2014/main" id="{BD396FB7-A91F-4946-8C03-D509701C1877}"/>
              </a:ext>
            </a:extLst>
          </p:cNvPr>
          <p:cNvPicPr>
            <a:picLocks noChangeAspect="1"/>
          </p:cNvPicPr>
          <p:nvPr/>
        </p:nvPicPr>
        <p:blipFill>
          <a:blip r:embed="rId4" cstate="print"/>
          <a:stretch>
            <a:fillRect/>
          </a:stretch>
        </p:blipFill>
        <p:spPr>
          <a:xfrm>
            <a:off x="1972286" y="3195279"/>
            <a:ext cx="5190513" cy="3407658"/>
          </a:xfrm>
          <a:prstGeom prst="rect">
            <a:avLst/>
          </a:prstGeom>
        </p:spPr>
      </p:pic>
      <p:sp>
        <p:nvSpPr>
          <p:cNvPr id="5" name="TextBox 4">
            <a:extLst>
              <a:ext uri="{FF2B5EF4-FFF2-40B4-BE49-F238E27FC236}">
                <a16:creationId xmlns:a16="http://schemas.microsoft.com/office/drawing/2014/main" id="{D6BA9A76-D2EF-4270-AF3C-35974B14E6F1}"/>
              </a:ext>
            </a:extLst>
          </p:cNvPr>
          <p:cNvSpPr txBox="1"/>
          <p:nvPr/>
        </p:nvSpPr>
        <p:spPr>
          <a:xfrm>
            <a:off x="152400" y="990600"/>
            <a:ext cx="8153400" cy="2761269"/>
          </a:xfrm>
          <a:prstGeom prst="rect">
            <a:avLst/>
          </a:prstGeom>
          <a:noFill/>
        </p:spPr>
        <p:txBody>
          <a:bodyPr wrap="square" rtlCol="0">
            <a:spAutoFit/>
          </a:bodyPr>
          <a:lstStyle/>
          <a:p>
            <a:pPr indent="-285750">
              <a:lnSpc>
                <a:spcPct val="112000"/>
              </a:lnSpc>
              <a:spcAft>
                <a:spcPts val="600"/>
              </a:spcAft>
              <a:buFont typeface="Arial" panose="020B0604020202020204" pitchFamily="34" charset="0"/>
            </a:pPr>
            <a:r>
              <a:rPr lang="en-US" sz="1400" dirty="0">
                <a:latin typeface="Arial" panose="020B0604020202020204" pitchFamily="34" charset="0"/>
                <a:cs typeface="Arial" panose="020B0604020202020204" pitchFamily="34" charset="0"/>
              </a:rPr>
              <a:t>QuickNote has a new look and feel that's more consistent with the rest of In Basket. From a QuickNote, you can now:</a:t>
            </a:r>
          </a:p>
          <a:p>
            <a:pPr marL="57150" indent="-342900">
              <a:lnSpc>
                <a:spcPct val="112000"/>
              </a:lnSpc>
              <a:spcAft>
                <a:spcPts val="600"/>
              </a:spcAft>
              <a:buFont typeface="+mj-lt"/>
              <a:buAutoNum type="arabicPeriod"/>
            </a:pPr>
            <a:r>
              <a:rPr lang="en-US" sz="1400" dirty="0">
                <a:latin typeface="Arial" panose="020B0604020202020204" pitchFamily="34" charset="0"/>
                <a:cs typeface="Arial" panose="020B0604020202020204" pitchFamily="34" charset="0"/>
              </a:rPr>
              <a:t>Hide the routing section if you aren't routing the note by clearing the Route as option.</a:t>
            </a:r>
          </a:p>
          <a:p>
            <a:pPr marL="57150" indent="-342900">
              <a:lnSpc>
                <a:spcPct val="112000"/>
              </a:lnSpc>
              <a:spcAft>
                <a:spcPts val="600"/>
              </a:spcAft>
              <a:buFont typeface="+mj-lt"/>
              <a:buAutoNum type="arabicPeriod"/>
            </a:pPr>
            <a:r>
              <a:rPr lang="en-US" sz="1400" dirty="0">
                <a:latin typeface="Arial" panose="020B0604020202020204" pitchFamily="34" charset="0"/>
                <a:cs typeface="Arial" panose="020B0604020202020204" pitchFamily="34" charset="0"/>
              </a:rPr>
              <a:t>Enter a pool to receive replies instead of you in Patient Call and Rx Request messages.</a:t>
            </a:r>
          </a:p>
          <a:p>
            <a:pPr marL="57150" indent="-342900">
              <a:lnSpc>
                <a:spcPct val="112000"/>
              </a:lnSpc>
              <a:spcAft>
                <a:spcPts val="600"/>
              </a:spcAft>
              <a:buFont typeface="+mj-lt"/>
              <a:buAutoNum type="arabicPeriod"/>
            </a:pPr>
            <a:r>
              <a:rPr lang="en-US" sz="1400" dirty="0">
                <a:latin typeface="Arial" panose="020B0604020202020204" pitchFamily="34" charset="0"/>
                <a:cs typeface="Arial" panose="020B0604020202020204" pitchFamily="34" charset="0"/>
              </a:rPr>
              <a:t>Copy the text of a previous note into your QuickNote.</a:t>
            </a:r>
          </a:p>
          <a:p>
            <a:pPr marL="57150" indent="-342900">
              <a:lnSpc>
                <a:spcPct val="112000"/>
              </a:lnSpc>
              <a:spcAft>
                <a:spcPts val="600"/>
              </a:spcAft>
              <a:buFont typeface="+mj-lt"/>
              <a:buAutoNum type="arabicPeriod"/>
            </a:pPr>
            <a:r>
              <a:rPr lang="en-US" sz="1400" dirty="0">
                <a:latin typeface="Arial" panose="020B0604020202020204" pitchFamily="34" charset="0"/>
                <a:cs typeface="Arial" panose="020B0604020202020204" pitchFamily="34" charset="0"/>
              </a:rPr>
              <a:t>Pend your note and open the chart to continue it in a sidebar in Patient Call, Rx Request, and Rx Response messages if you can't find what you need in the message reports.</a:t>
            </a:r>
          </a:p>
          <a:p>
            <a:pPr indent="-214313">
              <a:lnSpc>
                <a:spcPct val="112000"/>
              </a:lnSpc>
              <a:spcAft>
                <a:spcPts val="600"/>
              </a:spcAft>
            </a:pPr>
            <a:endParaRPr lang="en-US" sz="1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08415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16284"/>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8EA4A61F-6359-421D-B4E4-D9CD2B882BD8}"/>
              </a:ext>
            </a:extLst>
          </p:cNvPr>
          <p:cNvSpPr/>
          <p:nvPr/>
        </p:nvSpPr>
        <p:spPr>
          <a:xfrm>
            <a:off x="-20053" y="1674674"/>
            <a:ext cx="7333910" cy="1754326"/>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When routing a patient call or prescription refill message, you can now direct responses back to a pool so that the message's follow-ups can be resolved more quickly. Look for the </a:t>
            </a:r>
            <a:r>
              <a:rPr lang="en-US" b="1" dirty="0">
                <a:latin typeface="Arial" panose="020B0604020202020204" pitchFamily="34" charset="0"/>
                <a:cs typeface="Arial" panose="020B0604020202020204" pitchFamily="34" charset="0"/>
              </a:rPr>
              <a:t>Pool for Replies</a:t>
            </a:r>
            <a:r>
              <a:rPr lang="en-US" dirty="0">
                <a:latin typeface="Arial" panose="020B0604020202020204" pitchFamily="34" charset="0"/>
                <a:cs typeface="Arial" panose="020B0604020202020204" pitchFamily="34" charset="0"/>
              </a:rPr>
              <a:t> field in In Basket, Card View, and the routing section of telephone encounters.</a:t>
            </a:r>
          </a:p>
          <a:p>
            <a:pPr indent="-285750">
              <a:buFont typeface="Arial" panose="020B0604020202020204" pitchFamily="34" charset="0"/>
            </a:pPr>
            <a:r>
              <a:rPr lang="en-US" dirty="0">
                <a:latin typeface="Arial" panose="020B0604020202020204" pitchFamily="34" charset="0"/>
                <a:cs typeface="Arial" panose="020B0604020202020204" pitchFamily="34" charset="0"/>
              </a:rPr>
              <a:t>When your recipient clicks Reply, the pool you selected automatically appears in the recipient field. </a:t>
            </a:r>
          </a:p>
        </p:txBody>
      </p:sp>
      <p:sp>
        <p:nvSpPr>
          <p:cNvPr id="3" name="Rectangle 2">
            <a:extLst>
              <a:ext uri="{FF2B5EF4-FFF2-40B4-BE49-F238E27FC236}">
                <a16:creationId xmlns:a16="http://schemas.microsoft.com/office/drawing/2014/main" id="{9DFD908C-6548-4FE8-83F8-36F7D33B62B1}"/>
              </a:ext>
            </a:extLst>
          </p:cNvPr>
          <p:cNvSpPr/>
          <p:nvPr/>
        </p:nvSpPr>
        <p:spPr>
          <a:xfrm>
            <a:off x="-161919" y="190612"/>
            <a:ext cx="7698258" cy="1323439"/>
          </a:xfrm>
          <a:prstGeom prst="rect">
            <a:avLst/>
          </a:prstGeom>
        </p:spPr>
        <p:txBody>
          <a:bodyPr wrap="square">
            <a:spAutoFit/>
          </a:bodyPr>
          <a:lstStyle/>
          <a:p>
            <a:r>
              <a:rPr lang="en-US" sz="4000" b="1" dirty="0">
                <a:solidFill>
                  <a:srgbClr val="002E8A"/>
                </a:solidFill>
                <a:latin typeface="Arial Narrow" panose="020B0606020202030204" pitchFamily="34" charset="0"/>
              </a:rPr>
              <a:t>Send Message Responses to the Pool for Replies</a:t>
            </a:r>
            <a:endParaRPr lang="en-US" sz="4000" b="1" dirty="0">
              <a:solidFill>
                <a:srgbClr val="002E8A"/>
              </a:solidFill>
              <a:latin typeface="Arial Narrow" panose="020B0606020202030204" pitchFamily="34" charset="0"/>
              <a:ea typeface="+mj-ea"/>
              <a:cs typeface="+mj-cs"/>
            </a:endParaRPr>
          </a:p>
        </p:txBody>
      </p:sp>
      <p:pic>
        <p:nvPicPr>
          <p:cNvPr id="9" name="U:\Images\2020 Aug\4300001To4400000\4381738.png">
            <a:extLst>
              <a:ext uri="{FF2B5EF4-FFF2-40B4-BE49-F238E27FC236}">
                <a16:creationId xmlns:a16="http://schemas.microsoft.com/office/drawing/2014/main" id="{DE675A43-C8A6-43D5-9900-30E62868D3FC}"/>
              </a:ext>
            </a:extLst>
          </p:cNvPr>
          <p:cNvPicPr/>
          <p:nvPr/>
        </p:nvPicPr>
        <p:blipFill>
          <a:blip r:embed="rId5" cstate="print"/>
          <a:stretch>
            <a:fillRect/>
          </a:stretch>
        </p:blipFill>
        <p:spPr>
          <a:xfrm>
            <a:off x="228600" y="3810000"/>
            <a:ext cx="6858000" cy="1981200"/>
          </a:xfrm>
          <a:prstGeom prst="rect">
            <a:avLst/>
          </a:prstGeom>
        </p:spPr>
      </p:pic>
    </p:spTree>
    <p:extLst>
      <p:ext uri="{BB962C8B-B14F-4D97-AF65-F5344CB8AC3E}">
        <p14:creationId xmlns:p14="http://schemas.microsoft.com/office/powerpoint/2010/main" val="252877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205878" y="-37604"/>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ontent Placeholder 5">
            <a:extLst>
              <a:ext uri="{FF2B5EF4-FFF2-40B4-BE49-F238E27FC236}">
                <a16:creationId xmlns:a16="http://schemas.microsoft.com/office/drawing/2014/main" id="{6C15FE75-BC37-42E8-B4A2-BD8033EBAF01}"/>
              </a:ext>
            </a:extLst>
          </p:cNvPr>
          <p:cNvSpPr>
            <a:spLocks noGrp="1"/>
          </p:cNvSpPr>
          <p:nvPr>
            <p:ph idx="4294967295"/>
          </p:nvPr>
        </p:nvSpPr>
        <p:spPr>
          <a:xfrm>
            <a:off x="1752600" y="1425582"/>
            <a:ext cx="7391400" cy="1524000"/>
          </a:xfrm>
        </p:spPr>
        <p:txBody>
          <a:bodyPr>
            <a:normAutofit fontScale="92500" lnSpcReduction="10000"/>
          </a:bodyPr>
          <a:lstStyle/>
          <a:p>
            <a:pPr marL="0" indent="0">
              <a:lnSpc>
                <a:spcPct val="112000"/>
              </a:lnSpc>
              <a:spcBef>
                <a:spcPts val="0"/>
              </a:spcBef>
              <a:spcAft>
                <a:spcPts val="600"/>
              </a:spcAft>
              <a:buNone/>
            </a:pPr>
            <a:r>
              <a:rPr lang="en-US" sz="1800" dirty="0">
                <a:latin typeface="Arial" panose="020B0604020202020204" pitchFamily="34" charset="0"/>
                <a:cs typeface="Arial" panose="020B0604020202020204" pitchFamily="34" charset="0"/>
              </a:rPr>
              <a:t>When you edit or attest to notes from In Basket, the note editor now appears in a floating window. Review In Basket reports to the right of your note, and if you need more information from the patient's chart, click </a:t>
            </a:r>
            <a:r>
              <a:rPr lang="en-US" sz="1800" b="1" dirty="0">
                <a:latin typeface="Arial" panose="020B0604020202020204" pitchFamily="34" charset="0"/>
                <a:cs typeface="Arial" panose="020B0604020202020204" pitchFamily="34" charset="0"/>
              </a:rPr>
              <a:t>Edit in Encounter </a:t>
            </a:r>
            <a:r>
              <a:rPr lang="en-US" sz="1800" dirty="0">
                <a:latin typeface="Arial" panose="020B0604020202020204" pitchFamily="34" charset="0"/>
                <a:cs typeface="Arial" panose="020B0604020202020204" pitchFamily="34" charset="0"/>
              </a:rPr>
              <a:t>or </a:t>
            </a:r>
            <a:r>
              <a:rPr lang="en-US" sz="1800" b="1" dirty="0">
                <a:latin typeface="Arial" panose="020B0604020202020204" pitchFamily="34" charset="0"/>
                <a:cs typeface="Arial" panose="020B0604020202020204" pitchFamily="34" charset="0"/>
              </a:rPr>
              <a:t>Attest in Encounter </a:t>
            </a:r>
            <a:r>
              <a:rPr lang="en-US" sz="1800" dirty="0">
                <a:latin typeface="Arial" panose="020B0604020202020204" pitchFamily="34" charset="0"/>
                <a:cs typeface="Arial" panose="020B0604020202020204" pitchFamily="34" charset="0"/>
              </a:rPr>
              <a:t>to pend your note and re-open it in the sidebar of the patient's chart. </a:t>
            </a: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p:txBody>
      </p:sp>
      <p:sp>
        <p:nvSpPr>
          <p:cNvPr id="12" name="TextBox 11">
            <a:extLst>
              <a:ext uri="{FF2B5EF4-FFF2-40B4-BE49-F238E27FC236}">
                <a16:creationId xmlns:a16="http://schemas.microsoft.com/office/drawing/2014/main" id="{58EBFB39-C13D-475B-9C5C-30C0FCCED2BF}"/>
              </a:ext>
            </a:extLst>
          </p:cNvPr>
          <p:cNvSpPr txBox="1"/>
          <p:nvPr/>
        </p:nvSpPr>
        <p:spPr>
          <a:xfrm>
            <a:off x="1752600" y="102143"/>
            <a:ext cx="7391400" cy="1323439"/>
          </a:xfrm>
          <a:prstGeom prst="rect">
            <a:avLst/>
          </a:prstGeom>
          <a:noFill/>
        </p:spPr>
        <p:txBody>
          <a:bodyPr wrap="square">
            <a:spAutoFit/>
          </a:bodyPr>
          <a:lstStyle/>
          <a:p>
            <a:r>
              <a:rPr lang="en-US" sz="4000" b="1" dirty="0">
                <a:solidFill>
                  <a:srgbClr val="003399"/>
                </a:solidFill>
                <a:latin typeface="Arial Narrow" panose="020B0606020202030204" pitchFamily="34" charset="0"/>
              </a:rPr>
              <a:t>Write Notes from In Basket in a Clean, Focused Workspace</a:t>
            </a:r>
            <a:endParaRPr lang="en-US" sz="4000" dirty="0">
              <a:solidFill>
                <a:srgbClr val="003399"/>
              </a:solidFill>
              <a:latin typeface="Arial Narrow" panose="020B0606020202030204" pitchFamily="34" charset="0"/>
            </a:endParaRPr>
          </a:p>
        </p:txBody>
      </p:sp>
      <p:pic>
        <p:nvPicPr>
          <p:cNvPr id="13" name="U:\Images\2020 Aug\4300001To4400000\4357411.png">
            <a:extLst>
              <a:ext uri="{FF2B5EF4-FFF2-40B4-BE49-F238E27FC236}">
                <a16:creationId xmlns:a16="http://schemas.microsoft.com/office/drawing/2014/main" id="{B29D85C0-C497-4B5E-B4BD-20D9F374DB03}"/>
              </a:ext>
            </a:extLst>
          </p:cNvPr>
          <p:cNvPicPr>
            <a:picLocks noChangeAspect="1"/>
          </p:cNvPicPr>
          <p:nvPr/>
        </p:nvPicPr>
        <p:blipFill>
          <a:blip r:embed="rId5" cstate="print"/>
          <a:stretch>
            <a:fillRect/>
          </a:stretch>
        </p:blipFill>
        <p:spPr>
          <a:xfrm>
            <a:off x="2233356" y="2987186"/>
            <a:ext cx="6014809" cy="3305027"/>
          </a:xfrm>
          <a:prstGeom prst="rect">
            <a:avLst/>
          </a:prstGeom>
        </p:spPr>
      </p:pic>
    </p:spTree>
    <p:extLst>
      <p:ext uri="{BB962C8B-B14F-4D97-AF65-F5344CB8AC3E}">
        <p14:creationId xmlns:p14="http://schemas.microsoft.com/office/powerpoint/2010/main" val="226778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16284"/>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FFE6A223-AA57-424F-ADCF-23256D80E7D8}"/>
              </a:ext>
            </a:extLst>
          </p:cNvPr>
          <p:cNvSpPr txBox="1"/>
          <p:nvPr/>
        </p:nvSpPr>
        <p:spPr>
          <a:xfrm>
            <a:off x="16042" y="180367"/>
            <a:ext cx="7317868" cy="1323439"/>
          </a:xfrm>
          <a:prstGeom prst="rect">
            <a:avLst/>
          </a:prstGeom>
          <a:noFill/>
        </p:spPr>
        <p:txBody>
          <a:bodyPr wrap="square">
            <a:spAutoFit/>
          </a:bodyPr>
          <a:lstStyle/>
          <a:p>
            <a:r>
              <a:rPr lang="en-US" sz="4000" b="1" dirty="0">
                <a:solidFill>
                  <a:srgbClr val="003399"/>
                </a:solidFill>
                <a:latin typeface="Arial Narrow" panose="020B0606020202030204" pitchFamily="34" charset="0"/>
              </a:rPr>
              <a:t>Review All Alternatives Suggested by the Pharmacy</a:t>
            </a:r>
            <a:endParaRPr lang="en-US" sz="4000" dirty="0">
              <a:solidFill>
                <a:srgbClr val="003399"/>
              </a:solidFill>
              <a:latin typeface="Arial Narrow" panose="020B0606020202030204" pitchFamily="34" charset="0"/>
            </a:endParaRPr>
          </a:p>
        </p:txBody>
      </p:sp>
      <p:sp>
        <p:nvSpPr>
          <p:cNvPr id="9" name="TextBox 8">
            <a:extLst>
              <a:ext uri="{FF2B5EF4-FFF2-40B4-BE49-F238E27FC236}">
                <a16:creationId xmlns:a16="http://schemas.microsoft.com/office/drawing/2014/main" id="{C161FB2E-A5D4-4DC9-9862-964AB68557B5}"/>
              </a:ext>
            </a:extLst>
          </p:cNvPr>
          <p:cNvSpPr txBox="1"/>
          <p:nvPr/>
        </p:nvSpPr>
        <p:spPr>
          <a:xfrm>
            <a:off x="16041" y="1570672"/>
            <a:ext cx="7317867" cy="1618456"/>
          </a:xfrm>
          <a:prstGeom prst="rect">
            <a:avLst/>
          </a:prstGeom>
          <a:noFill/>
        </p:spPr>
        <p:txBody>
          <a:bodyPr wrap="square">
            <a:spAutoFit/>
          </a:bodyPr>
          <a:lstStyle/>
          <a:p>
            <a:pPr indent="-285750">
              <a:lnSpc>
                <a:spcPct val="112000"/>
              </a:lnSpc>
              <a:spcAft>
                <a:spcPts val="600"/>
              </a:spcAft>
              <a:buFont typeface="Arial" panose="020B0604020202020204" pitchFamily="34" charset="0"/>
            </a:pPr>
            <a:r>
              <a:rPr lang="en-US" dirty="0">
                <a:latin typeface="Arial" panose="020B0604020202020204" pitchFamily="34" charset="0"/>
                <a:cs typeface="Arial" panose="020B0604020202020204" pitchFamily="34" charset="0"/>
              </a:rPr>
              <a:t>When you receive a prescription change request from a pharmacy, you can now review all of the alternatives that the pharmacy suggested. If you're not sure that the primary alternative is the right choice, review the other alternatives to see if there's a better fit, then open the encounter and replace the medication.</a:t>
            </a:r>
          </a:p>
        </p:txBody>
      </p:sp>
      <p:pic>
        <p:nvPicPr>
          <p:cNvPr id="10" name="U:\Images\2020 Aug\4300001To4400000\4354021.png">
            <a:extLst>
              <a:ext uri="{FF2B5EF4-FFF2-40B4-BE49-F238E27FC236}">
                <a16:creationId xmlns:a16="http://schemas.microsoft.com/office/drawing/2014/main" id="{7C7E5A1D-8B10-41F8-9F77-A245A7C1591E}"/>
              </a:ext>
            </a:extLst>
          </p:cNvPr>
          <p:cNvPicPr>
            <a:picLocks noChangeAspect="1"/>
          </p:cNvPicPr>
          <p:nvPr/>
        </p:nvPicPr>
        <p:blipFill>
          <a:blip r:embed="rId5" cstate="print"/>
          <a:stretch>
            <a:fillRect/>
          </a:stretch>
        </p:blipFill>
        <p:spPr>
          <a:xfrm>
            <a:off x="1146597" y="3255994"/>
            <a:ext cx="4806608" cy="3305027"/>
          </a:xfrm>
          <a:prstGeom prst="rect">
            <a:avLst/>
          </a:prstGeom>
        </p:spPr>
      </p:pic>
    </p:spTree>
    <p:extLst>
      <p:ext uri="{BB962C8B-B14F-4D97-AF65-F5344CB8AC3E}">
        <p14:creationId xmlns:p14="http://schemas.microsoft.com/office/powerpoint/2010/main" val="125020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205878" y="-37604"/>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ontent Placeholder 5">
            <a:extLst>
              <a:ext uri="{FF2B5EF4-FFF2-40B4-BE49-F238E27FC236}">
                <a16:creationId xmlns:a16="http://schemas.microsoft.com/office/drawing/2014/main" id="{6C15FE75-BC37-42E8-B4A2-BD8033EBAF01}"/>
              </a:ext>
            </a:extLst>
          </p:cNvPr>
          <p:cNvSpPr>
            <a:spLocks noGrp="1"/>
          </p:cNvSpPr>
          <p:nvPr>
            <p:ph idx="4294967295"/>
          </p:nvPr>
        </p:nvSpPr>
        <p:spPr>
          <a:xfrm>
            <a:off x="1645290" y="1322802"/>
            <a:ext cx="7201811" cy="1786507"/>
          </a:xfrm>
        </p:spPr>
        <p:txBody>
          <a:bodyPr>
            <a:normAutofit/>
          </a:bodyPr>
          <a:lstStyle/>
          <a:p>
            <a:pPr marL="0" indent="0">
              <a:lnSpc>
                <a:spcPct val="90000"/>
              </a:lnSpc>
              <a:buNone/>
            </a:pPr>
            <a:endParaRPr lang="en-US" sz="1800" dirty="0"/>
          </a:p>
          <a:p>
            <a:pPr marL="0" indent="0">
              <a:lnSpc>
                <a:spcPct val="112000"/>
              </a:lnSpc>
              <a:spcBef>
                <a:spcPts val="0"/>
              </a:spcBef>
              <a:spcAft>
                <a:spcPts val="600"/>
              </a:spcAft>
              <a:buNone/>
            </a:pPr>
            <a:r>
              <a:rPr lang="en-US" sz="1800" dirty="0">
                <a:latin typeface="Arial" panose="020B0604020202020204" pitchFamily="34" charset="0"/>
                <a:cs typeface="Arial" panose="020B0604020202020204" pitchFamily="34" charset="0"/>
              </a:rPr>
              <a:t>Send a new MyChart message to a patient from In Basket with fewer clicks; just set up a </a:t>
            </a:r>
            <a:r>
              <a:rPr lang="en-US" sz="1800" dirty="0" err="1">
                <a:latin typeface="Arial" panose="020B0604020202020204" pitchFamily="34" charset="0"/>
                <a:cs typeface="Arial" panose="020B0604020202020204" pitchFamily="34" charset="0"/>
              </a:rPr>
              <a:t>QuickAction</a:t>
            </a:r>
            <a:r>
              <a:rPr lang="en-US" sz="1800" dirty="0">
                <a:latin typeface="Arial" panose="020B0604020202020204" pitchFamily="34" charset="0"/>
                <a:cs typeface="Arial" panose="020B0604020202020204" pitchFamily="34" charset="0"/>
              </a:rPr>
              <a:t> for the Patient Message button. For example, you can set up a </a:t>
            </a:r>
            <a:r>
              <a:rPr lang="en-US" sz="1800" dirty="0" err="1">
                <a:latin typeface="Arial" panose="020B0604020202020204" pitchFamily="34" charset="0"/>
                <a:cs typeface="Arial" panose="020B0604020202020204" pitchFamily="34" charset="0"/>
              </a:rPr>
              <a:t>QuickAction</a:t>
            </a:r>
            <a:r>
              <a:rPr lang="en-US" sz="1800" dirty="0">
                <a:latin typeface="Arial" panose="020B0604020202020204" pitchFamily="34" charset="0"/>
                <a:cs typeface="Arial" panose="020B0604020202020204" pitchFamily="34" charset="0"/>
              </a:rPr>
              <a:t> to reply to a patient to tell them to schedule an appointment</a:t>
            </a:r>
            <a:endParaRPr lang="en-US" sz="1800" dirty="0">
              <a:solidFill>
                <a:schemeClr val="tx1"/>
              </a:solidFill>
              <a:latin typeface="Arial" panose="020B0604020202020204" pitchFamily="34" charset="0"/>
              <a:cs typeface="Arial" panose="020B0604020202020204" pitchFamily="34" charset="0"/>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p:txBody>
      </p:sp>
      <p:sp>
        <p:nvSpPr>
          <p:cNvPr id="8" name="Rectangle 7">
            <a:extLst>
              <a:ext uri="{FF2B5EF4-FFF2-40B4-BE49-F238E27FC236}">
                <a16:creationId xmlns:a16="http://schemas.microsoft.com/office/drawing/2014/main" id="{44F18BA0-E1F1-46B9-B6F0-90CD3BF2959B}"/>
              </a:ext>
            </a:extLst>
          </p:cNvPr>
          <p:cNvSpPr/>
          <p:nvPr/>
        </p:nvSpPr>
        <p:spPr>
          <a:xfrm>
            <a:off x="1607661" y="120654"/>
            <a:ext cx="7536339" cy="1323439"/>
          </a:xfrm>
          <a:prstGeom prst="rect">
            <a:avLst/>
          </a:prstGeom>
        </p:spPr>
        <p:txBody>
          <a:bodyPr wrap="square">
            <a:spAutoFit/>
          </a:bodyPr>
          <a:lstStyle/>
          <a:p>
            <a:r>
              <a:rPr lang="en-US" sz="4000" b="1" dirty="0">
                <a:solidFill>
                  <a:srgbClr val="003399"/>
                </a:solidFill>
                <a:latin typeface="Arial Narrow" panose="020B0606020202030204" pitchFamily="34" charset="0"/>
              </a:rPr>
              <a:t>Just a Quick Click to Message a Patient</a:t>
            </a:r>
            <a:endParaRPr lang="en-US" sz="4000" b="1" dirty="0">
              <a:solidFill>
                <a:srgbClr val="003399"/>
              </a:solidFill>
              <a:latin typeface="Arial Narrow" panose="020B0606020202030204" pitchFamily="34" charset="0"/>
              <a:ea typeface="+mj-ea"/>
              <a:cs typeface="+mj-cs"/>
            </a:endParaRPr>
          </a:p>
        </p:txBody>
      </p:sp>
      <p:pic>
        <p:nvPicPr>
          <p:cNvPr id="12" name="U:\Images\2020 Aug\4300001To4400000\4367842.png">
            <a:extLst>
              <a:ext uri="{FF2B5EF4-FFF2-40B4-BE49-F238E27FC236}">
                <a16:creationId xmlns:a16="http://schemas.microsoft.com/office/drawing/2014/main" id="{23C231BD-BA17-422E-BC92-C40559A33086}"/>
              </a:ext>
            </a:extLst>
          </p:cNvPr>
          <p:cNvPicPr/>
          <p:nvPr/>
        </p:nvPicPr>
        <p:blipFill>
          <a:blip r:embed="rId5" cstate="print"/>
          <a:stretch>
            <a:fillRect/>
          </a:stretch>
        </p:blipFill>
        <p:spPr>
          <a:xfrm>
            <a:off x="2286000" y="3328974"/>
            <a:ext cx="5410200" cy="1395425"/>
          </a:xfrm>
          <a:prstGeom prst="rect">
            <a:avLst/>
          </a:prstGeom>
        </p:spPr>
      </p:pic>
    </p:spTree>
    <p:extLst>
      <p:ext uri="{BB962C8B-B14F-4D97-AF65-F5344CB8AC3E}">
        <p14:creationId xmlns:p14="http://schemas.microsoft.com/office/powerpoint/2010/main" val="264978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1" y="-27559"/>
            <a:ext cx="9135979" cy="6881548"/>
            <a:chOff x="-192740" y="-61152"/>
            <a:chExt cx="9702362" cy="6881548"/>
          </a:xfrm>
        </p:grpSpPr>
        <p:sp>
          <p:nvSpPr>
            <p:cNvPr id="10" name="Rectangle 9">
              <a:extLst>
                <a:ext uri="{FF2B5EF4-FFF2-40B4-BE49-F238E27FC236}">
                  <a16:creationId xmlns:a16="http://schemas.microsoft.com/office/drawing/2014/main" id="{5EF634FC-6730-4140-B4D3-2E6CC200021F}"/>
                </a:ext>
              </a:extLst>
            </p:cNvPr>
            <p:cNvSpPr/>
            <p:nvPr/>
          </p:nvSpPr>
          <p:spPr>
            <a:xfrm>
              <a:off x="-192740" y="-2518"/>
              <a:ext cx="9702362" cy="6733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192739" y="-61152"/>
              <a:ext cx="1720740" cy="6881548"/>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53" y="6269175"/>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ontent Placeholder 5">
            <a:extLst>
              <a:ext uri="{FF2B5EF4-FFF2-40B4-BE49-F238E27FC236}">
                <a16:creationId xmlns:a16="http://schemas.microsoft.com/office/drawing/2014/main" id="{6C15FE75-BC37-42E8-B4A2-BD8033EBAF01}"/>
              </a:ext>
            </a:extLst>
          </p:cNvPr>
          <p:cNvSpPr>
            <a:spLocks noGrp="1"/>
          </p:cNvSpPr>
          <p:nvPr>
            <p:ph idx="4294967295"/>
          </p:nvPr>
        </p:nvSpPr>
        <p:spPr>
          <a:xfrm>
            <a:off x="1914918" y="1479179"/>
            <a:ext cx="7370715" cy="1805416"/>
          </a:xfrm>
        </p:spPr>
        <p:txBody>
          <a:bodyPr>
            <a:normAutofit fontScale="25000" lnSpcReduction="20000"/>
          </a:bodyPr>
          <a:lstStyle/>
          <a:p>
            <a:pPr marL="0" indent="0">
              <a:lnSpc>
                <a:spcPct val="132000"/>
              </a:lnSpc>
              <a:spcAft>
                <a:spcPts val="600"/>
              </a:spcAft>
              <a:buNone/>
            </a:pPr>
            <a:r>
              <a:rPr lang="en-US" sz="6400" dirty="0">
                <a:latin typeface="Arial" panose="020B0604020202020204" pitchFamily="34" charset="0"/>
                <a:cs typeface="Arial" panose="020B0604020202020204" pitchFamily="34" charset="0"/>
              </a:rPr>
              <a:t>Reviewing encounters from outside sources can give clinicians a broader view of the patient's care and help fill in gaps they might otherwise be unaware of. Clinicians can now bookmark and add comments to outside encounters to easily reference at a later time on the Bookmarks tab, alongside any other bookmarked data from the chart. The Care Everywhere icon indicates which encounters originated from outside your organization on the Bookmarks tab.</a:t>
            </a:r>
            <a:endParaRPr lang="en-US" sz="6400" dirty="0">
              <a:solidFill>
                <a:schemeClr val="tx1"/>
              </a:solidFill>
              <a:latin typeface="Arial" panose="020B0604020202020204" pitchFamily="34" charset="0"/>
              <a:cs typeface="Arial" panose="020B0604020202020204" pitchFamily="34" charset="0"/>
            </a:endParaRPr>
          </a:p>
          <a:p>
            <a:pPr marL="0" indent="0">
              <a:lnSpc>
                <a:spcPct val="90000"/>
              </a:lnSpc>
              <a:buNone/>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p:txBody>
      </p:sp>
      <p:sp>
        <p:nvSpPr>
          <p:cNvPr id="8" name="Rectangle 7">
            <a:extLst>
              <a:ext uri="{FF2B5EF4-FFF2-40B4-BE49-F238E27FC236}">
                <a16:creationId xmlns:a16="http://schemas.microsoft.com/office/drawing/2014/main" id="{44F18BA0-E1F1-46B9-B6F0-90CD3BF2959B}"/>
              </a:ext>
            </a:extLst>
          </p:cNvPr>
          <p:cNvSpPr/>
          <p:nvPr/>
        </p:nvSpPr>
        <p:spPr>
          <a:xfrm>
            <a:off x="1985380" y="120654"/>
            <a:ext cx="6853820" cy="1323439"/>
          </a:xfrm>
          <a:prstGeom prst="rect">
            <a:avLst/>
          </a:prstGeom>
        </p:spPr>
        <p:txBody>
          <a:bodyPr wrap="square">
            <a:spAutoFit/>
          </a:bodyPr>
          <a:lstStyle/>
          <a:p>
            <a:r>
              <a:rPr lang="en-US" sz="4000" b="1" dirty="0">
                <a:solidFill>
                  <a:srgbClr val="003399"/>
                </a:solidFill>
                <a:latin typeface="Arial Narrow" panose="020B0606020202030204" pitchFamily="34" charset="0"/>
              </a:rPr>
              <a:t>Bookmark Outside Encounters in Chart Review</a:t>
            </a:r>
            <a:endParaRPr lang="en-US" sz="4000" b="1" dirty="0">
              <a:solidFill>
                <a:srgbClr val="003399"/>
              </a:solidFill>
              <a:latin typeface="Arial Narrow" panose="020B0606020202030204" pitchFamily="34" charset="0"/>
              <a:ea typeface="+mj-ea"/>
              <a:cs typeface="+mj-cs"/>
            </a:endParaRPr>
          </a:p>
        </p:txBody>
      </p:sp>
      <p:pic>
        <p:nvPicPr>
          <p:cNvPr id="14" name="U:\Images\2020 Aug\4300001To4400000\4366832.png">
            <a:extLst>
              <a:ext uri="{FF2B5EF4-FFF2-40B4-BE49-F238E27FC236}">
                <a16:creationId xmlns:a16="http://schemas.microsoft.com/office/drawing/2014/main" id="{1C15BF7D-4088-4BD7-A10A-BD86697F93BD}"/>
              </a:ext>
            </a:extLst>
          </p:cNvPr>
          <p:cNvPicPr/>
          <p:nvPr/>
        </p:nvPicPr>
        <p:blipFill>
          <a:blip r:embed="rId5" cstate="print"/>
          <a:stretch>
            <a:fillRect/>
          </a:stretch>
        </p:blipFill>
        <p:spPr>
          <a:xfrm>
            <a:off x="2082096" y="3284595"/>
            <a:ext cx="5363493" cy="2546380"/>
          </a:xfrm>
          <a:prstGeom prst="rect">
            <a:avLst/>
          </a:prstGeom>
        </p:spPr>
      </p:pic>
      <p:sp>
        <p:nvSpPr>
          <p:cNvPr id="3" name="TextBox 2">
            <a:extLst>
              <a:ext uri="{FF2B5EF4-FFF2-40B4-BE49-F238E27FC236}">
                <a16:creationId xmlns:a16="http://schemas.microsoft.com/office/drawing/2014/main" id="{1D9CFEE8-C7FA-4FFF-A113-A3648D910747}"/>
              </a:ext>
            </a:extLst>
          </p:cNvPr>
          <p:cNvSpPr txBox="1"/>
          <p:nvPr/>
        </p:nvSpPr>
        <p:spPr>
          <a:xfrm>
            <a:off x="2017660" y="5866061"/>
            <a:ext cx="6244220" cy="461665"/>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A clinician can click the bookmarks icon to add a comment about an outside encounter and revisit the information later on the Bookmarks tab.</a:t>
            </a:r>
          </a:p>
        </p:txBody>
      </p:sp>
    </p:spTree>
    <p:extLst>
      <p:ext uri="{BB962C8B-B14F-4D97-AF65-F5344CB8AC3E}">
        <p14:creationId xmlns:p14="http://schemas.microsoft.com/office/powerpoint/2010/main" val="146862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19C033-FB4A-48A9-887D-9A596819974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125C43-9339-47DF-B040-9739C9FDA62A}"/>
              </a:ext>
            </a:extLst>
          </p:cNvPr>
          <p:cNvPicPr>
            <a:picLocks noChangeAspect="1"/>
          </p:cNvPicPr>
          <p:nvPr/>
        </p:nvPicPr>
        <p:blipFill>
          <a:blip r:embed="rId2"/>
          <a:stretch>
            <a:fillRect/>
          </a:stretch>
        </p:blipFill>
        <p:spPr>
          <a:xfrm>
            <a:off x="2513144" y="1853918"/>
            <a:ext cx="4523277" cy="2838862"/>
          </a:xfrm>
          <a:prstGeom prst="rect">
            <a:avLst/>
          </a:prstGeom>
        </p:spPr>
      </p:pic>
      <p:sp>
        <p:nvSpPr>
          <p:cNvPr id="12" name="Rectangle 11">
            <a:extLst>
              <a:ext uri="{FF2B5EF4-FFF2-40B4-BE49-F238E27FC236}">
                <a16:creationId xmlns:a16="http://schemas.microsoft.com/office/drawing/2014/main" id="{005C153F-19C3-4EC4-89D5-EC3AAE6BD471}"/>
              </a:ext>
            </a:extLst>
          </p:cNvPr>
          <p:cNvSpPr/>
          <p:nvPr/>
        </p:nvSpPr>
        <p:spPr>
          <a:xfrm>
            <a:off x="2605671" y="1943217"/>
            <a:ext cx="4334107" cy="266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978A85-12C8-4008-831C-0E130A30422F}"/>
              </a:ext>
            </a:extLst>
          </p:cNvPr>
          <p:cNvSpPr txBox="1"/>
          <p:nvPr/>
        </p:nvSpPr>
        <p:spPr>
          <a:xfrm>
            <a:off x="1762391" y="2950183"/>
            <a:ext cx="6086209" cy="707886"/>
          </a:xfrm>
          <a:prstGeom prst="rect">
            <a:avLst/>
          </a:prstGeom>
          <a:noFill/>
        </p:spPr>
        <p:txBody>
          <a:bodyPr wrap="square" rtlCol="0">
            <a:spAutoFit/>
          </a:bodyPr>
          <a:lstStyle/>
          <a:p>
            <a:pPr algn="ctr"/>
            <a:r>
              <a:rPr lang="en-US" sz="4000" b="1" dirty="0">
                <a:latin typeface="Arial Narrow" panose="020B0606020202030204" pitchFamily="34" charset="0"/>
              </a:rPr>
              <a:t>Usability</a:t>
            </a:r>
          </a:p>
        </p:txBody>
      </p:sp>
      <p:pic>
        <p:nvPicPr>
          <p:cNvPr id="6" name="Picture 5">
            <a:extLst>
              <a:ext uri="{FF2B5EF4-FFF2-40B4-BE49-F238E27FC236}">
                <a16:creationId xmlns:a16="http://schemas.microsoft.com/office/drawing/2014/main" id="{61CF4786-3FB9-3F40-89F0-706CEDBF6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87" y="3150030"/>
            <a:ext cx="1558414" cy="514197"/>
          </a:xfrm>
          <a:prstGeom prst="rect">
            <a:avLst/>
          </a:prstGeom>
        </p:spPr>
      </p:pic>
      <p:pic>
        <p:nvPicPr>
          <p:cNvPr id="4" name="Picture 3">
            <a:extLst>
              <a:ext uri="{FF2B5EF4-FFF2-40B4-BE49-F238E27FC236}">
                <a16:creationId xmlns:a16="http://schemas.microsoft.com/office/drawing/2014/main" id="{707A18D5-F3D4-42AC-9A91-F505A6C3CE51}"/>
              </a:ext>
            </a:extLst>
          </p:cNvPr>
          <p:cNvPicPr>
            <a:picLocks noChangeAspect="1"/>
          </p:cNvPicPr>
          <p:nvPr/>
        </p:nvPicPr>
        <p:blipFill rotWithShape="1">
          <a:blip r:embed="rId4"/>
          <a:srcRect t="65571"/>
          <a:stretch/>
        </p:blipFill>
        <p:spPr>
          <a:xfrm rot="5400000" flipH="1" flipV="1">
            <a:off x="-2466630" y="2441403"/>
            <a:ext cx="6861517" cy="1971676"/>
          </a:xfrm>
          <a:prstGeom prst="rect">
            <a:avLst/>
          </a:prstGeom>
        </p:spPr>
      </p:pic>
      <p:pic>
        <p:nvPicPr>
          <p:cNvPr id="5" name="Picture 5" descr="image003">
            <a:extLst>
              <a:ext uri="{FF2B5EF4-FFF2-40B4-BE49-F238E27FC236}">
                <a16:creationId xmlns:a16="http://schemas.microsoft.com/office/drawing/2014/main" id="{C94DD445-0FC3-4BC2-BCBA-6DBF32A6F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52400"/>
            <a:ext cx="1459390" cy="41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31999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304800" y="152400"/>
            <a:ext cx="8686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3600" b="1" i="0" dirty="0">
                <a:solidFill>
                  <a:srgbClr val="004790"/>
                </a:solidFill>
                <a:effectLst/>
                <a:latin typeface="Arial Narrow" panose="020B0606020202030204" pitchFamily="34" charset="0"/>
              </a:rPr>
              <a:t>Events in Scheduled Telephone Encounters Now Update Patient Status</a:t>
            </a:r>
            <a:endParaRPr lang="en-US" dirty="0">
              <a:cs typeface="Arial" panose="020B0604020202020204" pitchFamily="34" charset="0"/>
            </a:endParaRPr>
          </a:p>
          <a:p>
            <a:pPr indent="-214313"/>
            <a:endParaRPr lang="en-US" sz="1350" dirty="0"/>
          </a:p>
        </p:txBody>
      </p:sp>
      <p:sp>
        <p:nvSpPr>
          <p:cNvPr id="5" name="TextBox 4">
            <a:extLst>
              <a:ext uri="{FF2B5EF4-FFF2-40B4-BE49-F238E27FC236}">
                <a16:creationId xmlns:a16="http://schemas.microsoft.com/office/drawing/2014/main" id="{AE849E4B-D03F-40FA-B8C3-041D89A2B148}"/>
              </a:ext>
            </a:extLst>
          </p:cNvPr>
          <p:cNvSpPr txBox="1"/>
          <p:nvPr/>
        </p:nvSpPr>
        <p:spPr>
          <a:xfrm>
            <a:off x="152400" y="1526727"/>
            <a:ext cx="8686800" cy="175432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Events such as checking in a patient or starting a visit now update a patient's status for all scheduled encounters, regardless of whether they are telephone encounters or in person.</a:t>
            </a:r>
          </a:p>
          <a:p>
            <a:r>
              <a:rPr lang="en-US" dirty="0">
                <a:latin typeface="Arial" panose="020B0604020202020204" pitchFamily="34" charset="0"/>
                <a:cs typeface="Arial" panose="020B0604020202020204" pitchFamily="34" charset="0"/>
              </a:rPr>
              <a:t>This change allows users to more accurately follow the progress of telemedicine encounters and avoids labeling non-scheduled encounters with statuses that suggest a typical visit workflow.</a:t>
            </a:r>
          </a:p>
        </p:txBody>
      </p:sp>
    </p:spTree>
    <p:extLst>
      <p:ext uri="{BB962C8B-B14F-4D97-AF65-F5344CB8AC3E}">
        <p14:creationId xmlns:p14="http://schemas.microsoft.com/office/powerpoint/2010/main" val="284968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6D5C72-E368-4B88-A699-5DDCC1116A7C}"/>
              </a:ext>
            </a:extLst>
          </p:cNvPr>
          <p:cNvSpPr/>
          <p:nvPr/>
        </p:nvSpPr>
        <p:spPr>
          <a:xfrm>
            <a:off x="71438" y="0"/>
            <a:ext cx="9144000" cy="684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859FD8-5EB8-4BEA-958F-511A91D52C01}"/>
              </a:ext>
            </a:extLst>
          </p:cNvPr>
          <p:cNvSpPr/>
          <p:nvPr/>
        </p:nvSpPr>
        <p:spPr>
          <a:xfrm>
            <a:off x="1905000" y="228600"/>
            <a:ext cx="6705600" cy="707886"/>
          </a:xfrm>
          <a:prstGeom prst="rect">
            <a:avLst/>
          </a:prstGeom>
        </p:spPr>
        <p:txBody>
          <a:bodyPr wrap="square">
            <a:spAutoFit/>
          </a:bodyPr>
          <a:lstStyle/>
          <a:p>
            <a:pPr defTabSz="685800" eaLnBrk="0" fontAlgn="base" hangingPunct="0">
              <a:spcBef>
                <a:spcPct val="0"/>
              </a:spcBef>
              <a:spcAft>
                <a:spcPct val="0"/>
              </a:spcAft>
              <a:tabLst>
                <a:tab pos="342900" algn="l"/>
              </a:tabLst>
            </a:pPr>
            <a:r>
              <a:rPr lang="en-US" sz="4000" b="1" i="0" dirty="0" err="1">
                <a:solidFill>
                  <a:srgbClr val="004790"/>
                </a:solidFill>
                <a:effectLst/>
                <a:latin typeface="Arial Narrow" panose="020B0606020202030204" pitchFamily="34" charset="0"/>
              </a:rPr>
              <a:t>SnapShot</a:t>
            </a:r>
            <a:r>
              <a:rPr lang="en-US" sz="4000" b="1" i="0" dirty="0">
                <a:solidFill>
                  <a:srgbClr val="004790"/>
                </a:solidFill>
                <a:effectLst/>
                <a:latin typeface="Arial Narrow" panose="020B0606020202030204" pitchFamily="34" charset="0"/>
              </a:rPr>
              <a:t> </a:t>
            </a:r>
            <a:r>
              <a:rPr lang="en-US" sz="4000" b="1" dirty="0">
                <a:solidFill>
                  <a:srgbClr val="004790"/>
                </a:solidFill>
                <a:latin typeface="Arial Narrow" panose="020B0606020202030204" pitchFamily="34" charset="0"/>
              </a:rPr>
              <a:t>Is </a:t>
            </a:r>
            <a:r>
              <a:rPr lang="en-US" sz="4000" b="1" i="0" dirty="0">
                <a:solidFill>
                  <a:srgbClr val="004790"/>
                </a:solidFill>
                <a:effectLst/>
                <a:latin typeface="Arial Narrow" panose="020B0606020202030204" pitchFamily="34" charset="0"/>
              </a:rPr>
              <a:t>Now Rich Text</a:t>
            </a:r>
            <a:endParaRPr lang="en-US" sz="4000" b="1" dirty="0">
              <a:solidFill>
                <a:srgbClr val="002D86"/>
              </a:solidFill>
              <a:latin typeface="Arial Narrow" panose="020B0606020202030204" pitchFamily="34" charset="0"/>
              <a:ea typeface="+mj-ea"/>
              <a:cs typeface="Arial" panose="020B0604020202020204" pitchFamily="34" charset="0"/>
            </a:endParaRPr>
          </a:p>
        </p:txBody>
      </p:sp>
      <p:pic>
        <p:nvPicPr>
          <p:cNvPr id="19" name="Picture 18">
            <a:extLst>
              <a:ext uri="{FF2B5EF4-FFF2-40B4-BE49-F238E27FC236}">
                <a16:creationId xmlns:a16="http://schemas.microsoft.com/office/drawing/2014/main" id="{53746B79-E62A-4751-ABF1-A8B3B74AC90D}"/>
              </a:ext>
            </a:extLst>
          </p:cNvPr>
          <p:cNvPicPr>
            <a:picLocks noChangeAspect="1"/>
          </p:cNvPicPr>
          <p:nvPr/>
        </p:nvPicPr>
        <p:blipFill rotWithShape="1">
          <a:blip r:embed="rId3"/>
          <a:srcRect t="65571"/>
          <a:stretch/>
        </p:blipFill>
        <p:spPr>
          <a:xfrm rot="5400000" flipH="1" flipV="1">
            <a:off x="-2435542" y="2450782"/>
            <a:ext cx="6842760" cy="1971676"/>
          </a:xfrm>
          <a:prstGeom prst="rect">
            <a:avLst/>
          </a:prstGeom>
        </p:spPr>
      </p:pic>
      <p:sp>
        <p:nvSpPr>
          <p:cNvPr id="7" name="Content Placeholder 10">
            <a:extLst>
              <a:ext uri="{FF2B5EF4-FFF2-40B4-BE49-F238E27FC236}">
                <a16:creationId xmlns:a16="http://schemas.microsoft.com/office/drawing/2014/main" id="{0EDC5799-93EA-4443-8C47-E2430AE428C3}"/>
              </a:ext>
            </a:extLst>
          </p:cNvPr>
          <p:cNvSpPr txBox="1">
            <a:spLocks/>
          </p:cNvSpPr>
          <p:nvPr/>
        </p:nvSpPr>
        <p:spPr>
          <a:xfrm>
            <a:off x="1947614" y="1271811"/>
            <a:ext cx="5343523" cy="217724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0" i="0" dirty="0">
                <a:solidFill>
                  <a:srgbClr val="000000"/>
                </a:solidFill>
                <a:effectLst/>
                <a:latin typeface="Arial" panose="020B0604020202020204" pitchFamily="34" charset="0"/>
                <a:cs typeface="Arial" panose="020B0604020202020204" pitchFamily="34" charset="0"/>
              </a:rPr>
              <a:t>Rich Text offer several advantages for users:</a:t>
            </a:r>
          </a:p>
          <a:p>
            <a:r>
              <a:rPr lang="en-US" sz="1800" b="0" i="0" dirty="0">
                <a:solidFill>
                  <a:srgbClr val="000000"/>
                </a:solidFill>
                <a:effectLst/>
                <a:latin typeface="Arial" panose="020B0604020202020204" pitchFamily="34" charset="0"/>
                <a:cs typeface="Arial" panose="020B0604020202020204" pitchFamily="34" charset="0"/>
              </a:rPr>
              <a:t>Visual consistency.</a:t>
            </a:r>
            <a:endParaRPr lang="en-US" sz="1800" dirty="0">
              <a:solidFill>
                <a:srgbClr val="000000"/>
              </a:solidFill>
              <a:latin typeface="Arial" panose="020B0604020202020204" pitchFamily="34" charset="0"/>
              <a:cs typeface="Arial" panose="020B0604020202020204" pitchFamily="34" charset="0"/>
            </a:endParaRPr>
          </a:p>
          <a:p>
            <a:r>
              <a:rPr lang="en-US" sz="1800" b="0" i="0" dirty="0">
                <a:solidFill>
                  <a:srgbClr val="000000"/>
                </a:solidFill>
                <a:effectLst/>
                <a:latin typeface="Arial" panose="020B0604020202020204" pitchFamily="34" charset="0"/>
                <a:cs typeface="Arial" panose="020B0604020202020204" pitchFamily="34" charset="0"/>
              </a:rPr>
              <a:t>Convenient functionality.</a:t>
            </a:r>
          </a:p>
          <a:p>
            <a:r>
              <a:rPr lang="en-US" sz="1800" b="0" i="0" dirty="0">
                <a:solidFill>
                  <a:srgbClr val="000000"/>
                </a:solidFill>
                <a:effectLst/>
                <a:latin typeface="Arial" panose="020B0604020202020204" pitchFamily="34" charset="0"/>
                <a:cs typeface="Arial" panose="020B0604020202020204" pitchFamily="34" charset="0"/>
              </a:rPr>
              <a:t>Better accessibility.</a:t>
            </a:r>
            <a:endParaRPr lang="en-US" sz="1800" dirty="0">
              <a:solidFill>
                <a:srgbClr val="000000"/>
              </a:solidFill>
              <a:latin typeface="Arial" panose="020B0604020202020204" pitchFamily="34" charset="0"/>
              <a:cs typeface="Arial" panose="020B0604020202020204" pitchFamily="34" charset="0"/>
            </a:endParaRPr>
          </a:p>
          <a:p>
            <a:r>
              <a:rPr lang="en-US" sz="1800" b="0" i="0" dirty="0">
                <a:solidFill>
                  <a:srgbClr val="000000"/>
                </a:solidFill>
                <a:effectLst/>
                <a:latin typeface="Arial" panose="020B0604020202020204" pitchFamily="34" charset="0"/>
                <a:cs typeface="Arial" panose="020B0604020202020204" pitchFamily="34" charset="0"/>
              </a:rPr>
              <a:t>Compatibility with Low Light. </a:t>
            </a:r>
            <a:endParaRPr lang="en-US" sz="1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9715698-5BB6-4919-AB5E-0B09ABCDE43B}"/>
              </a:ext>
            </a:extLst>
          </p:cNvPr>
          <p:cNvPicPr>
            <a:picLocks noChangeAspect="1"/>
          </p:cNvPicPr>
          <p:nvPr/>
        </p:nvPicPr>
        <p:blipFill>
          <a:blip r:embed="rId4"/>
          <a:stretch>
            <a:fillRect/>
          </a:stretch>
        </p:blipFill>
        <p:spPr>
          <a:xfrm>
            <a:off x="2690403" y="3339058"/>
            <a:ext cx="3327297" cy="1766342"/>
          </a:xfrm>
          <a:prstGeom prst="rect">
            <a:avLst/>
          </a:prstGeom>
        </p:spPr>
      </p:pic>
      <p:sp>
        <p:nvSpPr>
          <p:cNvPr id="5" name="TextBox 4">
            <a:extLst>
              <a:ext uri="{FF2B5EF4-FFF2-40B4-BE49-F238E27FC236}">
                <a16:creationId xmlns:a16="http://schemas.microsoft.com/office/drawing/2014/main" id="{BE8650DB-86B2-4EFA-9ECE-E8C8C6752413}"/>
              </a:ext>
            </a:extLst>
          </p:cNvPr>
          <p:cNvSpPr txBox="1"/>
          <p:nvPr/>
        </p:nvSpPr>
        <p:spPr>
          <a:xfrm>
            <a:off x="2642937" y="5164871"/>
            <a:ext cx="4648200"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All information in SnapShot is now shown in this style.</a:t>
            </a:r>
          </a:p>
        </p:txBody>
      </p:sp>
    </p:spTree>
    <p:extLst>
      <p:ext uri="{BB962C8B-B14F-4D97-AF65-F5344CB8AC3E}">
        <p14:creationId xmlns:p14="http://schemas.microsoft.com/office/powerpoint/2010/main" val="321468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16284"/>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8EA4A61F-6359-421D-B4E4-D9CD2B882BD8}"/>
              </a:ext>
            </a:extLst>
          </p:cNvPr>
          <p:cNvSpPr/>
          <p:nvPr/>
        </p:nvSpPr>
        <p:spPr>
          <a:xfrm>
            <a:off x="-117013" y="1667470"/>
            <a:ext cx="7536339" cy="923330"/>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Chart Search now saves you time by accounting for typos in your search terms. If your misspelled search doesn't return any results, results for a closely matching term from the chart appear instead.</a:t>
            </a:r>
          </a:p>
        </p:txBody>
      </p:sp>
      <p:sp>
        <p:nvSpPr>
          <p:cNvPr id="3" name="Rectangle 2">
            <a:extLst>
              <a:ext uri="{FF2B5EF4-FFF2-40B4-BE49-F238E27FC236}">
                <a16:creationId xmlns:a16="http://schemas.microsoft.com/office/drawing/2014/main" id="{9DFD908C-6548-4FE8-83F8-36F7D33B62B1}"/>
              </a:ext>
            </a:extLst>
          </p:cNvPr>
          <p:cNvSpPr/>
          <p:nvPr/>
        </p:nvSpPr>
        <p:spPr>
          <a:xfrm>
            <a:off x="-1" y="126637"/>
            <a:ext cx="7536339" cy="1323439"/>
          </a:xfrm>
          <a:prstGeom prst="rect">
            <a:avLst/>
          </a:prstGeom>
        </p:spPr>
        <p:txBody>
          <a:bodyPr wrap="square">
            <a:spAutoFit/>
          </a:bodyPr>
          <a:lstStyle/>
          <a:p>
            <a:r>
              <a:rPr lang="en-US" sz="4000" b="1" dirty="0">
                <a:solidFill>
                  <a:srgbClr val="002E8A"/>
                </a:solidFill>
                <a:latin typeface="Arial Narrow" panose="020B0606020202030204" pitchFamily="34" charset="0"/>
              </a:rPr>
              <a:t>Showing Results For... Chart Search Finds Closely Matching Results</a:t>
            </a:r>
            <a:endParaRPr lang="en-US" sz="4000" b="1" dirty="0">
              <a:solidFill>
                <a:srgbClr val="002E8A"/>
              </a:solidFill>
              <a:latin typeface="Arial Narrow" panose="020B0606020202030204" pitchFamily="34" charset="0"/>
              <a:ea typeface="+mj-ea"/>
              <a:cs typeface="+mj-cs"/>
            </a:endParaRPr>
          </a:p>
        </p:txBody>
      </p:sp>
      <p:pic>
        <p:nvPicPr>
          <p:cNvPr id="9" name="U:\Images\2020 Aug\4300001To4400000\4355176.png">
            <a:extLst>
              <a:ext uri="{FF2B5EF4-FFF2-40B4-BE49-F238E27FC236}">
                <a16:creationId xmlns:a16="http://schemas.microsoft.com/office/drawing/2014/main" id="{25243612-5F38-4B00-84D3-5FC12BEBC325}"/>
              </a:ext>
            </a:extLst>
          </p:cNvPr>
          <p:cNvPicPr/>
          <p:nvPr/>
        </p:nvPicPr>
        <p:blipFill>
          <a:blip r:embed="rId5" cstate="print"/>
          <a:stretch>
            <a:fillRect/>
          </a:stretch>
        </p:blipFill>
        <p:spPr>
          <a:xfrm>
            <a:off x="941632" y="3031283"/>
            <a:ext cx="5419047" cy="2914285"/>
          </a:xfrm>
          <a:prstGeom prst="rect">
            <a:avLst/>
          </a:prstGeom>
        </p:spPr>
      </p:pic>
    </p:spTree>
    <p:extLst>
      <p:ext uri="{BB962C8B-B14F-4D97-AF65-F5344CB8AC3E}">
        <p14:creationId xmlns:p14="http://schemas.microsoft.com/office/powerpoint/2010/main" val="67591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205878" y="-37604"/>
            <a:ext cx="9543881" cy="6895604"/>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ontent Placeholder 5">
            <a:extLst>
              <a:ext uri="{FF2B5EF4-FFF2-40B4-BE49-F238E27FC236}">
                <a16:creationId xmlns:a16="http://schemas.microsoft.com/office/drawing/2014/main" id="{6C15FE75-BC37-42E8-B4A2-BD8033EBAF01}"/>
              </a:ext>
            </a:extLst>
          </p:cNvPr>
          <p:cNvSpPr>
            <a:spLocks noGrp="1"/>
          </p:cNvSpPr>
          <p:nvPr>
            <p:ph idx="4294967295"/>
          </p:nvPr>
        </p:nvSpPr>
        <p:spPr>
          <a:xfrm>
            <a:off x="1752600" y="1524000"/>
            <a:ext cx="7315200" cy="1447800"/>
          </a:xfrm>
        </p:spPr>
        <p:txBody>
          <a:bodyPr>
            <a:normAutofit/>
          </a:bodyPr>
          <a:lstStyle/>
          <a:p>
            <a:pPr marL="0" indent="0">
              <a:lnSpc>
                <a:spcPct val="112000"/>
              </a:lnSpc>
              <a:spcBef>
                <a:spcPts val="0"/>
              </a:spcBef>
              <a:spcAft>
                <a:spcPts val="600"/>
              </a:spcAft>
              <a:buNone/>
            </a:pPr>
            <a:r>
              <a:rPr lang="en-US" sz="1800" dirty="0">
                <a:latin typeface="Arial" panose="020B0604020202020204" pitchFamily="34" charset="0"/>
                <a:cs typeface="Arial" panose="020B0604020202020204" pitchFamily="34" charset="0"/>
              </a:rPr>
              <a:t>Select </a:t>
            </a:r>
            <a:r>
              <a:rPr lang="en-US" sz="1800" b="1" dirty="0">
                <a:latin typeface="Arial" panose="020B0604020202020204" pitchFamily="34" charset="0"/>
                <a:cs typeface="Arial" panose="020B0604020202020204" pitchFamily="34" charset="0"/>
              </a:rPr>
              <a:t>Modify Report Layout </a:t>
            </a:r>
            <a:r>
              <a:rPr lang="en-US" sz="1800" dirty="0">
                <a:latin typeface="Arial" panose="020B0604020202020204" pitchFamily="34" charset="0"/>
                <a:cs typeface="Arial" panose="020B0604020202020204" pitchFamily="34" charset="0"/>
              </a:rPr>
              <a:t>from the wrench menu, then drag and drop the report contents to rearrange them to your liking, just as you do in </a:t>
            </a:r>
            <a:r>
              <a:rPr lang="en-US" sz="1800" dirty="0" err="1">
                <a:latin typeface="Arial" panose="020B0604020202020204" pitchFamily="34" charset="0"/>
                <a:cs typeface="Arial" panose="020B0604020202020204" pitchFamily="34" charset="0"/>
              </a:rPr>
              <a:t>SnapShot</a:t>
            </a:r>
            <a:r>
              <a:rPr lang="en-US" sz="1800" dirty="0">
                <a:latin typeface="Arial" panose="020B0604020202020204" pitchFamily="34" charset="0"/>
                <a:cs typeface="Arial" panose="020B0604020202020204" pitchFamily="34" charset="0"/>
              </a:rPr>
              <a:t> and Chart Review. You'll see your changes wherever you view that type of report.</a:t>
            </a:r>
          </a:p>
          <a:p>
            <a:pPr>
              <a:lnSpc>
                <a:spcPct val="90000"/>
              </a:lnSpc>
            </a:pPr>
            <a:endParaRPr lang="en-US" sz="20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p:txBody>
      </p:sp>
      <p:sp>
        <p:nvSpPr>
          <p:cNvPr id="8" name="Rectangle 7">
            <a:extLst>
              <a:ext uri="{FF2B5EF4-FFF2-40B4-BE49-F238E27FC236}">
                <a16:creationId xmlns:a16="http://schemas.microsoft.com/office/drawing/2014/main" id="{44F18BA0-E1F1-46B9-B6F0-90CD3BF2959B}"/>
              </a:ext>
            </a:extLst>
          </p:cNvPr>
          <p:cNvSpPr/>
          <p:nvPr/>
        </p:nvSpPr>
        <p:spPr>
          <a:xfrm>
            <a:off x="1752600" y="120654"/>
            <a:ext cx="7391400" cy="1323439"/>
          </a:xfrm>
          <a:prstGeom prst="rect">
            <a:avLst/>
          </a:prstGeom>
        </p:spPr>
        <p:txBody>
          <a:bodyPr wrap="square">
            <a:spAutoFit/>
          </a:bodyPr>
          <a:lstStyle/>
          <a:p>
            <a:r>
              <a:rPr lang="en-US" sz="4000" b="1" dirty="0">
                <a:solidFill>
                  <a:srgbClr val="002E8A"/>
                </a:solidFill>
                <a:latin typeface="Arial Narrow" panose="020B0606020202030204" pitchFamily="34" charset="0"/>
              </a:rPr>
              <a:t>Rearrange Reports from Your Schedule</a:t>
            </a:r>
            <a:endParaRPr lang="en-US" sz="4000" b="1" dirty="0">
              <a:solidFill>
                <a:srgbClr val="002E8A"/>
              </a:solidFill>
              <a:latin typeface="Arial Narrow" panose="020B0606020202030204" pitchFamily="34" charset="0"/>
              <a:ea typeface="+mj-ea"/>
              <a:cs typeface="+mj-cs"/>
            </a:endParaRPr>
          </a:p>
        </p:txBody>
      </p:sp>
      <p:pic>
        <p:nvPicPr>
          <p:cNvPr id="12" name="U:\Images\2020 Aug\4300001To4400000\4363264.png">
            <a:extLst>
              <a:ext uri="{FF2B5EF4-FFF2-40B4-BE49-F238E27FC236}">
                <a16:creationId xmlns:a16="http://schemas.microsoft.com/office/drawing/2014/main" id="{77E9AB2C-9F7B-48B0-A9CD-CEF004397488}"/>
              </a:ext>
            </a:extLst>
          </p:cNvPr>
          <p:cNvPicPr/>
          <p:nvPr/>
        </p:nvPicPr>
        <p:blipFill>
          <a:blip r:embed="rId5" cstate="print"/>
          <a:stretch>
            <a:fillRect/>
          </a:stretch>
        </p:blipFill>
        <p:spPr>
          <a:xfrm>
            <a:off x="2438572" y="2946539"/>
            <a:ext cx="6156838" cy="3606661"/>
          </a:xfrm>
          <a:prstGeom prst="rect">
            <a:avLst/>
          </a:prstGeom>
        </p:spPr>
      </p:pic>
    </p:spTree>
    <p:extLst>
      <p:ext uri="{BB962C8B-B14F-4D97-AF65-F5344CB8AC3E}">
        <p14:creationId xmlns:p14="http://schemas.microsoft.com/office/powerpoint/2010/main" val="291223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6D5C72-E368-4B88-A699-5DDCC1116A7C}"/>
              </a:ext>
            </a:extLst>
          </p:cNvPr>
          <p:cNvSpPr/>
          <p:nvPr/>
        </p:nvSpPr>
        <p:spPr>
          <a:xfrm>
            <a:off x="0" y="0"/>
            <a:ext cx="9144000" cy="684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8859FD8-5EB8-4BEA-958F-511A91D52C01}"/>
              </a:ext>
            </a:extLst>
          </p:cNvPr>
          <p:cNvSpPr/>
          <p:nvPr/>
        </p:nvSpPr>
        <p:spPr>
          <a:xfrm>
            <a:off x="1909010" y="147634"/>
            <a:ext cx="7006389" cy="1323439"/>
          </a:xfrm>
          <a:prstGeom prst="rect">
            <a:avLst/>
          </a:prstGeom>
        </p:spPr>
        <p:txBody>
          <a:bodyPr wrap="square">
            <a:spAutoFit/>
          </a:bodyPr>
          <a:lstStyle/>
          <a:p>
            <a:pPr defTabSz="685800" eaLnBrk="0" fontAlgn="base" hangingPunct="0">
              <a:spcBef>
                <a:spcPct val="0"/>
              </a:spcBef>
              <a:spcAft>
                <a:spcPct val="0"/>
              </a:spcAft>
              <a:tabLst>
                <a:tab pos="342900" algn="l"/>
              </a:tabLst>
            </a:pPr>
            <a:r>
              <a:rPr lang="en-US" sz="4000" b="1" dirty="0">
                <a:solidFill>
                  <a:srgbClr val="002E8A"/>
                </a:solidFill>
                <a:latin typeface="Arial Narrow" panose="020B0606020202030204" pitchFamily="34" charset="0"/>
              </a:rPr>
              <a:t>Chart Search Results Load More Quickly for External Documents</a:t>
            </a:r>
            <a:endParaRPr lang="en-US" sz="4000" b="1" dirty="0">
              <a:solidFill>
                <a:srgbClr val="002E8A"/>
              </a:solidFill>
              <a:latin typeface="Arial Narrow" panose="020B0606020202030204" pitchFamily="34" charset="0"/>
              <a:ea typeface="+mj-ea"/>
              <a:cs typeface="Arial" panose="020B0604020202020204" pitchFamily="34" charset="0"/>
            </a:endParaRPr>
          </a:p>
        </p:txBody>
      </p:sp>
      <p:pic>
        <p:nvPicPr>
          <p:cNvPr id="19" name="Picture 18">
            <a:extLst>
              <a:ext uri="{FF2B5EF4-FFF2-40B4-BE49-F238E27FC236}">
                <a16:creationId xmlns:a16="http://schemas.microsoft.com/office/drawing/2014/main" id="{53746B79-E62A-4751-ABF1-A8B3B74AC90D}"/>
              </a:ext>
            </a:extLst>
          </p:cNvPr>
          <p:cNvPicPr>
            <a:picLocks noChangeAspect="1"/>
          </p:cNvPicPr>
          <p:nvPr/>
        </p:nvPicPr>
        <p:blipFill rotWithShape="1">
          <a:blip r:embed="rId3"/>
          <a:srcRect t="65571"/>
          <a:stretch/>
        </p:blipFill>
        <p:spPr>
          <a:xfrm rot="5400000" flipH="1" flipV="1">
            <a:off x="-2435542" y="2450782"/>
            <a:ext cx="6842760" cy="1971676"/>
          </a:xfrm>
          <a:prstGeom prst="rect">
            <a:avLst/>
          </a:prstGeom>
        </p:spPr>
      </p:pic>
      <p:sp>
        <p:nvSpPr>
          <p:cNvPr id="7" name="Content Placeholder 10">
            <a:extLst>
              <a:ext uri="{FF2B5EF4-FFF2-40B4-BE49-F238E27FC236}">
                <a16:creationId xmlns:a16="http://schemas.microsoft.com/office/drawing/2014/main" id="{0EDC5799-93EA-4443-8C47-E2430AE428C3}"/>
              </a:ext>
            </a:extLst>
          </p:cNvPr>
          <p:cNvSpPr txBox="1">
            <a:spLocks/>
          </p:cNvSpPr>
          <p:nvPr/>
        </p:nvSpPr>
        <p:spPr>
          <a:xfrm>
            <a:off x="1828800" y="1632757"/>
            <a:ext cx="6943722" cy="187244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2000"/>
              </a:lnSpc>
              <a:spcBef>
                <a:spcPts val="0"/>
              </a:spcBef>
              <a:spcAft>
                <a:spcPts val="600"/>
              </a:spcAft>
              <a:buNone/>
            </a:pPr>
            <a:r>
              <a:rPr lang="en-US" sz="1800" dirty="0">
                <a:latin typeface="Arial" panose="020B0604020202020204" pitchFamily="34" charset="0"/>
                <a:cs typeface="Arial" panose="020B0604020202020204" pitchFamily="34" charset="0"/>
              </a:rPr>
              <a:t>So that your search results can load more quickly, very large documents no longer show a preview in the Chart Search hover bubble. Click </a:t>
            </a:r>
            <a:r>
              <a:rPr lang="en-US" sz="1800" b="1" dirty="0">
                <a:latin typeface="Arial" panose="020B0604020202020204" pitchFamily="34" charset="0"/>
                <a:cs typeface="Arial" panose="020B0604020202020204" pitchFamily="34" charset="0"/>
              </a:rPr>
              <a:t>View the full document</a:t>
            </a:r>
            <a:r>
              <a:rPr lang="en-US" sz="1800" dirty="0">
                <a:latin typeface="Arial" panose="020B0604020202020204" pitchFamily="34" charset="0"/>
                <a:cs typeface="Arial" panose="020B0604020202020204" pitchFamily="34" charset="0"/>
              </a:rPr>
              <a:t> to open it in the document viewer instead.</a:t>
            </a:r>
          </a:p>
        </p:txBody>
      </p:sp>
      <p:pic>
        <p:nvPicPr>
          <p:cNvPr id="6" name="U:\Images\2020 Aug\4300001To4400000\4369639.png">
            <a:extLst>
              <a:ext uri="{FF2B5EF4-FFF2-40B4-BE49-F238E27FC236}">
                <a16:creationId xmlns:a16="http://schemas.microsoft.com/office/drawing/2014/main" id="{3FAF67EC-7E2E-4C18-B60C-FED6F2738A13}"/>
              </a:ext>
            </a:extLst>
          </p:cNvPr>
          <p:cNvPicPr/>
          <p:nvPr/>
        </p:nvPicPr>
        <p:blipFill>
          <a:blip r:embed="rId4" cstate="print"/>
          <a:stretch>
            <a:fillRect/>
          </a:stretch>
        </p:blipFill>
        <p:spPr>
          <a:xfrm>
            <a:off x="1828800" y="3352800"/>
            <a:ext cx="6863512" cy="1634619"/>
          </a:xfrm>
          <a:prstGeom prst="rect">
            <a:avLst/>
          </a:prstGeom>
        </p:spPr>
      </p:pic>
    </p:spTree>
    <p:extLst>
      <p:ext uri="{BB962C8B-B14F-4D97-AF65-F5344CB8AC3E}">
        <p14:creationId xmlns:p14="http://schemas.microsoft.com/office/powerpoint/2010/main" val="28196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304800" y="168295"/>
            <a:ext cx="85344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4000" b="1" dirty="0">
                <a:solidFill>
                  <a:srgbClr val="002E8A"/>
                </a:solidFill>
                <a:latin typeface="Arial Narrow" panose="020B0606020202030204" pitchFamily="34" charset="0"/>
              </a:rPr>
              <a:t>Quick Disclosures Are Even Faster with an Updated Activity</a:t>
            </a:r>
            <a:endParaRPr lang="en-US" sz="4000" dirty="0">
              <a:latin typeface="Arial Narrow" panose="020B0606020202030204" pitchFamily="34" charset="0"/>
            </a:endParaRPr>
          </a:p>
          <a:p>
            <a:pPr indent="-214313"/>
            <a:endParaRPr lang="en-US" sz="1350" dirty="0"/>
          </a:p>
        </p:txBody>
      </p:sp>
      <p:pic>
        <p:nvPicPr>
          <p:cNvPr id="6" name="U:\Images\2020 Aug\4300001To4400000\4369401.png">
            <a:extLst>
              <a:ext uri="{FF2B5EF4-FFF2-40B4-BE49-F238E27FC236}">
                <a16:creationId xmlns:a16="http://schemas.microsoft.com/office/drawing/2014/main" id="{6D28F46F-C392-4F80-BE2A-519A06F6AF81}"/>
              </a:ext>
            </a:extLst>
          </p:cNvPr>
          <p:cNvPicPr/>
          <p:nvPr/>
        </p:nvPicPr>
        <p:blipFill>
          <a:blip r:embed="rId4" cstate="print"/>
          <a:stretch>
            <a:fillRect/>
          </a:stretch>
        </p:blipFill>
        <p:spPr>
          <a:xfrm>
            <a:off x="1828800" y="2813167"/>
            <a:ext cx="5544243" cy="3054233"/>
          </a:xfrm>
          <a:prstGeom prst="rect">
            <a:avLst/>
          </a:prstGeom>
        </p:spPr>
      </p:pic>
      <p:sp>
        <p:nvSpPr>
          <p:cNvPr id="5" name="TextBox 4">
            <a:extLst>
              <a:ext uri="{FF2B5EF4-FFF2-40B4-BE49-F238E27FC236}">
                <a16:creationId xmlns:a16="http://schemas.microsoft.com/office/drawing/2014/main" id="{51D0B3B2-2F70-439E-9CB9-BE7050BA7687}"/>
              </a:ext>
            </a:extLst>
          </p:cNvPr>
          <p:cNvSpPr txBox="1"/>
          <p:nvPr/>
        </p:nvSpPr>
        <p:spPr>
          <a:xfrm>
            <a:off x="288758" y="1592770"/>
            <a:ext cx="8550442" cy="998030"/>
          </a:xfrm>
          <a:prstGeom prst="rect">
            <a:avLst/>
          </a:prstGeom>
          <a:noFill/>
        </p:spPr>
        <p:txBody>
          <a:bodyPr wrap="square" rtlCol="0">
            <a:spAutoFit/>
          </a:bodyPr>
          <a:lstStyle/>
          <a:p>
            <a:pPr>
              <a:lnSpc>
                <a:spcPct val="112000"/>
              </a:lnSpc>
              <a:spcAft>
                <a:spcPts val="600"/>
              </a:spcAft>
            </a:pPr>
            <a:r>
              <a:rPr lang="en-US" dirty="0">
                <a:latin typeface="Arial" panose="020B0604020202020204" pitchFamily="34" charset="0"/>
                <a:cs typeface="Arial" panose="020B0604020202020204" pitchFamily="34" charset="0"/>
              </a:rPr>
              <a:t>The updated Quick Disclosure activity appears in a window instead of an activity tab. Click Me to add yourself as a recipient (A) and use the wrench icon to update the purpose and info released speed buttons (B).</a:t>
            </a:r>
          </a:p>
        </p:txBody>
      </p:sp>
    </p:spTree>
    <p:extLst>
      <p:ext uri="{BB962C8B-B14F-4D97-AF65-F5344CB8AC3E}">
        <p14:creationId xmlns:p14="http://schemas.microsoft.com/office/powerpoint/2010/main" val="345833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16284"/>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8EA4A61F-6359-421D-B4E4-D9CD2B882BD8}"/>
              </a:ext>
            </a:extLst>
          </p:cNvPr>
          <p:cNvSpPr/>
          <p:nvPr/>
        </p:nvSpPr>
        <p:spPr>
          <a:xfrm>
            <a:off x="0" y="1641850"/>
            <a:ext cx="7321878" cy="686726"/>
          </a:xfrm>
          <a:prstGeom prst="rect">
            <a:avLst/>
          </a:prstGeom>
        </p:spPr>
        <p:txBody>
          <a:bodyPr wrap="square">
            <a:spAutoFit/>
          </a:bodyPr>
          <a:lstStyle/>
          <a:p>
            <a:pPr>
              <a:lnSpc>
                <a:spcPct val="112000"/>
              </a:lnSpc>
              <a:spcAft>
                <a:spcPts val="600"/>
              </a:spcAft>
            </a:pPr>
            <a:r>
              <a:rPr lang="en-US" dirty="0">
                <a:latin typeface="Arial Narrow" panose="020B0606020202030204" pitchFamily="34" charset="0"/>
                <a:cs typeface="Arial" panose="020B0604020202020204" pitchFamily="34" charset="0"/>
              </a:rPr>
              <a:t>Four defined sections for the table of contents, formula, result, and remembered values make the Clinical Calculator more intuitive to use</a:t>
            </a:r>
            <a:r>
              <a:rPr lang="en-US" dirty="0">
                <a:latin typeface="Arial Narrow" panose="020B0606020202030204" pitchFamily="34" charset="0"/>
              </a:rPr>
              <a:t>.</a:t>
            </a:r>
          </a:p>
        </p:txBody>
      </p:sp>
      <p:sp>
        <p:nvSpPr>
          <p:cNvPr id="3" name="Rectangle 2">
            <a:extLst>
              <a:ext uri="{FF2B5EF4-FFF2-40B4-BE49-F238E27FC236}">
                <a16:creationId xmlns:a16="http://schemas.microsoft.com/office/drawing/2014/main" id="{9DFD908C-6548-4FE8-83F8-36F7D33B62B1}"/>
              </a:ext>
            </a:extLst>
          </p:cNvPr>
          <p:cNvSpPr/>
          <p:nvPr/>
        </p:nvSpPr>
        <p:spPr>
          <a:xfrm>
            <a:off x="12032" y="131890"/>
            <a:ext cx="7321878" cy="1323439"/>
          </a:xfrm>
          <a:prstGeom prst="rect">
            <a:avLst/>
          </a:prstGeom>
        </p:spPr>
        <p:txBody>
          <a:bodyPr wrap="square">
            <a:spAutoFit/>
          </a:bodyPr>
          <a:lstStyle/>
          <a:p>
            <a:r>
              <a:rPr lang="en-US" sz="4000" b="1" dirty="0">
                <a:solidFill>
                  <a:srgbClr val="002E8A"/>
                </a:solidFill>
                <a:latin typeface="Arial Narrow" panose="020B0606020202030204" pitchFamily="34" charset="0"/>
              </a:rPr>
              <a:t>A New Look for the Clinical Calculator</a:t>
            </a:r>
            <a:endParaRPr lang="en-US" sz="4000" b="1" dirty="0">
              <a:solidFill>
                <a:srgbClr val="002E8A"/>
              </a:solidFill>
              <a:latin typeface="Arial Narrow" panose="020B0606020202030204" pitchFamily="34" charset="0"/>
              <a:ea typeface="+mj-ea"/>
              <a:cs typeface="+mj-cs"/>
            </a:endParaRPr>
          </a:p>
        </p:txBody>
      </p:sp>
      <p:pic>
        <p:nvPicPr>
          <p:cNvPr id="9" name="U:\Images\2020 Aug\4300001To4400000\4365288.png">
            <a:extLst>
              <a:ext uri="{FF2B5EF4-FFF2-40B4-BE49-F238E27FC236}">
                <a16:creationId xmlns:a16="http://schemas.microsoft.com/office/drawing/2014/main" id="{58015C97-429D-47F6-833F-5A2D86B12A7E}"/>
              </a:ext>
            </a:extLst>
          </p:cNvPr>
          <p:cNvPicPr/>
          <p:nvPr/>
        </p:nvPicPr>
        <p:blipFill>
          <a:blip r:embed="rId5" cstate="print"/>
          <a:stretch>
            <a:fillRect/>
          </a:stretch>
        </p:blipFill>
        <p:spPr>
          <a:xfrm>
            <a:off x="152400" y="2578890"/>
            <a:ext cx="6699438" cy="2815639"/>
          </a:xfrm>
          <a:prstGeom prst="rect">
            <a:avLst/>
          </a:prstGeom>
          <a:ln>
            <a:solidFill>
              <a:schemeClr val="tx1"/>
            </a:solidFill>
          </a:ln>
        </p:spPr>
      </p:pic>
    </p:spTree>
    <p:extLst>
      <p:ext uri="{BB962C8B-B14F-4D97-AF65-F5344CB8AC3E}">
        <p14:creationId xmlns:p14="http://schemas.microsoft.com/office/powerpoint/2010/main" val="283070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205878" y="-37604"/>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ontent Placeholder 5">
            <a:extLst>
              <a:ext uri="{FF2B5EF4-FFF2-40B4-BE49-F238E27FC236}">
                <a16:creationId xmlns:a16="http://schemas.microsoft.com/office/drawing/2014/main" id="{6C15FE75-BC37-42E8-B4A2-BD8033EBAF01}"/>
              </a:ext>
            </a:extLst>
          </p:cNvPr>
          <p:cNvSpPr>
            <a:spLocks noGrp="1"/>
          </p:cNvSpPr>
          <p:nvPr>
            <p:ph idx="4294967295"/>
          </p:nvPr>
        </p:nvSpPr>
        <p:spPr>
          <a:xfrm>
            <a:off x="1659954" y="1547646"/>
            <a:ext cx="7391400" cy="1447800"/>
          </a:xfrm>
        </p:spPr>
        <p:txBody>
          <a:bodyPr>
            <a:normAutofit/>
          </a:bodyPr>
          <a:lstStyle/>
          <a:p>
            <a:pPr marL="0" indent="0">
              <a:buNone/>
            </a:pPr>
            <a:r>
              <a:rPr lang="en-US" sz="1800" dirty="0">
                <a:latin typeface="Arial" panose="020B0604020202020204" pitchFamily="34" charset="0"/>
                <a:cs typeface="Arial" panose="020B0604020202020204" pitchFamily="34" charset="0"/>
              </a:rPr>
              <a:t>When you click Open Patient Lookup to add a patient to a group, the encounter selection window looks somewhat different, but does the same thing.</a:t>
            </a: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p:txBody>
      </p:sp>
      <p:sp>
        <p:nvSpPr>
          <p:cNvPr id="8" name="Rectangle 7">
            <a:extLst>
              <a:ext uri="{FF2B5EF4-FFF2-40B4-BE49-F238E27FC236}">
                <a16:creationId xmlns:a16="http://schemas.microsoft.com/office/drawing/2014/main" id="{44F18BA0-E1F1-46B9-B6F0-90CD3BF2959B}"/>
              </a:ext>
            </a:extLst>
          </p:cNvPr>
          <p:cNvSpPr/>
          <p:nvPr/>
        </p:nvSpPr>
        <p:spPr>
          <a:xfrm>
            <a:off x="1676400" y="120654"/>
            <a:ext cx="7585403" cy="1169551"/>
          </a:xfrm>
          <a:prstGeom prst="rect">
            <a:avLst/>
          </a:prstGeom>
        </p:spPr>
        <p:txBody>
          <a:bodyPr wrap="square">
            <a:spAutoFit/>
          </a:bodyPr>
          <a:lstStyle/>
          <a:p>
            <a:r>
              <a:rPr lang="en-US" sz="3500" b="1" dirty="0">
                <a:solidFill>
                  <a:srgbClr val="002E8A"/>
                </a:solidFill>
                <a:latin typeface="Arial Narrow" panose="020B0606020202030204" pitchFamily="34" charset="0"/>
              </a:rPr>
              <a:t>A New Look for the Group Documentation Encounter Selection Window</a:t>
            </a:r>
            <a:endParaRPr lang="en-US" sz="3500" b="1" dirty="0">
              <a:solidFill>
                <a:srgbClr val="002E8A"/>
              </a:solidFill>
              <a:latin typeface="Arial Narrow" panose="020B0606020202030204" pitchFamily="34" charset="0"/>
              <a:ea typeface="+mj-ea"/>
              <a:cs typeface="+mj-cs"/>
            </a:endParaRPr>
          </a:p>
        </p:txBody>
      </p:sp>
      <p:pic>
        <p:nvPicPr>
          <p:cNvPr id="12" name="U:\Images\2020 Aug\4300001To4400000\4370834.png">
            <a:extLst>
              <a:ext uri="{FF2B5EF4-FFF2-40B4-BE49-F238E27FC236}">
                <a16:creationId xmlns:a16="http://schemas.microsoft.com/office/drawing/2014/main" id="{164D0F6F-004B-4491-A2DE-8C26655B898D}"/>
              </a:ext>
            </a:extLst>
          </p:cNvPr>
          <p:cNvPicPr/>
          <p:nvPr/>
        </p:nvPicPr>
        <p:blipFill>
          <a:blip r:embed="rId5" cstate="print"/>
          <a:stretch>
            <a:fillRect/>
          </a:stretch>
        </p:blipFill>
        <p:spPr>
          <a:xfrm>
            <a:off x="2362200" y="2438400"/>
            <a:ext cx="6672938" cy="3886200"/>
          </a:xfrm>
          <a:prstGeom prst="rect">
            <a:avLst/>
          </a:prstGeom>
        </p:spPr>
      </p:pic>
    </p:spTree>
    <p:extLst>
      <p:ext uri="{BB962C8B-B14F-4D97-AF65-F5344CB8AC3E}">
        <p14:creationId xmlns:p14="http://schemas.microsoft.com/office/powerpoint/2010/main" val="25540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6D5C72-E368-4B88-A699-5DDCC1116A7C}"/>
              </a:ext>
            </a:extLst>
          </p:cNvPr>
          <p:cNvSpPr/>
          <p:nvPr/>
        </p:nvSpPr>
        <p:spPr>
          <a:xfrm>
            <a:off x="0" y="0"/>
            <a:ext cx="9144000" cy="684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859FD8-5EB8-4BEA-958F-511A91D52C01}"/>
              </a:ext>
            </a:extLst>
          </p:cNvPr>
          <p:cNvSpPr/>
          <p:nvPr/>
        </p:nvSpPr>
        <p:spPr>
          <a:xfrm>
            <a:off x="1943603" y="150964"/>
            <a:ext cx="6934200" cy="1323439"/>
          </a:xfrm>
          <a:prstGeom prst="rect">
            <a:avLst/>
          </a:prstGeom>
        </p:spPr>
        <p:txBody>
          <a:bodyPr wrap="square">
            <a:spAutoFit/>
          </a:bodyPr>
          <a:lstStyle/>
          <a:p>
            <a:pPr defTabSz="685800" eaLnBrk="0" fontAlgn="base" hangingPunct="0">
              <a:spcBef>
                <a:spcPct val="0"/>
              </a:spcBef>
              <a:spcAft>
                <a:spcPct val="0"/>
              </a:spcAft>
              <a:tabLst>
                <a:tab pos="342900" algn="l"/>
              </a:tabLst>
            </a:pPr>
            <a:r>
              <a:rPr lang="en-US" sz="4000" b="1" i="0" dirty="0">
                <a:solidFill>
                  <a:srgbClr val="004790"/>
                </a:solidFill>
                <a:effectLst/>
                <a:latin typeface="Arial Narrow" panose="020B0606020202030204" pitchFamily="34" charset="0"/>
              </a:rPr>
              <a:t>Search the Schedule in Immunization Clinic</a:t>
            </a:r>
            <a:endParaRPr lang="en-US" sz="4000" b="1" dirty="0">
              <a:solidFill>
                <a:srgbClr val="002D86"/>
              </a:solidFill>
              <a:latin typeface="Arial Narrow" panose="020B0606020202030204" pitchFamily="34" charset="0"/>
              <a:ea typeface="+mj-ea"/>
              <a:cs typeface="Arial" panose="020B0604020202020204" pitchFamily="34" charset="0"/>
            </a:endParaRPr>
          </a:p>
        </p:txBody>
      </p:sp>
      <p:pic>
        <p:nvPicPr>
          <p:cNvPr id="19" name="Picture 18">
            <a:extLst>
              <a:ext uri="{FF2B5EF4-FFF2-40B4-BE49-F238E27FC236}">
                <a16:creationId xmlns:a16="http://schemas.microsoft.com/office/drawing/2014/main" id="{53746B79-E62A-4751-ABF1-A8B3B74AC90D}"/>
              </a:ext>
            </a:extLst>
          </p:cNvPr>
          <p:cNvPicPr>
            <a:picLocks noChangeAspect="1"/>
          </p:cNvPicPr>
          <p:nvPr/>
        </p:nvPicPr>
        <p:blipFill rotWithShape="1">
          <a:blip r:embed="rId3"/>
          <a:srcRect t="65571"/>
          <a:stretch/>
        </p:blipFill>
        <p:spPr>
          <a:xfrm rot="5400000" flipH="1" flipV="1">
            <a:off x="-2435542" y="2450782"/>
            <a:ext cx="6842760" cy="1971676"/>
          </a:xfrm>
          <a:prstGeom prst="rect">
            <a:avLst/>
          </a:prstGeom>
        </p:spPr>
      </p:pic>
      <p:sp>
        <p:nvSpPr>
          <p:cNvPr id="7" name="Content Placeholder 10">
            <a:extLst>
              <a:ext uri="{FF2B5EF4-FFF2-40B4-BE49-F238E27FC236}">
                <a16:creationId xmlns:a16="http://schemas.microsoft.com/office/drawing/2014/main" id="{0EDC5799-93EA-4443-8C47-E2430AE428C3}"/>
              </a:ext>
            </a:extLst>
          </p:cNvPr>
          <p:cNvSpPr txBox="1">
            <a:spLocks/>
          </p:cNvSpPr>
          <p:nvPr/>
        </p:nvSpPr>
        <p:spPr>
          <a:xfrm>
            <a:off x="1971677" y="1480358"/>
            <a:ext cx="6906126" cy="133904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0" i="0" dirty="0">
                <a:solidFill>
                  <a:srgbClr val="000000"/>
                </a:solidFill>
                <a:effectLst/>
                <a:latin typeface="Arial" panose="020B0604020202020204" pitchFamily="34" charset="0"/>
                <a:cs typeface="Arial" panose="020B0604020202020204" pitchFamily="34" charset="0"/>
              </a:rPr>
              <a:t>In the Immunization Clinic activity, when working in a mass immunization setting, you can add a Select a Scheduled Patient button to find the patient using patient lookup. </a:t>
            </a:r>
            <a:endParaRPr lang="en-US" sz="1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E2A9145-D578-4354-8449-B3CB8F1C55C5}"/>
              </a:ext>
            </a:extLst>
          </p:cNvPr>
          <p:cNvPicPr>
            <a:picLocks noChangeAspect="1"/>
          </p:cNvPicPr>
          <p:nvPr/>
        </p:nvPicPr>
        <p:blipFill>
          <a:blip r:embed="rId4"/>
          <a:stretch>
            <a:fillRect/>
          </a:stretch>
        </p:blipFill>
        <p:spPr>
          <a:xfrm>
            <a:off x="1779296" y="2432907"/>
            <a:ext cx="7098507" cy="3211388"/>
          </a:xfrm>
          <a:prstGeom prst="rect">
            <a:avLst/>
          </a:prstGeom>
          <a:ln>
            <a:solidFill>
              <a:schemeClr val="tx1"/>
            </a:solidFill>
          </a:ln>
        </p:spPr>
      </p:pic>
      <p:sp>
        <p:nvSpPr>
          <p:cNvPr id="5" name="TextBox 4">
            <a:extLst>
              <a:ext uri="{FF2B5EF4-FFF2-40B4-BE49-F238E27FC236}">
                <a16:creationId xmlns:a16="http://schemas.microsoft.com/office/drawing/2014/main" id="{F0E6715A-F104-48C1-8A59-98EF6CF5AB33}"/>
              </a:ext>
            </a:extLst>
          </p:cNvPr>
          <p:cNvSpPr txBox="1"/>
          <p:nvPr/>
        </p:nvSpPr>
        <p:spPr>
          <a:xfrm>
            <a:off x="1676400" y="5644295"/>
            <a:ext cx="7201403"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Clicking Select a Scheduled Patient (1) opens the Patient Lookup window (2)</a:t>
            </a:r>
          </a:p>
        </p:txBody>
      </p:sp>
    </p:spTree>
    <p:extLst>
      <p:ext uri="{BB962C8B-B14F-4D97-AF65-F5344CB8AC3E}">
        <p14:creationId xmlns:p14="http://schemas.microsoft.com/office/powerpoint/2010/main" val="297042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16284"/>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8EA4A61F-6359-421D-B4E4-D9CD2B882BD8}"/>
              </a:ext>
            </a:extLst>
          </p:cNvPr>
          <p:cNvSpPr/>
          <p:nvPr/>
        </p:nvSpPr>
        <p:spPr>
          <a:xfrm>
            <a:off x="152400" y="1644523"/>
            <a:ext cx="6629400" cy="1015663"/>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To help you quickly review important vitals for children, Storyboard now shows BMI for patients younger than 21.</a:t>
            </a:r>
          </a:p>
          <a:p>
            <a:pPr indent="-285750">
              <a:buFont typeface="Arial" panose="020B0604020202020204" pitchFamily="34" charset="0"/>
            </a:pPr>
            <a:endParaRPr lang="en-US" sz="2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DFD908C-6548-4FE8-83F8-36F7D33B62B1}"/>
              </a:ext>
            </a:extLst>
          </p:cNvPr>
          <p:cNvSpPr/>
          <p:nvPr/>
        </p:nvSpPr>
        <p:spPr>
          <a:xfrm>
            <a:off x="-26652" y="152400"/>
            <a:ext cx="7154308" cy="1323439"/>
          </a:xfrm>
          <a:prstGeom prst="rect">
            <a:avLst/>
          </a:prstGeom>
        </p:spPr>
        <p:txBody>
          <a:bodyPr wrap="square">
            <a:spAutoFit/>
          </a:bodyPr>
          <a:lstStyle/>
          <a:p>
            <a:r>
              <a:rPr lang="en-US" sz="4000" b="1" dirty="0">
                <a:solidFill>
                  <a:srgbClr val="003399"/>
                </a:solidFill>
                <a:latin typeface="Arial Narrow" panose="020B0606020202030204" pitchFamily="34" charset="0"/>
              </a:rPr>
              <a:t>Storyboard Vitals Now Show BMI for Patients Under 21</a:t>
            </a:r>
            <a:endParaRPr lang="en-US" sz="4000" b="1" dirty="0">
              <a:solidFill>
                <a:srgbClr val="003399"/>
              </a:solidFill>
              <a:latin typeface="Arial Narrow" panose="020B0606020202030204" pitchFamily="34" charset="0"/>
              <a:ea typeface="+mj-ea"/>
              <a:cs typeface="+mj-cs"/>
            </a:endParaRPr>
          </a:p>
        </p:txBody>
      </p:sp>
      <p:pic>
        <p:nvPicPr>
          <p:cNvPr id="9" name="U:\Images\2020 Aug\4300001To4400000\4383368.png">
            <a:extLst>
              <a:ext uri="{FF2B5EF4-FFF2-40B4-BE49-F238E27FC236}">
                <a16:creationId xmlns:a16="http://schemas.microsoft.com/office/drawing/2014/main" id="{9D2B5FA1-2E83-48FF-BB1A-87A53CB610CB}"/>
              </a:ext>
            </a:extLst>
          </p:cNvPr>
          <p:cNvPicPr/>
          <p:nvPr/>
        </p:nvPicPr>
        <p:blipFill>
          <a:blip r:embed="rId5" cstate="print"/>
          <a:stretch>
            <a:fillRect/>
          </a:stretch>
        </p:blipFill>
        <p:spPr>
          <a:xfrm>
            <a:off x="1524000" y="2911375"/>
            <a:ext cx="3048000" cy="1813025"/>
          </a:xfrm>
          <a:prstGeom prst="rect">
            <a:avLst/>
          </a:prstGeom>
        </p:spPr>
      </p:pic>
    </p:spTree>
    <p:extLst>
      <p:ext uri="{BB962C8B-B14F-4D97-AF65-F5344CB8AC3E}">
        <p14:creationId xmlns:p14="http://schemas.microsoft.com/office/powerpoint/2010/main" val="38152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205878" y="-37604"/>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ontent Placeholder 5">
            <a:extLst>
              <a:ext uri="{FF2B5EF4-FFF2-40B4-BE49-F238E27FC236}">
                <a16:creationId xmlns:a16="http://schemas.microsoft.com/office/drawing/2014/main" id="{6C15FE75-BC37-42E8-B4A2-BD8033EBAF01}"/>
              </a:ext>
            </a:extLst>
          </p:cNvPr>
          <p:cNvSpPr>
            <a:spLocks noGrp="1"/>
          </p:cNvSpPr>
          <p:nvPr>
            <p:ph idx="4294967295"/>
          </p:nvPr>
        </p:nvSpPr>
        <p:spPr>
          <a:xfrm>
            <a:off x="1752600" y="1444093"/>
            <a:ext cx="7391400" cy="2063758"/>
          </a:xfrm>
        </p:spPr>
        <p:txBody>
          <a:bodyPr>
            <a:normAutofit fontScale="92500"/>
          </a:bodyPr>
          <a:lstStyle/>
          <a:p>
            <a:pPr marL="0" indent="0">
              <a:lnSpc>
                <a:spcPct val="112000"/>
              </a:lnSpc>
              <a:spcBef>
                <a:spcPts val="0"/>
              </a:spcBef>
              <a:spcAft>
                <a:spcPts val="600"/>
              </a:spcAft>
              <a:buNone/>
            </a:pPr>
            <a:r>
              <a:rPr lang="en-US" sz="1800" dirty="0">
                <a:latin typeface="Arial" panose="020B0604020202020204" pitchFamily="34" charset="0"/>
                <a:cs typeface="Arial" panose="020B0604020202020204" pitchFamily="34" charset="0"/>
              </a:rPr>
              <a:t>To speed up your documentation, you can now use </a:t>
            </a:r>
            <a:r>
              <a:rPr lang="en-US" sz="1800" dirty="0" err="1">
                <a:latin typeface="Arial" panose="020B0604020202020204" pitchFamily="34" charset="0"/>
                <a:cs typeface="Arial" panose="020B0604020202020204" pitchFamily="34" charset="0"/>
              </a:rPr>
              <a:t>SmartLists</a:t>
            </a:r>
            <a:r>
              <a:rPr lang="en-US" sz="1800" dirty="0">
                <a:latin typeface="Arial" panose="020B0604020202020204" pitchFamily="34" charset="0"/>
                <a:cs typeface="Arial" panose="020B0604020202020204" pitchFamily="34" charset="0"/>
              </a:rPr>
              <a:t> to add </a:t>
            </a:r>
            <a:r>
              <a:rPr lang="en-US" sz="1800" dirty="0" err="1">
                <a:latin typeface="Arial" panose="020B0604020202020204" pitchFamily="34" charset="0"/>
                <a:cs typeface="Arial" panose="020B0604020202020204" pitchFamily="34" charset="0"/>
              </a:rPr>
              <a:t>SmartPhrases</a:t>
            </a:r>
            <a:r>
              <a:rPr lang="en-US" sz="1800" dirty="0">
                <a:latin typeface="Arial" panose="020B0604020202020204" pitchFamily="34" charset="0"/>
                <a:cs typeface="Arial" panose="020B0604020202020204" pitchFamily="34" charset="0"/>
              </a:rPr>
              <a:t> to your notes and other documentation in </a:t>
            </a:r>
            <a:r>
              <a:rPr lang="en-US" sz="1800" dirty="0" err="1">
                <a:latin typeface="Arial" panose="020B0604020202020204" pitchFamily="34" charset="0"/>
                <a:cs typeface="Arial" panose="020B0604020202020204" pitchFamily="34" charset="0"/>
              </a:rPr>
              <a:t>SmartTool</a:t>
            </a:r>
            <a:r>
              <a:rPr lang="en-US" sz="1800" dirty="0">
                <a:latin typeface="Arial" panose="020B0604020202020204" pitchFamily="34" charset="0"/>
                <a:cs typeface="Arial" panose="020B0604020202020204" pitchFamily="34" charset="0"/>
              </a:rPr>
              <a:t>-enabled text boxes in Hyperspace, Haiku, and Canto. For example, you might create a </a:t>
            </a:r>
            <a:r>
              <a:rPr lang="en-US" sz="1800" dirty="0" err="1">
                <a:latin typeface="Arial" panose="020B0604020202020204" pitchFamily="34" charset="0"/>
                <a:cs typeface="Arial" panose="020B0604020202020204" pitchFamily="34" charset="0"/>
              </a:rPr>
              <a:t>SmartList</a:t>
            </a:r>
            <a:r>
              <a:rPr lang="en-US" sz="1800" dirty="0">
                <a:latin typeface="Arial" panose="020B0604020202020204" pitchFamily="34" charset="0"/>
                <a:cs typeface="Arial" panose="020B0604020202020204" pitchFamily="34" charset="0"/>
              </a:rPr>
              <a:t> that includes all of the </a:t>
            </a:r>
            <a:r>
              <a:rPr lang="en-US" sz="1800" dirty="0" err="1">
                <a:latin typeface="Arial" panose="020B0604020202020204" pitchFamily="34" charset="0"/>
                <a:cs typeface="Arial" panose="020B0604020202020204" pitchFamily="34" charset="0"/>
              </a:rPr>
              <a:t>SmartPhrases</a:t>
            </a:r>
            <a:r>
              <a:rPr lang="en-US" sz="1800" dirty="0">
                <a:latin typeface="Arial" panose="020B0604020202020204" pitchFamily="34" charset="0"/>
                <a:cs typeface="Arial" panose="020B0604020202020204" pitchFamily="34" charset="0"/>
              </a:rPr>
              <a:t> you use to document your most commonly performed procedures so that you can quickly pull in any of the </a:t>
            </a:r>
            <a:r>
              <a:rPr lang="en-US" sz="1800" dirty="0" err="1">
                <a:latin typeface="Arial" panose="020B0604020202020204" pitchFamily="34" charset="0"/>
                <a:cs typeface="Arial" panose="020B0604020202020204" pitchFamily="34" charset="0"/>
              </a:rPr>
              <a:t>SmartPhrases</a:t>
            </a:r>
            <a:r>
              <a:rPr lang="en-US" sz="1800" dirty="0">
                <a:latin typeface="Arial" panose="020B0604020202020204" pitchFamily="34" charset="0"/>
                <a:cs typeface="Arial" panose="020B0604020202020204" pitchFamily="34" charset="0"/>
              </a:rPr>
              <a:t> by adding the same </a:t>
            </a:r>
            <a:r>
              <a:rPr lang="en-US" sz="1800" dirty="0" err="1">
                <a:latin typeface="Arial" panose="020B0604020202020204" pitchFamily="34" charset="0"/>
                <a:cs typeface="Arial" panose="020B0604020202020204" pitchFamily="34" charset="0"/>
              </a:rPr>
              <a:t>SmartList</a:t>
            </a:r>
            <a:r>
              <a:rPr lang="en-US" sz="1800" dirty="0">
                <a:latin typeface="Arial" panose="020B0604020202020204" pitchFamily="34" charset="0"/>
                <a:cs typeface="Arial" panose="020B0604020202020204" pitchFamily="34" charset="0"/>
              </a:rPr>
              <a:t>.</a:t>
            </a:r>
          </a:p>
          <a:p>
            <a:pPr>
              <a:lnSpc>
                <a:spcPct val="90000"/>
              </a:lnSpc>
            </a:pPr>
            <a:endParaRPr lang="en-US" sz="1800" dirty="0">
              <a:solidFill>
                <a:schemeClr val="tx1"/>
              </a:solidFill>
              <a:latin typeface="Arial" panose="020B0604020202020204" pitchFamily="34" charset="0"/>
              <a:cs typeface="Arial" panose="020B0604020202020204" pitchFamily="34" charset="0"/>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p:txBody>
      </p:sp>
      <p:sp>
        <p:nvSpPr>
          <p:cNvPr id="8" name="Rectangle 7">
            <a:extLst>
              <a:ext uri="{FF2B5EF4-FFF2-40B4-BE49-F238E27FC236}">
                <a16:creationId xmlns:a16="http://schemas.microsoft.com/office/drawing/2014/main" id="{44F18BA0-E1F1-46B9-B6F0-90CD3BF2959B}"/>
              </a:ext>
            </a:extLst>
          </p:cNvPr>
          <p:cNvSpPr/>
          <p:nvPr/>
        </p:nvSpPr>
        <p:spPr>
          <a:xfrm>
            <a:off x="1752600" y="120654"/>
            <a:ext cx="6853820" cy="1323439"/>
          </a:xfrm>
          <a:prstGeom prst="rect">
            <a:avLst/>
          </a:prstGeom>
        </p:spPr>
        <p:txBody>
          <a:bodyPr wrap="square">
            <a:spAutoFit/>
          </a:bodyPr>
          <a:lstStyle/>
          <a:p>
            <a:r>
              <a:rPr lang="en-US" sz="4000" b="1" dirty="0">
                <a:solidFill>
                  <a:srgbClr val="002E8A"/>
                </a:solidFill>
                <a:latin typeface="Arial Narrow" panose="020B0606020202030204" pitchFamily="34" charset="0"/>
              </a:rPr>
              <a:t>Add </a:t>
            </a:r>
            <a:r>
              <a:rPr lang="en-US" sz="4000" b="1" dirty="0" err="1">
                <a:solidFill>
                  <a:srgbClr val="002E8A"/>
                </a:solidFill>
                <a:latin typeface="Arial Narrow" panose="020B0606020202030204" pitchFamily="34" charset="0"/>
              </a:rPr>
              <a:t>SmartPhrases</a:t>
            </a:r>
            <a:r>
              <a:rPr lang="en-US" sz="4000" b="1" dirty="0">
                <a:solidFill>
                  <a:srgbClr val="002E8A"/>
                </a:solidFill>
                <a:latin typeface="Arial Narrow" panose="020B0606020202030204" pitchFamily="34" charset="0"/>
              </a:rPr>
              <a:t> to Your Notes Using </a:t>
            </a:r>
            <a:r>
              <a:rPr lang="en-US" sz="4000" b="1" dirty="0" err="1">
                <a:solidFill>
                  <a:srgbClr val="002E8A"/>
                </a:solidFill>
                <a:latin typeface="Arial Narrow" panose="020B0606020202030204" pitchFamily="34" charset="0"/>
              </a:rPr>
              <a:t>SmartLists</a:t>
            </a:r>
            <a:endParaRPr lang="en-US" sz="4000" b="1" dirty="0">
              <a:solidFill>
                <a:srgbClr val="002E8A"/>
              </a:solidFill>
              <a:latin typeface="Arial Narrow" panose="020B0606020202030204" pitchFamily="34" charset="0"/>
              <a:ea typeface="+mj-ea"/>
              <a:cs typeface="+mj-cs"/>
            </a:endParaRPr>
          </a:p>
        </p:txBody>
      </p:sp>
      <p:pic>
        <p:nvPicPr>
          <p:cNvPr id="12" name="U:\Images\2020 Aug\4300001To4400000\4370291.png">
            <a:extLst>
              <a:ext uri="{FF2B5EF4-FFF2-40B4-BE49-F238E27FC236}">
                <a16:creationId xmlns:a16="http://schemas.microsoft.com/office/drawing/2014/main" id="{E818C694-EB33-47F2-85C0-4A26F02626DA}"/>
              </a:ext>
            </a:extLst>
          </p:cNvPr>
          <p:cNvPicPr/>
          <p:nvPr/>
        </p:nvPicPr>
        <p:blipFill>
          <a:blip r:embed="rId5" cstate="print"/>
          <a:stretch>
            <a:fillRect/>
          </a:stretch>
        </p:blipFill>
        <p:spPr>
          <a:xfrm>
            <a:off x="2058245" y="3598221"/>
            <a:ext cx="6560207" cy="2258518"/>
          </a:xfrm>
          <a:prstGeom prst="rect">
            <a:avLst/>
          </a:prstGeom>
        </p:spPr>
      </p:pic>
    </p:spTree>
    <p:extLst>
      <p:ext uri="{BB962C8B-B14F-4D97-AF65-F5344CB8AC3E}">
        <p14:creationId xmlns:p14="http://schemas.microsoft.com/office/powerpoint/2010/main" val="322447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16284"/>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E0997B8E-82BB-44B5-9DDD-49A72D9B3F7E}"/>
              </a:ext>
            </a:extLst>
          </p:cNvPr>
          <p:cNvSpPr txBox="1"/>
          <p:nvPr/>
        </p:nvSpPr>
        <p:spPr>
          <a:xfrm>
            <a:off x="-16043" y="182020"/>
            <a:ext cx="7552381" cy="1169551"/>
          </a:xfrm>
          <a:prstGeom prst="rect">
            <a:avLst/>
          </a:prstGeom>
          <a:noFill/>
        </p:spPr>
        <p:txBody>
          <a:bodyPr wrap="square">
            <a:spAutoFit/>
          </a:bodyPr>
          <a:lstStyle/>
          <a:p>
            <a:r>
              <a:rPr lang="en-US" sz="3500" b="1" dirty="0">
                <a:solidFill>
                  <a:srgbClr val="002E8A"/>
                </a:solidFill>
                <a:latin typeface="Arial Narrow" panose="020B0606020202030204" pitchFamily="34" charset="0"/>
              </a:rPr>
              <a:t>Hover to Discover New Demographics Information in Storyboard</a:t>
            </a:r>
            <a:endParaRPr lang="en-US" sz="3500" dirty="0">
              <a:solidFill>
                <a:srgbClr val="002E8A"/>
              </a:solidFill>
              <a:latin typeface="Arial Narrow" panose="020B0606020202030204" pitchFamily="34" charset="0"/>
            </a:endParaRPr>
          </a:p>
        </p:txBody>
      </p:sp>
      <p:sp>
        <p:nvSpPr>
          <p:cNvPr id="9" name="TextBox 8">
            <a:extLst>
              <a:ext uri="{FF2B5EF4-FFF2-40B4-BE49-F238E27FC236}">
                <a16:creationId xmlns:a16="http://schemas.microsoft.com/office/drawing/2014/main" id="{E64CA14D-4A5C-45C1-80AE-84B8D4D19C12}"/>
              </a:ext>
            </a:extLst>
          </p:cNvPr>
          <p:cNvSpPr txBox="1"/>
          <p:nvPr/>
        </p:nvSpPr>
        <p:spPr>
          <a:xfrm>
            <a:off x="-42229" y="1351571"/>
            <a:ext cx="7477354" cy="3320974"/>
          </a:xfrm>
          <a:prstGeom prst="rect">
            <a:avLst/>
          </a:prstGeom>
          <a:noFill/>
        </p:spPr>
        <p:txBody>
          <a:bodyPr wrap="square">
            <a:spAutoFit/>
          </a:bodyPr>
          <a:lstStyle/>
          <a:p>
            <a:pPr indent="-285750">
              <a:lnSpc>
                <a:spcPct val="112000"/>
              </a:lnSpc>
              <a:spcAft>
                <a:spcPts val="600"/>
              </a:spcAft>
              <a:buFont typeface="Arial" panose="020B0604020202020204" pitchFamily="34" charset="0"/>
            </a:pPr>
            <a:r>
              <a:rPr lang="en-US" dirty="0">
                <a:latin typeface="Arial" panose="020B0604020202020204" pitchFamily="34" charset="0"/>
                <a:cs typeface="Arial" panose="020B0604020202020204" pitchFamily="34" charset="0"/>
              </a:rPr>
              <a:t>You now have easy access to more demographics information when you hover over a patient's name at the top of Storyboard in a clinical and HIM (1) or patient access (2) context.</a:t>
            </a:r>
          </a:p>
          <a:p>
            <a:pPr indent="-285750">
              <a:lnSpc>
                <a:spcPct val="112000"/>
              </a:lnSpc>
              <a:spcAft>
                <a:spcPts val="600"/>
              </a:spcAft>
              <a:buFont typeface="Arial" panose="020B0604020202020204" pitchFamily="34" charset="0"/>
            </a:pPr>
            <a:r>
              <a:rPr lang="en-US" dirty="0">
                <a:latin typeface="Arial" panose="020B0604020202020204" pitchFamily="34" charset="0"/>
                <a:cs typeface="Arial" panose="020B0604020202020204" pitchFamily="34" charset="0"/>
              </a:rPr>
              <a:t>Look for these new items, if they're documented for the patient:</a:t>
            </a:r>
          </a:p>
          <a:p>
            <a:pPr marL="285750" indent="-285750">
              <a:lnSpc>
                <a:spcPct val="112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Patient Contact </a:t>
            </a:r>
          </a:p>
          <a:p>
            <a:pPr marL="285750" indent="-285750">
              <a:lnSpc>
                <a:spcPct val="112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Time of Birth, until a baby is one month old </a:t>
            </a:r>
          </a:p>
          <a:p>
            <a:pPr marL="285750" indent="-285750">
              <a:lnSpc>
                <a:spcPct val="112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Written and Spoken Language (clinical and HIM only)</a:t>
            </a:r>
          </a:p>
          <a:p>
            <a:pPr marL="285750" indent="-285750">
              <a:lnSpc>
                <a:spcPct val="112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Unit (clinical and HIM only) </a:t>
            </a:r>
          </a:p>
          <a:p>
            <a:pPr marL="285750" indent="-285750">
              <a:lnSpc>
                <a:spcPct val="112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Race and Ethnicity (clinical and HIM only)</a:t>
            </a:r>
          </a:p>
        </p:txBody>
      </p:sp>
      <p:pic>
        <p:nvPicPr>
          <p:cNvPr id="10" name="U:\Images\2020 Aug\4300001To4400000\4368342.png">
            <a:extLst>
              <a:ext uri="{FF2B5EF4-FFF2-40B4-BE49-F238E27FC236}">
                <a16:creationId xmlns:a16="http://schemas.microsoft.com/office/drawing/2014/main" id="{5F014ABA-725F-4158-B478-740C0B57003F}"/>
              </a:ext>
            </a:extLst>
          </p:cNvPr>
          <p:cNvPicPr/>
          <p:nvPr/>
        </p:nvPicPr>
        <p:blipFill>
          <a:blip r:embed="rId5" cstate="print"/>
          <a:stretch>
            <a:fillRect/>
          </a:stretch>
        </p:blipFill>
        <p:spPr>
          <a:xfrm>
            <a:off x="268339" y="4754055"/>
            <a:ext cx="6400800" cy="1772405"/>
          </a:xfrm>
          <a:prstGeom prst="rect">
            <a:avLst/>
          </a:prstGeom>
        </p:spPr>
      </p:pic>
    </p:spTree>
    <p:extLst>
      <p:ext uri="{BB962C8B-B14F-4D97-AF65-F5344CB8AC3E}">
        <p14:creationId xmlns:p14="http://schemas.microsoft.com/office/powerpoint/2010/main" val="225935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1462B-4CCA-4C22-8B78-08F0D1B9F8F6}"/>
              </a:ext>
            </a:extLst>
          </p:cNvPr>
          <p:cNvSpPr>
            <a:spLocks noGrp="1"/>
          </p:cNvSpPr>
          <p:nvPr>
            <p:ph type="title"/>
          </p:nvPr>
        </p:nvSpPr>
        <p:spPr>
          <a:xfrm>
            <a:off x="228600" y="231275"/>
            <a:ext cx="8610600" cy="1325563"/>
          </a:xfrm>
        </p:spPr>
        <p:txBody>
          <a:bodyPr>
            <a:noAutofit/>
          </a:bodyPr>
          <a:lstStyle/>
          <a:p>
            <a:pPr>
              <a:lnSpc>
                <a:spcPct val="112000"/>
              </a:lnSpc>
              <a:spcAft>
                <a:spcPts val="600"/>
              </a:spcAft>
            </a:pPr>
            <a:r>
              <a:rPr lang="en-US" sz="4000" b="1" i="0" dirty="0">
                <a:solidFill>
                  <a:srgbClr val="004790"/>
                </a:solidFill>
                <a:effectLst/>
                <a:latin typeface="Arial Narrow" panose="020B0606020202030204" pitchFamily="34" charset="0"/>
              </a:rPr>
              <a:t>Hey Epic! </a:t>
            </a:r>
            <a:br>
              <a:rPr lang="en-US" sz="4000" b="1" i="0" dirty="0">
                <a:solidFill>
                  <a:srgbClr val="004790"/>
                </a:solidFill>
                <a:effectLst/>
                <a:latin typeface="Arial Narrow" panose="020B0606020202030204" pitchFamily="34" charset="0"/>
              </a:rPr>
            </a:br>
            <a:r>
              <a:rPr lang="en-US" sz="4000" b="1" i="0" dirty="0">
                <a:solidFill>
                  <a:srgbClr val="004790"/>
                </a:solidFill>
                <a:effectLst/>
                <a:latin typeface="Arial Narrow" panose="020B0606020202030204" pitchFamily="34" charset="0"/>
              </a:rPr>
              <a:t>Show Me What You Can Do in Hyperspace</a:t>
            </a:r>
            <a:endParaRPr lang="en-US" sz="4000"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DC078EC6-5037-494D-9D5C-C0923C9E31D7}"/>
              </a:ext>
            </a:extLst>
          </p:cNvPr>
          <p:cNvSpPr>
            <a:spLocks noGrp="1"/>
          </p:cNvSpPr>
          <p:nvPr>
            <p:ph idx="1"/>
          </p:nvPr>
        </p:nvSpPr>
        <p:spPr>
          <a:xfrm>
            <a:off x="228600" y="1825626"/>
            <a:ext cx="8763000" cy="1908174"/>
          </a:xfrm>
        </p:spPr>
        <p:txBody>
          <a:bodyPr>
            <a:noAutofit/>
          </a:bodyPr>
          <a:lstStyle/>
          <a:p>
            <a:pPr marL="0" indent="0">
              <a:lnSpc>
                <a:spcPct val="112000"/>
              </a:lnSpc>
              <a:spcBef>
                <a:spcPts val="0"/>
              </a:spcBef>
              <a:spcAft>
                <a:spcPts val="600"/>
              </a:spcAft>
              <a:buNone/>
            </a:pPr>
            <a:r>
              <a:rPr lang="en-US" sz="1800" b="0" i="0" dirty="0">
                <a:solidFill>
                  <a:srgbClr val="000000"/>
                </a:solidFill>
                <a:effectLst/>
                <a:latin typeface="Arial" panose="020B0604020202020204" pitchFamily="34" charset="0"/>
                <a:cs typeface="Arial" panose="020B0604020202020204" pitchFamily="34" charset="0"/>
              </a:rPr>
              <a:t>Hey Epic!, the Epic voice assistant, is now available in Hyperspace. Uses commands to look up information in a patient's chart. To activate Hey Epic! from anywhere in Hyperspace, a clinician can say "Hey, Epic!" into their microphone. They can also open Hey Epic! by pressing Ctrl+/ or clicking the microphone icon in the Hyperspace toolbar.</a:t>
            </a:r>
          </a:p>
          <a:p>
            <a:pPr marL="0" indent="0">
              <a:lnSpc>
                <a:spcPct val="112000"/>
              </a:lnSpc>
              <a:spcBef>
                <a:spcPts val="0"/>
              </a:spcBef>
              <a:spcAft>
                <a:spcPts val="600"/>
              </a:spcAft>
              <a:buNone/>
            </a:pPr>
            <a:r>
              <a:rPr lang="en-US" sz="1800" b="0" dirty="0">
                <a:solidFill>
                  <a:srgbClr val="000000"/>
                </a:solidFill>
                <a:effectLst/>
                <a:latin typeface="Arial" panose="020B0604020202020204" pitchFamily="34" charset="0"/>
                <a:cs typeface="Arial" panose="020B0604020202020204" pitchFamily="34" charset="0"/>
              </a:rPr>
              <a:t>To see a list of available commands, a clinician can say "Hey Epic! what can you do?"</a:t>
            </a:r>
            <a:endParaRPr lang="en-US" sz="1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43EABC0-5833-400C-AEEB-7BC96D3285D0}"/>
              </a:ext>
            </a:extLst>
          </p:cNvPr>
          <p:cNvPicPr>
            <a:picLocks noChangeAspect="1"/>
          </p:cNvPicPr>
          <p:nvPr/>
        </p:nvPicPr>
        <p:blipFill>
          <a:blip r:embed="rId3"/>
          <a:stretch>
            <a:fillRect/>
          </a:stretch>
        </p:blipFill>
        <p:spPr>
          <a:xfrm>
            <a:off x="1853852" y="4271376"/>
            <a:ext cx="5123145" cy="1985094"/>
          </a:xfrm>
          <a:prstGeom prst="rect">
            <a:avLst/>
          </a:prstGeom>
          <a:ln>
            <a:solidFill>
              <a:schemeClr val="tx1"/>
            </a:solidFill>
          </a:ln>
        </p:spPr>
      </p:pic>
    </p:spTree>
    <p:extLst>
      <p:ext uri="{BB962C8B-B14F-4D97-AF65-F5344CB8AC3E}">
        <p14:creationId xmlns:p14="http://schemas.microsoft.com/office/powerpoint/2010/main" val="30800164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0" y="-35086"/>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ontent Placeholder 5">
            <a:extLst>
              <a:ext uri="{FF2B5EF4-FFF2-40B4-BE49-F238E27FC236}">
                <a16:creationId xmlns:a16="http://schemas.microsoft.com/office/drawing/2014/main" id="{6C15FE75-BC37-42E8-B4A2-BD8033EBAF01}"/>
              </a:ext>
            </a:extLst>
          </p:cNvPr>
          <p:cNvSpPr>
            <a:spLocks noGrp="1"/>
          </p:cNvSpPr>
          <p:nvPr>
            <p:ph idx="4294967295"/>
          </p:nvPr>
        </p:nvSpPr>
        <p:spPr>
          <a:xfrm>
            <a:off x="1841612" y="2036093"/>
            <a:ext cx="7302387" cy="1295400"/>
          </a:xfrm>
        </p:spPr>
        <p:txBody>
          <a:bodyPr>
            <a:normAutofit/>
          </a:bodyPr>
          <a:lstStyle/>
          <a:p>
            <a:pPr marL="0" indent="0">
              <a:lnSpc>
                <a:spcPct val="112000"/>
              </a:lnSpc>
              <a:spcBef>
                <a:spcPts val="0"/>
              </a:spcBef>
              <a:spcAft>
                <a:spcPts val="600"/>
              </a:spcAft>
              <a:buNone/>
            </a:pPr>
            <a:r>
              <a:rPr lang="en-US" sz="1800" dirty="0">
                <a:latin typeface="Arial" panose="020B0604020202020204" pitchFamily="34" charset="0"/>
                <a:cs typeface="Arial" panose="020B0604020202020204" pitchFamily="34" charset="0"/>
              </a:rPr>
              <a:t>When you open an In Basket message or the chart for a deceased patient, the circle containing the patient's photos or initials is now grayed out and surrounded by a black border.</a:t>
            </a:r>
            <a:endParaRPr lang="en-US" sz="1800" dirty="0">
              <a:solidFill>
                <a:schemeClr val="tx1"/>
              </a:solidFill>
              <a:latin typeface="Arial" panose="020B0604020202020204" pitchFamily="34" charset="0"/>
              <a:cs typeface="Arial" panose="020B0604020202020204" pitchFamily="34" charset="0"/>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marL="0" indent="0">
              <a:lnSpc>
                <a:spcPct val="90000"/>
              </a:lnSpc>
              <a:buNone/>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p:txBody>
      </p:sp>
      <p:sp>
        <p:nvSpPr>
          <p:cNvPr id="8" name="Rectangle 7">
            <a:extLst>
              <a:ext uri="{FF2B5EF4-FFF2-40B4-BE49-F238E27FC236}">
                <a16:creationId xmlns:a16="http://schemas.microsoft.com/office/drawing/2014/main" id="{44F18BA0-E1F1-46B9-B6F0-90CD3BF2959B}"/>
              </a:ext>
            </a:extLst>
          </p:cNvPr>
          <p:cNvSpPr/>
          <p:nvPr/>
        </p:nvSpPr>
        <p:spPr>
          <a:xfrm>
            <a:off x="1752600" y="120654"/>
            <a:ext cx="7543800" cy="1938992"/>
          </a:xfrm>
          <a:prstGeom prst="rect">
            <a:avLst/>
          </a:prstGeom>
        </p:spPr>
        <p:txBody>
          <a:bodyPr wrap="square">
            <a:spAutoFit/>
          </a:bodyPr>
          <a:lstStyle/>
          <a:p>
            <a:r>
              <a:rPr lang="en-US" sz="4000" b="1" dirty="0">
                <a:solidFill>
                  <a:srgbClr val="002E8A"/>
                </a:solidFill>
                <a:latin typeface="Arial Narrow" panose="020B0606020202030204" pitchFamily="34" charset="0"/>
              </a:rPr>
              <a:t>It's Now More Obvious When You're Viewing Information for a Deceased Patient</a:t>
            </a:r>
            <a:endParaRPr lang="en-US" sz="4000" b="1" dirty="0">
              <a:solidFill>
                <a:srgbClr val="002E8A"/>
              </a:solidFill>
              <a:latin typeface="Arial Narrow" panose="020B0606020202030204" pitchFamily="34" charset="0"/>
              <a:ea typeface="+mj-ea"/>
              <a:cs typeface="+mj-cs"/>
            </a:endParaRPr>
          </a:p>
        </p:txBody>
      </p:sp>
      <p:pic>
        <p:nvPicPr>
          <p:cNvPr id="12" name="U:\Images\2020 Nov\4300001To4400000\4396024.png">
            <a:extLst>
              <a:ext uri="{FF2B5EF4-FFF2-40B4-BE49-F238E27FC236}">
                <a16:creationId xmlns:a16="http://schemas.microsoft.com/office/drawing/2014/main" id="{9234A75A-32E7-411E-AE72-090A6923015C}"/>
              </a:ext>
            </a:extLst>
          </p:cNvPr>
          <p:cNvPicPr/>
          <p:nvPr/>
        </p:nvPicPr>
        <p:blipFill>
          <a:blip r:embed="rId5" cstate="print"/>
          <a:stretch>
            <a:fillRect/>
          </a:stretch>
        </p:blipFill>
        <p:spPr>
          <a:xfrm>
            <a:off x="3962400" y="3668318"/>
            <a:ext cx="2362200" cy="1616095"/>
          </a:xfrm>
          <a:prstGeom prst="rect">
            <a:avLst/>
          </a:prstGeom>
        </p:spPr>
      </p:pic>
    </p:spTree>
    <p:extLst>
      <p:ext uri="{BB962C8B-B14F-4D97-AF65-F5344CB8AC3E}">
        <p14:creationId xmlns:p14="http://schemas.microsoft.com/office/powerpoint/2010/main" val="233213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6D5C72-E368-4B88-A699-5DDCC1116A7C}"/>
              </a:ext>
            </a:extLst>
          </p:cNvPr>
          <p:cNvSpPr/>
          <p:nvPr/>
        </p:nvSpPr>
        <p:spPr>
          <a:xfrm>
            <a:off x="0" y="0"/>
            <a:ext cx="9144000" cy="684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53746B79-E62A-4751-ABF1-A8B3B74AC90D}"/>
              </a:ext>
            </a:extLst>
          </p:cNvPr>
          <p:cNvPicPr>
            <a:picLocks noChangeAspect="1"/>
          </p:cNvPicPr>
          <p:nvPr/>
        </p:nvPicPr>
        <p:blipFill rotWithShape="1">
          <a:blip r:embed="rId3"/>
          <a:srcRect t="65571"/>
          <a:stretch/>
        </p:blipFill>
        <p:spPr>
          <a:xfrm rot="5400000" flipH="1" flipV="1">
            <a:off x="-2435542" y="2450782"/>
            <a:ext cx="6842760" cy="1971676"/>
          </a:xfrm>
          <a:prstGeom prst="rect">
            <a:avLst/>
          </a:prstGeom>
        </p:spPr>
      </p:pic>
      <p:sp>
        <p:nvSpPr>
          <p:cNvPr id="6" name="Rectangle 5">
            <a:extLst>
              <a:ext uri="{FF2B5EF4-FFF2-40B4-BE49-F238E27FC236}">
                <a16:creationId xmlns:a16="http://schemas.microsoft.com/office/drawing/2014/main" id="{02327381-6462-43E1-BEAF-3E8242EA41C0}"/>
              </a:ext>
            </a:extLst>
          </p:cNvPr>
          <p:cNvSpPr/>
          <p:nvPr/>
        </p:nvSpPr>
        <p:spPr>
          <a:xfrm>
            <a:off x="1714936" y="1515070"/>
            <a:ext cx="7429064" cy="1200329"/>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Lab Spotlight sections summarize the most recent lab results and components, like Hemoglobin A1C or WBC, for over a hundred different labs</a:t>
            </a:r>
            <a:r>
              <a:rPr lang="en-US" dirty="0"/>
              <a:t>.</a:t>
            </a:r>
          </a:p>
          <a:p>
            <a:endParaRPr lang="en-US" dirty="0"/>
          </a:p>
        </p:txBody>
      </p:sp>
      <p:pic>
        <p:nvPicPr>
          <p:cNvPr id="9" name="U:\Images\2020 Nov\4400001To4500000\4404389.png">
            <a:extLst>
              <a:ext uri="{FF2B5EF4-FFF2-40B4-BE49-F238E27FC236}">
                <a16:creationId xmlns:a16="http://schemas.microsoft.com/office/drawing/2014/main" id="{A09865E6-4EEE-47A9-9857-404D973B86E4}"/>
              </a:ext>
            </a:extLst>
          </p:cNvPr>
          <p:cNvPicPr/>
          <p:nvPr/>
        </p:nvPicPr>
        <p:blipFill>
          <a:blip r:embed="rId4" cstate="print"/>
          <a:stretch>
            <a:fillRect/>
          </a:stretch>
        </p:blipFill>
        <p:spPr>
          <a:xfrm>
            <a:off x="1905000" y="2453640"/>
            <a:ext cx="6976626" cy="3606661"/>
          </a:xfrm>
          <a:prstGeom prst="rect">
            <a:avLst/>
          </a:prstGeom>
        </p:spPr>
      </p:pic>
      <p:sp>
        <p:nvSpPr>
          <p:cNvPr id="8" name="Rectangle 7">
            <a:extLst>
              <a:ext uri="{FF2B5EF4-FFF2-40B4-BE49-F238E27FC236}">
                <a16:creationId xmlns:a16="http://schemas.microsoft.com/office/drawing/2014/main" id="{28859FD8-5EB8-4BEA-958F-511A91D52C01}"/>
              </a:ext>
            </a:extLst>
          </p:cNvPr>
          <p:cNvSpPr/>
          <p:nvPr/>
        </p:nvSpPr>
        <p:spPr>
          <a:xfrm>
            <a:off x="1752600" y="156919"/>
            <a:ext cx="7276664" cy="1169551"/>
          </a:xfrm>
          <a:prstGeom prst="rect">
            <a:avLst/>
          </a:prstGeom>
        </p:spPr>
        <p:txBody>
          <a:bodyPr wrap="square">
            <a:spAutoFit/>
          </a:bodyPr>
          <a:lstStyle/>
          <a:p>
            <a:pPr defTabSz="685800" eaLnBrk="0" fontAlgn="base" hangingPunct="0">
              <a:spcBef>
                <a:spcPct val="0"/>
              </a:spcBef>
              <a:spcAft>
                <a:spcPct val="0"/>
              </a:spcAft>
              <a:tabLst>
                <a:tab pos="342900" algn="l"/>
              </a:tabLst>
            </a:pPr>
            <a:r>
              <a:rPr lang="en-US" altLang="en-US" sz="3500" b="1" dirty="0">
                <a:solidFill>
                  <a:srgbClr val="002D86"/>
                </a:solidFill>
                <a:latin typeface="Arial" panose="020B0604020202020204" pitchFamily="34" charset="0"/>
                <a:ea typeface="+mj-ea"/>
                <a:cs typeface="Arial" panose="020B0604020202020204" pitchFamily="34" charset="0"/>
              </a:rPr>
              <a:t>See the Most Recent Lab Results Faster</a:t>
            </a:r>
            <a:endParaRPr lang="en-US" sz="3500" b="1" dirty="0">
              <a:solidFill>
                <a:srgbClr val="002D86"/>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02837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152400" y="228600"/>
            <a:ext cx="8839200" cy="1146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3500" b="1" dirty="0">
                <a:solidFill>
                  <a:srgbClr val="002D86"/>
                </a:solidFill>
                <a:ea typeface="+mj-ea"/>
                <a:cs typeface="Arial" panose="020B0604020202020204" pitchFamily="34" charset="0"/>
              </a:rPr>
              <a:t>Same-day Appointments Now Shows Visits That Are in Progress or Complete</a:t>
            </a:r>
            <a:endParaRPr lang="en-US" sz="3500" dirty="0"/>
          </a:p>
        </p:txBody>
      </p:sp>
      <p:sp>
        <p:nvSpPr>
          <p:cNvPr id="6" name="Content Placeholder 2">
            <a:extLst>
              <a:ext uri="{FF2B5EF4-FFF2-40B4-BE49-F238E27FC236}">
                <a16:creationId xmlns:a16="http://schemas.microsoft.com/office/drawing/2014/main" id="{5EE6557F-C0C1-4B75-91DA-65512CE212BB}"/>
              </a:ext>
            </a:extLst>
          </p:cNvPr>
          <p:cNvSpPr txBox="1">
            <a:spLocks/>
          </p:cNvSpPr>
          <p:nvPr/>
        </p:nvSpPr>
        <p:spPr>
          <a:xfrm>
            <a:off x="381000" y="1567225"/>
            <a:ext cx="8305800" cy="1252175"/>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Trebuchet MS" panose="020B0603020202020204" pitchFamily="34" charset="0"/>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Trebuchet MS" panose="020B0603020202020204" pitchFamily="34" charset="0"/>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Trebuchet MS" panose="020B0603020202020204" pitchFamily="34" charset="0"/>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Trebuchet MS" panose="020B0603020202020204" pitchFamily="34" charset="0"/>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Trebuchet MS" panose="020B0603020202020204" pitchFamily="34" charset="0"/>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22000"/>
              </a:lnSpc>
              <a:spcBef>
                <a:spcPts val="0"/>
              </a:spcBef>
              <a:spcAft>
                <a:spcPts val="600"/>
              </a:spcAft>
            </a:pPr>
            <a:r>
              <a:rPr lang="en-US" dirty="0">
                <a:solidFill>
                  <a:srgbClr val="000000"/>
                </a:solidFill>
                <a:latin typeface="Arial" panose="020B0604020202020204" pitchFamily="34" charset="0"/>
                <a:cs typeface="Arial" panose="020B0604020202020204" pitchFamily="34" charset="0"/>
              </a:rPr>
              <a:t>The Same-day appointments print-group now shows information for any other appointments scheduled for the patient on the same day as the encounter a user is viewing. The information provided includes the encounter date and time, provider, department, and location. It also shows visits that are in progress or completed </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6334D86-7199-480A-9BB8-57277935B9E1}"/>
              </a:ext>
            </a:extLst>
          </p:cNvPr>
          <p:cNvPicPr>
            <a:picLocks noChangeAspect="1"/>
          </p:cNvPicPr>
          <p:nvPr/>
        </p:nvPicPr>
        <p:blipFill>
          <a:blip r:embed="rId4"/>
          <a:stretch>
            <a:fillRect/>
          </a:stretch>
        </p:blipFill>
        <p:spPr>
          <a:xfrm>
            <a:off x="609600" y="3449052"/>
            <a:ext cx="7398130" cy="1603374"/>
          </a:xfrm>
          <a:prstGeom prst="rect">
            <a:avLst/>
          </a:prstGeom>
        </p:spPr>
      </p:pic>
    </p:spTree>
    <p:extLst>
      <p:ext uri="{BB962C8B-B14F-4D97-AF65-F5344CB8AC3E}">
        <p14:creationId xmlns:p14="http://schemas.microsoft.com/office/powerpoint/2010/main" val="225777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16284"/>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9DFD908C-6548-4FE8-83F8-36F7D33B62B1}"/>
              </a:ext>
            </a:extLst>
          </p:cNvPr>
          <p:cNvSpPr/>
          <p:nvPr/>
        </p:nvSpPr>
        <p:spPr>
          <a:xfrm>
            <a:off x="35668" y="228600"/>
            <a:ext cx="7536339" cy="707886"/>
          </a:xfrm>
          <a:prstGeom prst="rect">
            <a:avLst/>
          </a:prstGeom>
        </p:spPr>
        <p:txBody>
          <a:bodyPr wrap="square">
            <a:spAutoFit/>
          </a:bodyPr>
          <a:lstStyle/>
          <a:p>
            <a:r>
              <a:rPr lang="en-US" sz="4000" b="1" dirty="0">
                <a:solidFill>
                  <a:srgbClr val="002D86"/>
                </a:solidFill>
                <a:latin typeface="Arial Narrow" panose="020B0606020202030204" pitchFamily="34" charset="0"/>
                <a:ea typeface="+mj-ea"/>
                <a:cs typeface="+mj-cs"/>
              </a:rPr>
              <a:t>Simpler Searches for Allergies</a:t>
            </a:r>
          </a:p>
        </p:txBody>
      </p:sp>
      <p:sp>
        <p:nvSpPr>
          <p:cNvPr id="9" name="Rectangle 8">
            <a:extLst>
              <a:ext uri="{FF2B5EF4-FFF2-40B4-BE49-F238E27FC236}">
                <a16:creationId xmlns:a16="http://schemas.microsoft.com/office/drawing/2014/main" id="{7842AA5E-4595-4339-902E-E36C145A9C56}"/>
              </a:ext>
            </a:extLst>
          </p:cNvPr>
          <p:cNvSpPr/>
          <p:nvPr/>
        </p:nvSpPr>
        <p:spPr>
          <a:xfrm>
            <a:off x="-29817" y="1466671"/>
            <a:ext cx="7268817" cy="1200329"/>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When you're adding a new allergy, search results appear in a simple drop-down list rather than a separate window. The Full Search check box, which you use to include uncommon allergies in your search, appears right next to the search bar. </a:t>
            </a:r>
          </a:p>
        </p:txBody>
      </p:sp>
      <p:pic>
        <p:nvPicPr>
          <p:cNvPr id="10" name="U:\Images\2020 Nov\4400001To4500000\4416526.png">
            <a:extLst>
              <a:ext uri="{FF2B5EF4-FFF2-40B4-BE49-F238E27FC236}">
                <a16:creationId xmlns:a16="http://schemas.microsoft.com/office/drawing/2014/main" id="{577853DC-CA12-40DB-A79E-CDC086B65880}"/>
              </a:ext>
            </a:extLst>
          </p:cNvPr>
          <p:cNvPicPr/>
          <p:nvPr/>
        </p:nvPicPr>
        <p:blipFill>
          <a:blip r:embed="rId5" cstate="print"/>
          <a:stretch>
            <a:fillRect/>
          </a:stretch>
        </p:blipFill>
        <p:spPr>
          <a:xfrm>
            <a:off x="1295400" y="3323529"/>
            <a:ext cx="3790476" cy="2238095"/>
          </a:xfrm>
          <a:prstGeom prst="rect">
            <a:avLst/>
          </a:prstGeom>
        </p:spPr>
      </p:pic>
    </p:spTree>
    <p:extLst>
      <p:ext uri="{BB962C8B-B14F-4D97-AF65-F5344CB8AC3E}">
        <p14:creationId xmlns:p14="http://schemas.microsoft.com/office/powerpoint/2010/main" val="257642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205878" y="-37604"/>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44F18BA0-E1F1-46B9-B6F0-90CD3BF2959B}"/>
              </a:ext>
            </a:extLst>
          </p:cNvPr>
          <p:cNvSpPr/>
          <p:nvPr/>
        </p:nvSpPr>
        <p:spPr>
          <a:xfrm>
            <a:off x="1752600" y="120654"/>
            <a:ext cx="7391400" cy="1169551"/>
          </a:xfrm>
          <a:prstGeom prst="rect">
            <a:avLst/>
          </a:prstGeom>
        </p:spPr>
        <p:txBody>
          <a:bodyPr wrap="square">
            <a:spAutoFit/>
          </a:bodyPr>
          <a:lstStyle/>
          <a:p>
            <a:r>
              <a:rPr lang="en-US" sz="3500" b="1" dirty="0">
                <a:solidFill>
                  <a:srgbClr val="002D86"/>
                </a:solidFill>
                <a:latin typeface="Arial Narrow" panose="020B0606020202030204" pitchFamily="34" charset="0"/>
                <a:ea typeface="+mj-ea"/>
                <a:cs typeface="+mj-cs"/>
              </a:rPr>
              <a:t>Care Everywhere Documents Have a Fresh Look and New Workflows</a:t>
            </a:r>
          </a:p>
        </p:txBody>
      </p:sp>
      <p:sp>
        <p:nvSpPr>
          <p:cNvPr id="12" name="Rectangle 11">
            <a:extLst>
              <a:ext uri="{FF2B5EF4-FFF2-40B4-BE49-F238E27FC236}">
                <a16:creationId xmlns:a16="http://schemas.microsoft.com/office/drawing/2014/main" id="{8542B8D9-696A-4497-A438-362C15EBC760}"/>
              </a:ext>
            </a:extLst>
          </p:cNvPr>
          <p:cNvSpPr/>
          <p:nvPr/>
        </p:nvSpPr>
        <p:spPr>
          <a:xfrm>
            <a:off x="1752600" y="1570672"/>
            <a:ext cx="7010400" cy="1477328"/>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To align more closely with Chart Review, we've updated the appearance of Care Everywhere documents. For example, most action buttons now appear in the report toolbar. Also, you can use the wrench icon to modify your preferred section order.</a:t>
            </a:r>
          </a:p>
          <a:p>
            <a:endParaRPr lang="en-US" dirty="0"/>
          </a:p>
        </p:txBody>
      </p:sp>
      <p:pic>
        <p:nvPicPr>
          <p:cNvPr id="13" name="U:\Images\2020 Nov\4400001To4500000\4419606.png">
            <a:extLst>
              <a:ext uri="{FF2B5EF4-FFF2-40B4-BE49-F238E27FC236}">
                <a16:creationId xmlns:a16="http://schemas.microsoft.com/office/drawing/2014/main" id="{B4D08059-084D-4FC6-AB9F-BA83A08E438E}"/>
              </a:ext>
            </a:extLst>
          </p:cNvPr>
          <p:cNvPicPr/>
          <p:nvPr/>
        </p:nvPicPr>
        <p:blipFill>
          <a:blip r:embed="rId5" cstate="print"/>
          <a:stretch>
            <a:fillRect/>
          </a:stretch>
        </p:blipFill>
        <p:spPr>
          <a:xfrm>
            <a:off x="1083366" y="3114644"/>
            <a:ext cx="8077199" cy="2524156"/>
          </a:xfrm>
          <a:prstGeom prst="rect">
            <a:avLst/>
          </a:prstGeom>
        </p:spPr>
      </p:pic>
    </p:spTree>
    <p:extLst>
      <p:ext uri="{BB962C8B-B14F-4D97-AF65-F5344CB8AC3E}">
        <p14:creationId xmlns:p14="http://schemas.microsoft.com/office/powerpoint/2010/main" val="310408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8000"/>
            <a:chOff x="0" y="0"/>
            <a:chExt cx="9144000" cy="6858000"/>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74631"/>
            <a:stretch/>
          </p:blipFill>
          <p:spPr>
            <a:xfrm flipV="1">
              <a:off x="0" y="5791199"/>
              <a:ext cx="9144000" cy="1066801"/>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121129" y="106234"/>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eaLnBrk="0" fontAlgn="base" hangingPunct="0">
              <a:spcBef>
                <a:spcPct val="0"/>
              </a:spcBef>
              <a:spcAft>
                <a:spcPct val="0"/>
              </a:spcAft>
              <a:tabLst>
                <a:tab pos="342900" algn="l"/>
              </a:tabLst>
            </a:pPr>
            <a:r>
              <a:rPr lang="en-US" altLang="en-US" sz="3600" b="1" dirty="0">
                <a:solidFill>
                  <a:srgbClr val="002D86"/>
                </a:solidFill>
                <a:latin typeface="Arial Narrow" panose="020B0606020202030204" pitchFamily="34" charset="0"/>
                <a:ea typeface="+mj-ea"/>
                <a:cs typeface="Arial" panose="020B0604020202020204" pitchFamily="34" charset="0"/>
              </a:rPr>
              <a:t>Mark a Message Filter as a Favorite in Card View</a:t>
            </a:r>
            <a:endParaRPr lang="en-US" sz="3600" b="1" dirty="0">
              <a:solidFill>
                <a:srgbClr val="002D86"/>
              </a:solidFill>
              <a:latin typeface="Arial Narrow" panose="020B0606020202030204" pitchFamily="34" charset="0"/>
              <a:ea typeface="+mj-ea"/>
              <a:cs typeface="Arial" panose="020B0604020202020204" pitchFamily="34" charset="0"/>
            </a:endParaRPr>
          </a:p>
          <a:p>
            <a:pPr indent="-214313"/>
            <a:endParaRPr lang="en-US" sz="1350" dirty="0"/>
          </a:p>
        </p:txBody>
      </p:sp>
      <p:grpSp>
        <p:nvGrpSpPr>
          <p:cNvPr id="13" name="Group 12">
            <a:extLst>
              <a:ext uri="{FF2B5EF4-FFF2-40B4-BE49-F238E27FC236}">
                <a16:creationId xmlns:a16="http://schemas.microsoft.com/office/drawing/2014/main" id="{90FDCAAA-8AC5-4E24-B0B7-0AA39F98657E}"/>
              </a:ext>
            </a:extLst>
          </p:cNvPr>
          <p:cNvGrpSpPr/>
          <p:nvPr/>
        </p:nvGrpSpPr>
        <p:grpSpPr>
          <a:xfrm>
            <a:off x="228600" y="2286000"/>
            <a:ext cx="8654612" cy="3650397"/>
            <a:chOff x="121129" y="2388750"/>
            <a:chExt cx="8775221" cy="4066935"/>
          </a:xfrm>
        </p:grpSpPr>
        <p:pic>
          <p:nvPicPr>
            <p:cNvPr id="6" name="Picture 5">
              <a:extLst>
                <a:ext uri="{FF2B5EF4-FFF2-40B4-BE49-F238E27FC236}">
                  <a16:creationId xmlns:a16="http://schemas.microsoft.com/office/drawing/2014/main" id="{5C7D30E1-115F-4421-9BC3-C4E3735430B7}"/>
                </a:ext>
              </a:extLst>
            </p:cNvPr>
            <p:cNvPicPr>
              <a:picLocks noChangeAspect="1"/>
            </p:cNvPicPr>
            <p:nvPr/>
          </p:nvPicPr>
          <p:blipFill>
            <a:blip r:embed="rId4"/>
            <a:stretch>
              <a:fillRect/>
            </a:stretch>
          </p:blipFill>
          <p:spPr>
            <a:xfrm>
              <a:off x="270114" y="2388750"/>
              <a:ext cx="2638793" cy="743054"/>
            </a:xfrm>
            <a:prstGeom prst="rect">
              <a:avLst/>
            </a:prstGeom>
          </p:spPr>
        </p:pic>
        <p:pic>
          <p:nvPicPr>
            <p:cNvPr id="7" name="Picture 6">
              <a:extLst>
                <a:ext uri="{FF2B5EF4-FFF2-40B4-BE49-F238E27FC236}">
                  <a16:creationId xmlns:a16="http://schemas.microsoft.com/office/drawing/2014/main" id="{D052F915-B388-4F38-B1AB-A9B6E74F76F4}"/>
                </a:ext>
              </a:extLst>
            </p:cNvPr>
            <p:cNvPicPr>
              <a:picLocks noChangeAspect="1"/>
            </p:cNvPicPr>
            <p:nvPr/>
          </p:nvPicPr>
          <p:blipFill>
            <a:blip r:embed="rId5"/>
            <a:stretch>
              <a:fillRect/>
            </a:stretch>
          </p:blipFill>
          <p:spPr>
            <a:xfrm>
              <a:off x="1957939" y="3783972"/>
              <a:ext cx="2648320" cy="724001"/>
            </a:xfrm>
            <a:prstGeom prst="rect">
              <a:avLst/>
            </a:prstGeom>
          </p:spPr>
        </p:pic>
        <p:pic>
          <p:nvPicPr>
            <p:cNvPr id="8" name="Picture 7">
              <a:extLst>
                <a:ext uri="{FF2B5EF4-FFF2-40B4-BE49-F238E27FC236}">
                  <a16:creationId xmlns:a16="http://schemas.microsoft.com/office/drawing/2014/main" id="{6ED6C9BF-19E0-42CD-ACCF-8F73317647DD}"/>
                </a:ext>
              </a:extLst>
            </p:cNvPr>
            <p:cNvPicPr>
              <a:picLocks noChangeAspect="1"/>
            </p:cNvPicPr>
            <p:nvPr/>
          </p:nvPicPr>
          <p:blipFill>
            <a:blip r:embed="rId6"/>
            <a:stretch>
              <a:fillRect/>
            </a:stretch>
          </p:blipFill>
          <p:spPr>
            <a:xfrm>
              <a:off x="4376738" y="5281521"/>
              <a:ext cx="2676899" cy="695422"/>
            </a:xfrm>
            <a:prstGeom prst="rect">
              <a:avLst/>
            </a:prstGeom>
          </p:spPr>
        </p:pic>
        <p:sp>
          <p:nvSpPr>
            <p:cNvPr id="9" name="TextBox 8">
              <a:extLst>
                <a:ext uri="{FF2B5EF4-FFF2-40B4-BE49-F238E27FC236}">
                  <a16:creationId xmlns:a16="http://schemas.microsoft.com/office/drawing/2014/main" id="{A261AA7C-6282-4282-8EDD-A0D33ABEF0A6}"/>
                </a:ext>
              </a:extLst>
            </p:cNvPr>
            <p:cNvSpPr txBox="1"/>
            <p:nvPr/>
          </p:nvSpPr>
          <p:spPr>
            <a:xfrm>
              <a:off x="121129" y="3208004"/>
              <a:ext cx="4450871" cy="461665"/>
            </a:xfrm>
            <a:prstGeom prst="rect">
              <a:avLst/>
            </a:prstGeom>
            <a:noFill/>
          </p:spPr>
          <p:txBody>
            <a:bodyPr wrap="square">
              <a:spAutoFit/>
            </a:bodyPr>
            <a:lstStyle/>
            <a:p>
              <a:r>
                <a:rPr lang="en-US" sz="1200" b="0" i="1" dirty="0">
                  <a:solidFill>
                    <a:srgbClr val="000000"/>
                  </a:solidFill>
                  <a:effectLst/>
                  <a:latin typeface="Segoe UI" panose="020B0502040204020203" pitchFamily="34" charset="0"/>
                </a:rPr>
                <a:t>A clinician applies a filter to find all patient call messages that have pending orders they need to sign.</a:t>
              </a:r>
              <a:endParaRPr lang="en-US" sz="1200" dirty="0"/>
            </a:p>
          </p:txBody>
        </p:sp>
        <p:sp>
          <p:nvSpPr>
            <p:cNvPr id="10" name="TextBox 9">
              <a:extLst>
                <a:ext uri="{FF2B5EF4-FFF2-40B4-BE49-F238E27FC236}">
                  <a16:creationId xmlns:a16="http://schemas.microsoft.com/office/drawing/2014/main" id="{1DFE62EC-9A40-4541-9CAA-128609CAC63F}"/>
                </a:ext>
              </a:extLst>
            </p:cNvPr>
            <p:cNvSpPr txBox="1"/>
            <p:nvPr/>
          </p:nvSpPr>
          <p:spPr>
            <a:xfrm>
              <a:off x="1781176" y="4570195"/>
              <a:ext cx="5000624" cy="646331"/>
            </a:xfrm>
            <a:prstGeom prst="rect">
              <a:avLst/>
            </a:prstGeom>
            <a:noFill/>
          </p:spPr>
          <p:txBody>
            <a:bodyPr wrap="square">
              <a:spAutoFit/>
            </a:bodyPr>
            <a:lstStyle/>
            <a:p>
              <a:r>
                <a:rPr lang="en-US" sz="1200" b="0" i="1" dirty="0">
                  <a:solidFill>
                    <a:srgbClr val="000000"/>
                  </a:solidFill>
                  <a:effectLst/>
                  <a:latin typeface="Segoe UI" panose="020B0502040204020203" pitchFamily="34" charset="0"/>
                </a:rPr>
                <a:t>This clinician commonly uses this filter, so they click the star icon to favorite the filter. The favorite filter icon appears in the menu, showing how many patient call messages have pending orders.</a:t>
              </a:r>
              <a:endParaRPr lang="en-US" sz="1200" dirty="0"/>
            </a:p>
          </p:txBody>
        </p:sp>
        <p:sp>
          <p:nvSpPr>
            <p:cNvPr id="11" name="TextBox 10">
              <a:extLst>
                <a:ext uri="{FF2B5EF4-FFF2-40B4-BE49-F238E27FC236}">
                  <a16:creationId xmlns:a16="http://schemas.microsoft.com/office/drawing/2014/main" id="{89739032-DEC9-48D1-AA86-58A79BDF751F}"/>
                </a:ext>
              </a:extLst>
            </p:cNvPr>
            <p:cNvSpPr txBox="1"/>
            <p:nvPr/>
          </p:nvSpPr>
          <p:spPr>
            <a:xfrm>
              <a:off x="4305300" y="5994020"/>
              <a:ext cx="4591050" cy="461665"/>
            </a:xfrm>
            <a:prstGeom prst="rect">
              <a:avLst/>
            </a:prstGeom>
            <a:noFill/>
          </p:spPr>
          <p:txBody>
            <a:bodyPr wrap="square">
              <a:spAutoFit/>
            </a:bodyPr>
            <a:lstStyle/>
            <a:p>
              <a:r>
                <a:rPr lang="en-US" sz="1200" b="0" i="1" dirty="0">
                  <a:solidFill>
                    <a:srgbClr val="000000"/>
                  </a:solidFill>
                  <a:effectLst/>
                  <a:latin typeface="Segoe UI" panose="020B0502040204020203" pitchFamily="34" charset="0"/>
                </a:rPr>
                <a:t>The clinician clicks the favorite filter icon to see only the patient call messages that have pending orders.</a:t>
              </a:r>
              <a:endParaRPr lang="en-US" sz="1200" dirty="0"/>
            </a:p>
          </p:txBody>
        </p:sp>
      </p:grpSp>
      <p:sp>
        <p:nvSpPr>
          <p:cNvPr id="12" name="Rectangle 11">
            <a:extLst>
              <a:ext uri="{FF2B5EF4-FFF2-40B4-BE49-F238E27FC236}">
                <a16:creationId xmlns:a16="http://schemas.microsoft.com/office/drawing/2014/main" id="{EBE35B2E-8F92-4838-9015-08393801B747}"/>
              </a:ext>
            </a:extLst>
          </p:cNvPr>
          <p:cNvSpPr/>
          <p:nvPr/>
        </p:nvSpPr>
        <p:spPr>
          <a:xfrm>
            <a:off x="121129" y="921603"/>
            <a:ext cx="8901742" cy="1200329"/>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Easily apply a frequently used message filter in Card View by marking the filter as a favorite. Optionally, select the type of message you want to view. Then, apply a filter and click the star. Going forward, click the favorite filter icon to quickly see the matching messages. </a:t>
            </a:r>
          </a:p>
        </p:txBody>
      </p:sp>
    </p:spTree>
    <p:extLst>
      <p:ext uri="{BB962C8B-B14F-4D97-AF65-F5344CB8AC3E}">
        <p14:creationId xmlns:p14="http://schemas.microsoft.com/office/powerpoint/2010/main" val="250037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16284"/>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9DFD908C-6548-4FE8-83F8-36F7D33B62B1}"/>
              </a:ext>
            </a:extLst>
          </p:cNvPr>
          <p:cNvSpPr/>
          <p:nvPr/>
        </p:nvSpPr>
        <p:spPr>
          <a:xfrm>
            <a:off x="-75980" y="55929"/>
            <a:ext cx="7612319" cy="1323439"/>
          </a:xfrm>
          <a:prstGeom prst="rect">
            <a:avLst/>
          </a:prstGeom>
        </p:spPr>
        <p:txBody>
          <a:bodyPr wrap="square">
            <a:spAutoFit/>
          </a:bodyPr>
          <a:lstStyle/>
          <a:p>
            <a:r>
              <a:rPr lang="en-US" sz="4000" b="1" dirty="0">
                <a:solidFill>
                  <a:srgbClr val="002D86"/>
                </a:solidFill>
                <a:latin typeface="Arial Narrow" panose="020B0606020202030204" pitchFamily="34" charset="0"/>
                <a:ea typeface="+mj-ea"/>
                <a:cs typeface="+mj-cs"/>
              </a:rPr>
              <a:t>Updated Keyboard Shortcuts in the Immunizations Activity</a:t>
            </a:r>
          </a:p>
        </p:txBody>
      </p:sp>
      <p:sp>
        <p:nvSpPr>
          <p:cNvPr id="9" name="Rectangle 8">
            <a:extLst>
              <a:ext uri="{FF2B5EF4-FFF2-40B4-BE49-F238E27FC236}">
                <a16:creationId xmlns:a16="http://schemas.microsoft.com/office/drawing/2014/main" id="{21495795-7D1A-4FB4-B0C0-8FA0A4B10EEE}"/>
              </a:ext>
            </a:extLst>
          </p:cNvPr>
          <p:cNvSpPr/>
          <p:nvPr/>
        </p:nvSpPr>
        <p:spPr>
          <a:xfrm>
            <a:off x="131371" y="1537498"/>
            <a:ext cx="8305800" cy="369332"/>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The following buttons have new keyboard shortcuts</a:t>
            </a:r>
            <a:r>
              <a:rPr lang="en-US" dirty="0"/>
              <a:t>:</a:t>
            </a:r>
          </a:p>
        </p:txBody>
      </p:sp>
      <p:pic>
        <p:nvPicPr>
          <p:cNvPr id="10" name="Picture 9">
            <a:extLst>
              <a:ext uri="{FF2B5EF4-FFF2-40B4-BE49-F238E27FC236}">
                <a16:creationId xmlns:a16="http://schemas.microsoft.com/office/drawing/2014/main" id="{20D72612-F9FC-4CE0-AFD2-1AA872846283}"/>
              </a:ext>
            </a:extLst>
          </p:cNvPr>
          <p:cNvPicPr>
            <a:picLocks noChangeAspect="1"/>
          </p:cNvPicPr>
          <p:nvPr/>
        </p:nvPicPr>
        <p:blipFill>
          <a:blip r:embed="rId5"/>
          <a:stretch>
            <a:fillRect/>
          </a:stretch>
        </p:blipFill>
        <p:spPr>
          <a:xfrm>
            <a:off x="1034259" y="2333458"/>
            <a:ext cx="4258732" cy="3490764"/>
          </a:xfrm>
          <a:prstGeom prst="rect">
            <a:avLst/>
          </a:prstGeom>
          <a:ln>
            <a:solidFill>
              <a:schemeClr val="tx1"/>
            </a:solidFill>
          </a:ln>
        </p:spPr>
      </p:pic>
    </p:spTree>
    <p:extLst>
      <p:ext uri="{BB962C8B-B14F-4D97-AF65-F5344CB8AC3E}">
        <p14:creationId xmlns:p14="http://schemas.microsoft.com/office/powerpoint/2010/main" val="213467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16284"/>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8EA4A61F-6359-421D-B4E4-D9CD2B882BD8}"/>
              </a:ext>
            </a:extLst>
          </p:cNvPr>
          <p:cNvSpPr/>
          <p:nvPr/>
        </p:nvSpPr>
        <p:spPr>
          <a:xfrm>
            <a:off x="0" y="1649696"/>
            <a:ext cx="7086600" cy="1093504"/>
          </a:xfrm>
          <a:prstGeom prst="rect">
            <a:avLst/>
          </a:prstGeom>
        </p:spPr>
        <p:txBody>
          <a:bodyPr wrap="square">
            <a:spAutoFit/>
          </a:bodyPr>
          <a:lstStyle/>
          <a:p>
            <a:pPr>
              <a:lnSpc>
                <a:spcPct val="112000"/>
              </a:lnSpc>
              <a:spcAft>
                <a:spcPts val="600"/>
              </a:spcAft>
            </a:pPr>
            <a:r>
              <a:rPr lang="en-US" b="0" i="0" dirty="0">
                <a:solidFill>
                  <a:srgbClr val="000000"/>
                </a:solidFill>
                <a:effectLst/>
                <a:latin typeface="Arial" panose="020B0604020202020204" pitchFamily="34" charset="0"/>
                <a:cs typeface="Arial" panose="020B0604020202020204" pitchFamily="34" charset="0"/>
              </a:rPr>
              <a:t>The Bar Chart button has been removed from the Review Flowsheet Activity. Clinicians can still review data in the table and line graph format</a:t>
            </a:r>
            <a:r>
              <a:rPr lang="en-US" sz="2400" b="0" i="0" dirty="0">
                <a:solidFill>
                  <a:srgbClr val="000000"/>
                </a:solidFill>
                <a:effectLst/>
                <a:latin typeface="Segoe UI" panose="020B0502040204020203" pitchFamily="34" charset="0"/>
              </a:rPr>
              <a:t>.</a:t>
            </a:r>
            <a:endParaRPr lang="en-US" sz="3600" dirty="0">
              <a:latin typeface="Trebuchet MS" panose="020B0603020202020204" pitchFamily="34" charset="0"/>
            </a:endParaRPr>
          </a:p>
        </p:txBody>
      </p:sp>
      <p:sp>
        <p:nvSpPr>
          <p:cNvPr id="3" name="Rectangle 2">
            <a:extLst>
              <a:ext uri="{FF2B5EF4-FFF2-40B4-BE49-F238E27FC236}">
                <a16:creationId xmlns:a16="http://schemas.microsoft.com/office/drawing/2014/main" id="{9DFD908C-6548-4FE8-83F8-36F7D33B62B1}"/>
              </a:ext>
            </a:extLst>
          </p:cNvPr>
          <p:cNvSpPr/>
          <p:nvPr/>
        </p:nvSpPr>
        <p:spPr>
          <a:xfrm>
            <a:off x="-63844" y="136981"/>
            <a:ext cx="7536339" cy="1323439"/>
          </a:xfrm>
          <a:prstGeom prst="rect">
            <a:avLst/>
          </a:prstGeom>
        </p:spPr>
        <p:txBody>
          <a:bodyPr wrap="square">
            <a:spAutoFit/>
          </a:bodyPr>
          <a:lstStyle/>
          <a:p>
            <a:pPr defTabSz="685800">
              <a:tabLst>
                <a:tab pos="342900" algn="l"/>
              </a:tabLst>
            </a:pPr>
            <a:r>
              <a:rPr lang="en-US" sz="4000" b="1" i="0" dirty="0">
                <a:solidFill>
                  <a:srgbClr val="004790"/>
                </a:solidFill>
                <a:effectLst/>
                <a:latin typeface="Arial Narrow" panose="020B0606020202030204" pitchFamily="34" charset="0"/>
              </a:rPr>
              <a:t>Bar Chart Button No Longer Appears in </a:t>
            </a:r>
            <a:r>
              <a:rPr lang="en-US" sz="4000" b="1" dirty="0">
                <a:solidFill>
                  <a:srgbClr val="004790"/>
                </a:solidFill>
                <a:latin typeface="Arial Narrow" panose="020B0606020202030204" pitchFamily="34" charset="0"/>
              </a:rPr>
              <a:t>the Review</a:t>
            </a:r>
            <a:r>
              <a:rPr lang="en-US" sz="4000" b="1" i="0" dirty="0">
                <a:solidFill>
                  <a:srgbClr val="004790"/>
                </a:solidFill>
                <a:effectLst/>
                <a:latin typeface="Arial Narrow" panose="020B0606020202030204" pitchFamily="34" charset="0"/>
              </a:rPr>
              <a:t> Flowsheet Activity</a:t>
            </a:r>
            <a:endParaRPr lang="en-US" sz="4000" dirty="0">
              <a:latin typeface="Arial Narrow" panose="020B0606020202030204" pitchFamily="34" charset="0"/>
            </a:endParaRPr>
          </a:p>
        </p:txBody>
      </p:sp>
      <p:pic>
        <p:nvPicPr>
          <p:cNvPr id="10" name="Picture 9">
            <a:extLst>
              <a:ext uri="{FF2B5EF4-FFF2-40B4-BE49-F238E27FC236}">
                <a16:creationId xmlns:a16="http://schemas.microsoft.com/office/drawing/2014/main" id="{433C8A0E-8C08-493D-BC32-C2802BD3AA10}"/>
              </a:ext>
            </a:extLst>
          </p:cNvPr>
          <p:cNvPicPr>
            <a:picLocks noChangeAspect="1"/>
          </p:cNvPicPr>
          <p:nvPr/>
        </p:nvPicPr>
        <p:blipFill rotWithShape="1">
          <a:blip r:embed="rId5"/>
          <a:srcRect l="1872" t="23026" r="939" b="21484"/>
          <a:stretch/>
        </p:blipFill>
        <p:spPr>
          <a:xfrm>
            <a:off x="381000" y="3429001"/>
            <a:ext cx="6600826" cy="685799"/>
          </a:xfrm>
          <a:prstGeom prst="rect">
            <a:avLst/>
          </a:prstGeom>
          <a:ln w="12700">
            <a:solidFill>
              <a:schemeClr val="tx1"/>
            </a:solidFill>
          </a:ln>
        </p:spPr>
      </p:pic>
      <p:cxnSp>
        <p:nvCxnSpPr>
          <p:cNvPr id="14" name="Straight Connector 13">
            <a:extLst>
              <a:ext uri="{FF2B5EF4-FFF2-40B4-BE49-F238E27FC236}">
                <a16:creationId xmlns:a16="http://schemas.microsoft.com/office/drawing/2014/main" id="{7644BC30-A99F-460F-9748-546870D77C9C}"/>
              </a:ext>
            </a:extLst>
          </p:cNvPr>
          <p:cNvCxnSpPr/>
          <p:nvPr/>
        </p:nvCxnSpPr>
        <p:spPr>
          <a:xfrm>
            <a:off x="381000" y="3429000"/>
            <a:ext cx="1371600" cy="685800"/>
          </a:xfrm>
          <a:prstGeom prst="line">
            <a:avLst/>
          </a:prstGeom>
          <a:ln w="12700">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3D600E1-1FE3-4EB2-B31E-22BB09BE116E}"/>
              </a:ext>
            </a:extLst>
          </p:cNvPr>
          <p:cNvCxnSpPr>
            <a:cxnSpLocks/>
          </p:cNvCxnSpPr>
          <p:nvPr/>
        </p:nvCxnSpPr>
        <p:spPr>
          <a:xfrm flipV="1">
            <a:off x="381000" y="3505200"/>
            <a:ext cx="1283044" cy="6096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40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205878" y="-37604"/>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44F18BA0-E1F1-46B9-B6F0-90CD3BF2959B}"/>
              </a:ext>
            </a:extLst>
          </p:cNvPr>
          <p:cNvSpPr/>
          <p:nvPr/>
        </p:nvSpPr>
        <p:spPr>
          <a:xfrm>
            <a:off x="1595786" y="120654"/>
            <a:ext cx="7548214" cy="707886"/>
          </a:xfrm>
          <a:prstGeom prst="rect">
            <a:avLst/>
          </a:prstGeom>
        </p:spPr>
        <p:txBody>
          <a:bodyPr wrap="square">
            <a:spAutoFit/>
          </a:bodyPr>
          <a:lstStyle/>
          <a:p>
            <a:r>
              <a:rPr lang="en-US" sz="4000" b="1" dirty="0">
                <a:solidFill>
                  <a:srgbClr val="002D86"/>
                </a:solidFill>
                <a:latin typeface="Arial Narrow" panose="020B0606020202030204" pitchFamily="34" charset="0"/>
                <a:ea typeface="+mj-ea"/>
                <a:cs typeface="+mj-cs"/>
              </a:rPr>
              <a:t>Easier Searching for Immunizations</a:t>
            </a:r>
          </a:p>
        </p:txBody>
      </p:sp>
      <p:sp>
        <p:nvSpPr>
          <p:cNvPr id="12" name="Rectangle 11">
            <a:extLst>
              <a:ext uri="{FF2B5EF4-FFF2-40B4-BE49-F238E27FC236}">
                <a16:creationId xmlns:a16="http://schemas.microsoft.com/office/drawing/2014/main" id="{8EC6F737-A946-47EA-95BB-FA3F3416630E}"/>
              </a:ext>
            </a:extLst>
          </p:cNvPr>
          <p:cNvSpPr/>
          <p:nvPr/>
        </p:nvSpPr>
        <p:spPr>
          <a:xfrm>
            <a:off x="1752600" y="990600"/>
            <a:ext cx="7010400" cy="1200329"/>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Search for part of an immunization name to find all immunizations that include your search term. For example, enter hib to find all vaccines that include Hib. This function can be utilized when searching to add a historical vaccine.</a:t>
            </a:r>
            <a:endParaRPr lang="en-US" dirty="0">
              <a:solidFill>
                <a:srgbClr val="00B0F0"/>
              </a:solidFill>
              <a:latin typeface="Arial" panose="020B0604020202020204" pitchFamily="34" charset="0"/>
              <a:cs typeface="Arial" panose="020B0604020202020204" pitchFamily="34" charset="0"/>
            </a:endParaRPr>
          </a:p>
        </p:txBody>
      </p:sp>
      <p:pic>
        <p:nvPicPr>
          <p:cNvPr id="13" name="U:\Images\2020 Nov\4400001To4500000\4430803.png">
            <a:extLst>
              <a:ext uri="{FF2B5EF4-FFF2-40B4-BE49-F238E27FC236}">
                <a16:creationId xmlns:a16="http://schemas.microsoft.com/office/drawing/2014/main" id="{C0AD2F3E-A594-4986-93B3-AA649FEA94B7}"/>
              </a:ext>
            </a:extLst>
          </p:cNvPr>
          <p:cNvPicPr/>
          <p:nvPr/>
        </p:nvPicPr>
        <p:blipFill>
          <a:blip r:embed="rId5" cstate="print"/>
          <a:stretch>
            <a:fillRect/>
          </a:stretch>
        </p:blipFill>
        <p:spPr>
          <a:xfrm>
            <a:off x="2743200" y="2429933"/>
            <a:ext cx="4780426" cy="3606661"/>
          </a:xfrm>
          <a:prstGeom prst="rect">
            <a:avLst/>
          </a:prstGeom>
        </p:spPr>
      </p:pic>
    </p:spTree>
    <p:extLst>
      <p:ext uri="{BB962C8B-B14F-4D97-AF65-F5344CB8AC3E}">
        <p14:creationId xmlns:p14="http://schemas.microsoft.com/office/powerpoint/2010/main" val="215850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0" y="0"/>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9DFD908C-6548-4FE8-83F8-36F7D33B62B1}"/>
              </a:ext>
            </a:extLst>
          </p:cNvPr>
          <p:cNvSpPr/>
          <p:nvPr/>
        </p:nvSpPr>
        <p:spPr>
          <a:xfrm>
            <a:off x="194003" y="279737"/>
            <a:ext cx="7536339" cy="1015663"/>
          </a:xfrm>
          <a:prstGeom prst="rect">
            <a:avLst/>
          </a:prstGeom>
        </p:spPr>
        <p:txBody>
          <a:bodyPr wrap="square">
            <a:spAutoFit/>
          </a:bodyPr>
          <a:lstStyle/>
          <a:p>
            <a:r>
              <a:rPr lang="en-US" sz="3000" b="1" dirty="0">
                <a:solidFill>
                  <a:srgbClr val="002D86"/>
                </a:solidFill>
                <a:latin typeface="Arial Narrow" panose="020B0606020202030204" pitchFamily="34" charset="0"/>
                <a:ea typeface="+mj-ea"/>
                <a:cs typeface="+mj-cs"/>
              </a:rPr>
              <a:t>Keep an Eye on the Number of Patients on Clinic Track Board Views</a:t>
            </a:r>
          </a:p>
        </p:txBody>
      </p:sp>
      <p:sp>
        <p:nvSpPr>
          <p:cNvPr id="9" name="Content Placeholder 2">
            <a:extLst>
              <a:ext uri="{FF2B5EF4-FFF2-40B4-BE49-F238E27FC236}">
                <a16:creationId xmlns:a16="http://schemas.microsoft.com/office/drawing/2014/main" id="{EB77A5AA-4DCE-41D9-87F1-8AEC052626EA}"/>
              </a:ext>
            </a:extLst>
          </p:cNvPr>
          <p:cNvSpPr txBox="1">
            <a:spLocks/>
          </p:cNvSpPr>
          <p:nvPr/>
        </p:nvSpPr>
        <p:spPr>
          <a:xfrm>
            <a:off x="65280" y="1485586"/>
            <a:ext cx="7354931" cy="1549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000000"/>
                </a:solidFill>
                <a:latin typeface="Arial" panose="020B0604020202020204" pitchFamily="34" charset="0"/>
                <a:cs typeface="Arial" panose="020B0604020202020204" pitchFamily="34" charset="0"/>
              </a:rPr>
              <a:t>Clinic Track Board users can see the number of patients for the current day appears in parentheses on each view button at the top of the Clinic Track Board, whether that view is currently selected or not. This makes it easier for Clinic Track Board users to remain aware of the current and upcoming volume of patients for the current day.</a:t>
            </a:r>
            <a:endParaRPr lang="en-US" sz="18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EC8581BF-9C6C-40F1-B79B-2FC6472B890F}"/>
              </a:ext>
            </a:extLst>
          </p:cNvPr>
          <p:cNvPicPr>
            <a:picLocks noChangeAspect="1"/>
          </p:cNvPicPr>
          <p:nvPr/>
        </p:nvPicPr>
        <p:blipFill>
          <a:blip r:embed="rId5"/>
          <a:stretch>
            <a:fillRect/>
          </a:stretch>
        </p:blipFill>
        <p:spPr>
          <a:xfrm>
            <a:off x="164265" y="3034649"/>
            <a:ext cx="7458375" cy="2154784"/>
          </a:xfrm>
          <a:prstGeom prst="rect">
            <a:avLst/>
          </a:prstGeom>
          <a:ln>
            <a:solidFill>
              <a:schemeClr val="accent1"/>
            </a:solidFill>
          </a:ln>
        </p:spPr>
      </p:pic>
      <p:sp>
        <p:nvSpPr>
          <p:cNvPr id="13" name="TextBox 12">
            <a:extLst>
              <a:ext uri="{FF2B5EF4-FFF2-40B4-BE49-F238E27FC236}">
                <a16:creationId xmlns:a16="http://schemas.microsoft.com/office/drawing/2014/main" id="{04516A91-2AF2-4C0F-B673-34277CE36F0C}"/>
              </a:ext>
            </a:extLst>
          </p:cNvPr>
          <p:cNvSpPr txBox="1"/>
          <p:nvPr/>
        </p:nvSpPr>
        <p:spPr>
          <a:xfrm>
            <a:off x="65280" y="5343804"/>
            <a:ext cx="7665062" cy="523220"/>
          </a:xfrm>
          <a:prstGeom prst="rect">
            <a:avLst/>
          </a:prstGeom>
          <a:noFill/>
        </p:spPr>
        <p:txBody>
          <a:bodyPr wrap="square">
            <a:spAutoFit/>
          </a:bodyPr>
          <a:lstStyle/>
          <a:p>
            <a:r>
              <a:rPr lang="en-US" sz="1400" b="0" i="1" dirty="0">
                <a:solidFill>
                  <a:srgbClr val="000000"/>
                </a:solidFill>
                <a:effectLst/>
                <a:latin typeface="Segoe UI" panose="020B0502040204020203" pitchFamily="34" charset="0"/>
              </a:rPr>
              <a:t>The number of patients for the current day appears on each view button at the top of the Clinic Track Board.</a:t>
            </a:r>
            <a:endParaRPr lang="en-US" sz="1400" dirty="0"/>
          </a:p>
        </p:txBody>
      </p:sp>
    </p:spTree>
    <p:extLst>
      <p:ext uri="{BB962C8B-B14F-4D97-AF65-F5344CB8AC3E}">
        <p14:creationId xmlns:p14="http://schemas.microsoft.com/office/powerpoint/2010/main" val="254600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6D5C72-E368-4B88-A699-5DDCC1116A7C}"/>
              </a:ext>
            </a:extLst>
          </p:cNvPr>
          <p:cNvSpPr/>
          <p:nvPr/>
        </p:nvSpPr>
        <p:spPr>
          <a:xfrm>
            <a:off x="15766" y="25750"/>
            <a:ext cx="9144000" cy="684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53746B79-E62A-4751-ABF1-A8B3B74AC90D}"/>
              </a:ext>
            </a:extLst>
          </p:cNvPr>
          <p:cNvPicPr>
            <a:picLocks noChangeAspect="1"/>
          </p:cNvPicPr>
          <p:nvPr/>
        </p:nvPicPr>
        <p:blipFill rotWithShape="1">
          <a:blip r:embed="rId3"/>
          <a:srcRect t="65571"/>
          <a:stretch/>
        </p:blipFill>
        <p:spPr>
          <a:xfrm rot="5400000" flipH="1" flipV="1">
            <a:off x="-2435542" y="2450782"/>
            <a:ext cx="6842760" cy="1971676"/>
          </a:xfrm>
          <a:prstGeom prst="rect">
            <a:avLst/>
          </a:prstGeom>
        </p:spPr>
      </p:pic>
      <p:sp>
        <p:nvSpPr>
          <p:cNvPr id="8" name="Rectangle 7">
            <a:extLst>
              <a:ext uri="{FF2B5EF4-FFF2-40B4-BE49-F238E27FC236}">
                <a16:creationId xmlns:a16="http://schemas.microsoft.com/office/drawing/2014/main" id="{28859FD8-5EB8-4BEA-958F-511A91D52C01}"/>
              </a:ext>
            </a:extLst>
          </p:cNvPr>
          <p:cNvSpPr/>
          <p:nvPr/>
        </p:nvSpPr>
        <p:spPr>
          <a:xfrm>
            <a:off x="1752600" y="165256"/>
            <a:ext cx="7086600" cy="1169551"/>
          </a:xfrm>
          <a:prstGeom prst="rect">
            <a:avLst/>
          </a:prstGeom>
        </p:spPr>
        <p:txBody>
          <a:bodyPr wrap="square">
            <a:spAutoFit/>
          </a:bodyPr>
          <a:lstStyle/>
          <a:p>
            <a:pPr defTabSz="685800" eaLnBrk="0" fontAlgn="base" hangingPunct="0">
              <a:spcBef>
                <a:spcPct val="0"/>
              </a:spcBef>
              <a:spcAft>
                <a:spcPct val="0"/>
              </a:spcAft>
              <a:tabLst>
                <a:tab pos="342900" algn="l"/>
              </a:tabLst>
            </a:pPr>
            <a:r>
              <a:rPr lang="en-US" altLang="en-US" sz="3500" b="1" dirty="0">
                <a:solidFill>
                  <a:srgbClr val="002D86"/>
                </a:solidFill>
                <a:latin typeface="Arial" panose="020B0604020202020204" pitchFamily="34" charset="0"/>
                <a:ea typeface="+mj-ea"/>
                <a:cs typeface="Arial" panose="020B0604020202020204" pitchFamily="34" charset="0"/>
              </a:rPr>
              <a:t>See New and Active Infections in SlicerDicer</a:t>
            </a:r>
            <a:endParaRPr lang="en-US" sz="3500" b="1" dirty="0">
              <a:solidFill>
                <a:srgbClr val="002D86"/>
              </a:solidFill>
              <a:latin typeface="Arial" panose="020B0604020202020204" pitchFamily="34" charset="0"/>
              <a:ea typeface="+mj-ea"/>
              <a:cs typeface="Arial" panose="020B0604020202020204" pitchFamily="34" charset="0"/>
            </a:endParaRPr>
          </a:p>
        </p:txBody>
      </p:sp>
      <p:sp>
        <p:nvSpPr>
          <p:cNvPr id="6" name="Rectangle 5">
            <a:extLst>
              <a:ext uri="{FF2B5EF4-FFF2-40B4-BE49-F238E27FC236}">
                <a16:creationId xmlns:a16="http://schemas.microsoft.com/office/drawing/2014/main" id="{9F0A0275-DA73-4712-9A17-E3E10ADF0A54}"/>
              </a:ext>
            </a:extLst>
          </p:cNvPr>
          <p:cNvSpPr/>
          <p:nvPr/>
        </p:nvSpPr>
        <p:spPr>
          <a:xfrm>
            <a:off x="1752600" y="1474313"/>
            <a:ext cx="7086600"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Use the Active Infections and New Infections filters to incorporate infection information into your research.</a:t>
            </a:r>
          </a:p>
          <a:p>
            <a:endParaRPr lang="en-US" dirty="0"/>
          </a:p>
        </p:txBody>
      </p:sp>
      <p:pic>
        <p:nvPicPr>
          <p:cNvPr id="9" name="Picture 8">
            <a:extLst>
              <a:ext uri="{FF2B5EF4-FFF2-40B4-BE49-F238E27FC236}">
                <a16:creationId xmlns:a16="http://schemas.microsoft.com/office/drawing/2014/main" id="{9EAD5153-CB10-49BE-9B08-188A7062C012}"/>
              </a:ext>
            </a:extLst>
          </p:cNvPr>
          <p:cNvPicPr>
            <a:picLocks noChangeAspect="1"/>
          </p:cNvPicPr>
          <p:nvPr/>
        </p:nvPicPr>
        <p:blipFill>
          <a:blip r:embed="rId4"/>
          <a:stretch>
            <a:fillRect/>
          </a:stretch>
        </p:blipFill>
        <p:spPr>
          <a:xfrm>
            <a:off x="1600200" y="2408153"/>
            <a:ext cx="6676717" cy="3350511"/>
          </a:xfrm>
          <a:prstGeom prst="rect">
            <a:avLst/>
          </a:prstGeom>
        </p:spPr>
      </p:pic>
    </p:spTree>
    <p:extLst>
      <p:ext uri="{BB962C8B-B14F-4D97-AF65-F5344CB8AC3E}">
        <p14:creationId xmlns:p14="http://schemas.microsoft.com/office/powerpoint/2010/main" val="183656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19C033-FB4A-48A9-887D-9A596819974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125C43-9339-47DF-B040-9739C9FDA62A}"/>
              </a:ext>
            </a:extLst>
          </p:cNvPr>
          <p:cNvPicPr>
            <a:picLocks noChangeAspect="1"/>
          </p:cNvPicPr>
          <p:nvPr/>
        </p:nvPicPr>
        <p:blipFill>
          <a:blip r:embed="rId2"/>
          <a:stretch>
            <a:fillRect/>
          </a:stretch>
        </p:blipFill>
        <p:spPr>
          <a:xfrm>
            <a:off x="2513144" y="1853918"/>
            <a:ext cx="4523277" cy="2838862"/>
          </a:xfrm>
          <a:prstGeom prst="rect">
            <a:avLst/>
          </a:prstGeom>
        </p:spPr>
      </p:pic>
      <p:sp>
        <p:nvSpPr>
          <p:cNvPr id="12" name="Rectangle 11">
            <a:extLst>
              <a:ext uri="{FF2B5EF4-FFF2-40B4-BE49-F238E27FC236}">
                <a16:creationId xmlns:a16="http://schemas.microsoft.com/office/drawing/2014/main" id="{005C153F-19C3-4EC4-89D5-EC3AAE6BD471}"/>
              </a:ext>
            </a:extLst>
          </p:cNvPr>
          <p:cNvSpPr/>
          <p:nvPr/>
        </p:nvSpPr>
        <p:spPr>
          <a:xfrm>
            <a:off x="2605671" y="1943217"/>
            <a:ext cx="4334107" cy="266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978A85-12C8-4008-831C-0E130A30422F}"/>
              </a:ext>
            </a:extLst>
          </p:cNvPr>
          <p:cNvSpPr txBox="1"/>
          <p:nvPr/>
        </p:nvSpPr>
        <p:spPr>
          <a:xfrm>
            <a:off x="1762391" y="2950183"/>
            <a:ext cx="6086209" cy="707886"/>
          </a:xfrm>
          <a:prstGeom prst="rect">
            <a:avLst/>
          </a:prstGeom>
          <a:noFill/>
        </p:spPr>
        <p:txBody>
          <a:bodyPr wrap="square" rtlCol="0">
            <a:spAutoFit/>
          </a:bodyPr>
          <a:lstStyle/>
          <a:p>
            <a:pPr algn="ctr"/>
            <a:r>
              <a:rPr lang="en-US" sz="4000" b="1" dirty="0">
                <a:latin typeface="Arial Narrow" panose="020B0606020202030204" pitchFamily="34" charset="0"/>
              </a:rPr>
              <a:t>Order Management</a:t>
            </a:r>
          </a:p>
        </p:txBody>
      </p:sp>
      <p:pic>
        <p:nvPicPr>
          <p:cNvPr id="6" name="Picture 5">
            <a:extLst>
              <a:ext uri="{FF2B5EF4-FFF2-40B4-BE49-F238E27FC236}">
                <a16:creationId xmlns:a16="http://schemas.microsoft.com/office/drawing/2014/main" id="{61CF4786-3FB9-3F40-89F0-706CEDBF6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87" y="3150030"/>
            <a:ext cx="1558414" cy="514197"/>
          </a:xfrm>
          <a:prstGeom prst="rect">
            <a:avLst/>
          </a:prstGeom>
        </p:spPr>
      </p:pic>
      <p:pic>
        <p:nvPicPr>
          <p:cNvPr id="4" name="Picture 3">
            <a:extLst>
              <a:ext uri="{FF2B5EF4-FFF2-40B4-BE49-F238E27FC236}">
                <a16:creationId xmlns:a16="http://schemas.microsoft.com/office/drawing/2014/main" id="{707A18D5-F3D4-42AC-9A91-F505A6C3CE51}"/>
              </a:ext>
            </a:extLst>
          </p:cNvPr>
          <p:cNvPicPr>
            <a:picLocks noChangeAspect="1"/>
          </p:cNvPicPr>
          <p:nvPr/>
        </p:nvPicPr>
        <p:blipFill rotWithShape="1">
          <a:blip r:embed="rId4"/>
          <a:srcRect t="65571"/>
          <a:stretch/>
        </p:blipFill>
        <p:spPr>
          <a:xfrm rot="5400000" flipH="1" flipV="1">
            <a:off x="-2466630" y="2441403"/>
            <a:ext cx="6861517" cy="1971676"/>
          </a:xfrm>
          <a:prstGeom prst="rect">
            <a:avLst/>
          </a:prstGeom>
        </p:spPr>
      </p:pic>
      <p:pic>
        <p:nvPicPr>
          <p:cNvPr id="5" name="Picture 5" descr="image003">
            <a:extLst>
              <a:ext uri="{FF2B5EF4-FFF2-40B4-BE49-F238E27FC236}">
                <a16:creationId xmlns:a16="http://schemas.microsoft.com/office/drawing/2014/main" id="{C94DD445-0FC3-4BC2-BCBA-6DBF32A6F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52400"/>
            <a:ext cx="1459390" cy="41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8050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152400" y="189146"/>
            <a:ext cx="8763000" cy="1715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4000" b="1" i="0" dirty="0">
                <a:solidFill>
                  <a:srgbClr val="004790"/>
                </a:solidFill>
                <a:effectLst/>
                <a:latin typeface="Arial Narrow" panose="020B0606020202030204" pitchFamily="34" charset="0"/>
              </a:rPr>
              <a:t>Only Ordered Labs and Other Procedures Appear in Visit Diagnoses </a:t>
            </a:r>
            <a:endParaRPr lang="en-US" sz="4000" dirty="0">
              <a:latin typeface="Arial Narrow" panose="020B0606020202030204" pitchFamily="34" charset="0"/>
            </a:endParaRPr>
          </a:p>
          <a:p>
            <a:pPr indent="-214313"/>
            <a:endParaRPr lang="en-US" sz="1350" dirty="0"/>
          </a:p>
          <a:p>
            <a:pPr indent="-214313"/>
            <a:endParaRPr lang="en-US" sz="1350" dirty="0"/>
          </a:p>
        </p:txBody>
      </p:sp>
      <p:sp>
        <p:nvSpPr>
          <p:cNvPr id="5" name="TextBox 4">
            <a:extLst>
              <a:ext uri="{FF2B5EF4-FFF2-40B4-BE49-F238E27FC236}">
                <a16:creationId xmlns:a16="http://schemas.microsoft.com/office/drawing/2014/main" id="{9FF034A6-0798-435B-87CE-D961CBF06808}"/>
              </a:ext>
            </a:extLst>
          </p:cNvPr>
          <p:cNvSpPr txBox="1"/>
          <p:nvPr/>
        </p:nvSpPr>
        <p:spPr>
          <a:xfrm>
            <a:off x="266700" y="1699508"/>
            <a:ext cx="8534400" cy="687817"/>
          </a:xfrm>
          <a:prstGeom prst="rect">
            <a:avLst/>
          </a:prstGeom>
          <a:noFill/>
        </p:spPr>
        <p:txBody>
          <a:bodyPr wrap="square" rtlCol="0">
            <a:spAutoFit/>
          </a:bodyPr>
          <a:lstStyle/>
          <a:p>
            <a:pPr>
              <a:lnSpc>
                <a:spcPct val="112000"/>
              </a:lnSpc>
              <a:spcAft>
                <a:spcPts val="600"/>
              </a:spcAft>
            </a:pPr>
            <a:r>
              <a:rPr lang="en-US" dirty="0">
                <a:latin typeface="Arial" panose="020B0604020202020204" pitchFamily="34" charset="0"/>
                <a:cs typeface="Arial" panose="020B0604020202020204" pitchFamily="34" charset="0"/>
              </a:rPr>
              <a:t>To simplify visit diagnoses print groups that show orders, only orderable procedures now appear. </a:t>
            </a:r>
          </a:p>
        </p:txBody>
      </p:sp>
      <p:pic>
        <p:nvPicPr>
          <p:cNvPr id="8" name="Picture 7">
            <a:extLst>
              <a:ext uri="{FF2B5EF4-FFF2-40B4-BE49-F238E27FC236}">
                <a16:creationId xmlns:a16="http://schemas.microsoft.com/office/drawing/2014/main" id="{2BB34A4B-38F6-4B4A-BB84-0655BD076AB4}"/>
              </a:ext>
            </a:extLst>
          </p:cNvPr>
          <p:cNvPicPr>
            <a:picLocks noChangeAspect="1"/>
          </p:cNvPicPr>
          <p:nvPr/>
        </p:nvPicPr>
        <p:blipFill>
          <a:blip r:embed="rId4"/>
          <a:stretch>
            <a:fillRect/>
          </a:stretch>
        </p:blipFill>
        <p:spPr>
          <a:xfrm>
            <a:off x="1752600" y="2576734"/>
            <a:ext cx="4563112" cy="2400635"/>
          </a:xfrm>
          <a:prstGeom prst="rect">
            <a:avLst/>
          </a:prstGeom>
          <a:ln>
            <a:solidFill>
              <a:schemeClr val="tx1"/>
            </a:solidFill>
          </a:ln>
        </p:spPr>
      </p:pic>
      <p:sp>
        <p:nvSpPr>
          <p:cNvPr id="9" name="TextBox 8">
            <a:extLst>
              <a:ext uri="{FF2B5EF4-FFF2-40B4-BE49-F238E27FC236}">
                <a16:creationId xmlns:a16="http://schemas.microsoft.com/office/drawing/2014/main" id="{63699BBB-7617-4DBA-BD6D-17A4A3568120}"/>
              </a:ext>
            </a:extLst>
          </p:cNvPr>
          <p:cNvSpPr txBox="1"/>
          <p:nvPr/>
        </p:nvSpPr>
        <p:spPr>
          <a:xfrm>
            <a:off x="1600200" y="5040867"/>
            <a:ext cx="5638800"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Print group 56214 (A) before this change and (B) after</a:t>
            </a:r>
          </a:p>
        </p:txBody>
      </p:sp>
    </p:spTree>
    <p:extLst>
      <p:ext uri="{BB962C8B-B14F-4D97-AF65-F5344CB8AC3E}">
        <p14:creationId xmlns:p14="http://schemas.microsoft.com/office/powerpoint/2010/main" val="19741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16284"/>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1437"/>
            <a:stretch/>
          </p:blipFill>
          <p:spPr>
            <a:xfrm>
              <a:off x="7536339" y="-32568"/>
              <a:ext cx="1801664" cy="6733159"/>
            </a:xfrm>
            <a:prstGeom prst="rect">
              <a:avLst/>
            </a:prstGeom>
            <a:ln>
              <a:noFill/>
            </a:ln>
            <a:effectLst>
              <a:softEdge rad="50800"/>
            </a:effectLst>
          </p:spPr>
        </p:pic>
        <p:pic>
          <p:nvPicPr>
            <p:cNvPr id="8" name="Picture 5" descr="image003">
              <a:extLst>
                <a:ext uri="{FF2B5EF4-FFF2-40B4-BE49-F238E27FC236}">
                  <a16:creationId xmlns:a16="http://schemas.microsoft.com/office/drawing/2014/main" id="{F7523DC2-4983-4808-8927-D4A87ECB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10" y="623456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8EA4A61F-6359-421D-B4E4-D9CD2B882BD8}"/>
              </a:ext>
            </a:extLst>
          </p:cNvPr>
          <p:cNvSpPr/>
          <p:nvPr/>
        </p:nvSpPr>
        <p:spPr>
          <a:xfrm>
            <a:off x="0" y="1020330"/>
            <a:ext cx="7333910" cy="1200329"/>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The windows you use to associate diagnoses and problems with orders have a new modern look. The workflow hasn't changed, but the windows look a little different and you might notice that fields appear in a slightly different order than you're familiar with.</a:t>
            </a:r>
          </a:p>
        </p:txBody>
      </p:sp>
      <p:sp>
        <p:nvSpPr>
          <p:cNvPr id="3" name="Rectangle 2">
            <a:extLst>
              <a:ext uri="{FF2B5EF4-FFF2-40B4-BE49-F238E27FC236}">
                <a16:creationId xmlns:a16="http://schemas.microsoft.com/office/drawing/2014/main" id="{9DFD908C-6548-4FE8-83F8-36F7D33B62B1}"/>
              </a:ext>
            </a:extLst>
          </p:cNvPr>
          <p:cNvSpPr/>
          <p:nvPr/>
        </p:nvSpPr>
        <p:spPr>
          <a:xfrm>
            <a:off x="-32699" y="170510"/>
            <a:ext cx="7569038" cy="630942"/>
          </a:xfrm>
          <a:prstGeom prst="rect">
            <a:avLst/>
          </a:prstGeom>
        </p:spPr>
        <p:txBody>
          <a:bodyPr wrap="square">
            <a:spAutoFit/>
          </a:bodyPr>
          <a:lstStyle/>
          <a:p>
            <a:r>
              <a:rPr lang="en-US" sz="3500" b="1" dirty="0">
                <a:solidFill>
                  <a:srgbClr val="002E8A"/>
                </a:solidFill>
                <a:latin typeface="Arial Narrow" panose="020B0606020202030204" pitchFamily="34" charset="0"/>
              </a:rPr>
              <a:t>A New Look for Diagnosis Association</a:t>
            </a:r>
            <a:endParaRPr lang="en-US" sz="3500" b="1" dirty="0">
              <a:solidFill>
                <a:srgbClr val="002E8A"/>
              </a:solidFill>
              <a:latin typeface="Arial Narrow" panose="020B0606020202030204" pitchFamily="34" charset="0"/>
              <a:ea typeface="+mj-ea"/>
              <a:cs typeface="+mj-cs"/>
            </a:endParaRPr>
          </a:p>
        </p:txBody>
      </p:sp>
      <p:pic>
        <p:nvPicPr>
          <p:cNvPr id="9" name="U:\Images\2020 Aug\4300001To4400000\4366927.png">
            <a:extLst>
              <a:ext uri="{FF2B5EF4-FFF2-40B4-BE49-F238E27FC236}">
                <a16:creationId xmlns:a16="http://schemas.microsoft.com/office/drawing/2014/main" id="{B7491614-AEAD-46CE-90CD-542616717267}"/>
              </a:ext>
            </a:extLst>
          </p:cNvPr>
          <p:cNvPicPr/>
          <p:nvPr/>
        </p:nvPicPr>
        <p:blipFill>
          <a:blip r:embed="rId5" cstate="print"/>
          <a:stretch>
            <a:fillRect/>
          </a:stretch>
        </p:blipFill>
        <p:spPr>
          <a:xfrm>
            <a:off x="457200" y="2438400"/>
            <a:ext cx="6477000" cy="3741145"/>
          </a:xfrm>
          <a:prstGeom prst="rect">
            <a:avLst/>
          </a:prstGeom>
        </p:spPr>
      </p:pic>
    </p:spTree>
    <p:extLst>
      <p:ext uri="{BB962C8B-B14F-4D97-AF65-F5344CB8AC3E}">
        <p14:creationId xmlns:p14="http://schemas.microsoft.com/office/powerpoint/2010/main" val="171784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19C033-FB4A-48A9-887D-9A596819974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125C43-9339-47DF-B040-9739C9FDA62A}"/>
              </a:ext>
            </a:extLst>
          </p:cNvPr>
          <p:cNvPicPr>
            <a:picLocks noChangeAspect="1"/>
          </p:cNvPicPr>
          <p:nvPr/>
        </p:nvPicPr>
        <p:blipFill>
          <a:blip r:embed="rId2"/>
          <a:stretch>
            <a:fillRect/>
          </a:stretch>
        </p:blipFill>
        <p:spPr>
          <a:xfrm>
            <a:off x="2513144" y="1853918"/>
            <a:ext cx="4523277" cy="2838862"/>
          </a:xfrm>
          <a:prstGeom prst="rect">
            <a:avLst/>
          </a:prstGeom>
        </p:spPr>
      </p:pic>
      <p:sp>
        <p:nvSpPr>
          <p:cNvPr id="12" name="Rectangle 11">
            <a:extLst>
              <a:ext uri="{FF2B5EF4-FFF2-40B4-BE49-F238E27FC236}">
                <a16:creationId xmlns:a16="http://schemas.microsoft.com/office/drawing/2014/main" id="{005C153F-19C3-4EC4-89D5-EC3AAE6BD471}"/>
              </a:ext>
            </a:extLst>
          </p:cNvPr>
          <p:cNvSpPr/>
          <p:nvPr/>
        </p:nvSpPr>
        <p:spPr>
          <a:xfrm>
            <a:off x="2605671" y="1943217"/>
            <a:ext cx="4334107" cy="266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978A85-12C8-4008-831C-0E130A30422F}"/>
              </a:ext>
            </a:extLst>
          </p:cNvPr>
          <p:cNvSpPr txBox="1"/>
          <p:nvPr/>
        </p:nvSpPr>
        <p:spPr>
          <a:xfrm>
            <a:off x="1762391" y="2950183"/>
            <a:ext cx="6086209" cy="707886"/>
          </a:xfrm>
          <a:prstGeom prst="rect">
            <a:avLst/>
          </a:prstGeom>
          <a:noFill/>
        </p:spPr>
        <p:txBody>
          <a:bodyPr wrap="square" rtlCol="0">
            <a:spAutoFit/>
          </a:bodyPr>
          <a:lstStyle/>
          <a:p>
            <a:pPr algn="ctr"/>
            <a:r>
              <a:rPr lang="en-US" sz="4000" b="1" dirty="0">
                <a:latin typeface="Arial Narrow" panose="020B0606020202030204" pitchFamily="34" charset="0"/>
              </a:rPr>
              <a:t>Healthy Planet</a:t>
            </a:r>
          </a:p>
        </p:txBody>
      </p:sp>
      <p:pic>
        <p:nvPicPr>
          <p:cNvPr id="6" name="Picture 5">
            <a:extLst>
              <a:ext uri="{FF2B5EF4-FFF2-40B4-BE49-F238E27FC236}">
                <a16:creationId xmlns:a16="http://schemas.microsoft.com/office/drawing/2014/main" id="{61CF4786-3FB9-3F40-89F0-706CEDBF6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87" y="3150030"/>
            <a:ext cx="1558414" cy="514197"/>
          </a:xfrm>
          <a:prstGeom prst="rect">
            <a:avLst/>
          </a:prstGeom>
        </p:spPr>
      </p:pic>
      <p:pic>
        <p:nvPicPr>
          <p:cNvPr id="4" name="Picture 3">
            <a:extLst>
              <a:ext uri="{FF2B5EF4-FFF2-40B4-BE49-F238E27FC236}">
                <a16:creationId xmlns:a16="http://schemas.microsoft.com/office/drawing/2014/main" id="{707A18D5-F3D4-42AC-9A91-F505A6C3CE51}"/>
              </a:ext>
            </a:extLst>
          </p:cNvPr>
          <p:cNvPicPr>
            <a:picLocks noChangeAspect="1"/>
          </p:cNvPicPr>
          <p:nvPr/>
        </p:nvPicPr>
        <p:blipFill rotWithShape="1">
          <a:blip r:embed="rId4"/>
          <a:srcRect t="65571"/>
          <a:stretch/>
        </p:blipFill>
        <p:spPr>
          <a:xfrm rot="5400000" flipH="1" flipV="1">
            <a:off x="-2466630" y="2441403"/>
            <a:ext cx="6861517" cy="1971676"/>
          </a:xfrm>
          <a:prstGeom prst="rect">
            <a:avLst/>
          </a:prstGeom>
        </p:spPr>
      </p:pic>
      <p:pic>
        <p:nvPicPr>
          <p:cNvPr id="5" name="Picture 5" descr="image003">
            <a:extLst>
              <a:ext uri="{FF2B5EF4-FFF2-40B4-BE49-F238E27FC236}">
                <a16:creationId xmlns:a16="http://schemas.microsoft.com/office/drawing/2014/main" id="{C94DD445-0FC3-4BC2-BCBA-6DBF32A6F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52400"/>
            <a:ext cx="1459390" cy="41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5511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2"/>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381000" y="1822102"/>
            <a:ext cx="8458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indent="-214313"/>
            <a:r>
              <a:rPr lang="en-US" dirty="0"/>
              <a:t>Hover over risk scores in Reporting Workbench reports to see the score's trend.</a:t>
            </a:r>
          </a:p>
          <a:p>
            <a:pPr indent="-214313"/>
            <a:endParaRPr lang="en-US" sz="1350" dirty="0"/>
          </a:p>
        </p:txBody>
      </p:sp>
      <p:sp>
        <p:nvSpPr>
          <p:cNvPr id="10" name="TextBox 9">
            <a:extLst>
              <a:ext uri="{FF2B5EF4-FFF2-40B4-BE49-F238E27FC236}">
                <a16:creationId xmlns:a16="http://schemas.microsoft.com/office/drawing/2014/main" id="{F3D1F36F-6803-432A-9170-D6FF36C95DFC}"/>
              </a:ext>
            </a:extLst>
          </p:cNvPr>
          <p:cNvSpPr txBox="1"/>
          <p:nvPr/>
        </p:nvSpPr>
        <p:spPr>
          <a:xfrm>
            <a:off x="228600" y="176290"/>
            <a:ext cx="8610600" cy="1323439"/>
          </a:xfrm>
          <a:prstGeom prst="rect">
            <a:avLst/>
          </a:prstGeom>
          <a:noFill/>
        </p:spPr>
        <p:txBody>
          <a:bodyPr wrap="square">
            <a:spAutoFit/>
          </a:bodyPr>
          <a:lstStyle/>
          <a:p>
            <a:r>
              <a:rPr lang="en-US" sz="4000" b="1" dirty="0">
                <a:solidFill>
                  <a:srgbClr val="002E8A"/>
                </a:solidFill>
                <a:latin typeface="Arial Narrow" panose="020B0606020202030204" pitchFamily="34" charset="0"/>
              </a:rPr>
              <a:t>Risk Score Hover Bubbles Now Show the Score Trend</a:t>
            </a:r>
            <a:endParaRPr lang="en-US" sz="4000" dirty="0">
              <a:solidFill>
                <a:srgbClr val="002E8A"/>
              </a:solidFill>
              <a:latin typeface="Arial Narrow" panose="020B0606020202030204" pitchFamily="34" charset="0"/>
            </a:endParaRPr>
          </a:p>
        </p:txBody>
      </p:sp>
      <p:pic>
        <p:nvPicPr>
          <p:cNvPr id="11" name="Picture 10">
            <a:extLst>
              <a:ext uri="{FF2B5EF4-FFF2-40B4-BE49-F238E27FC236}">
                <a16:creationId xmlns:a16="http://schemas.microsoft.com/office/drawing/2014/main" id="{30488CB2-00B0-4C1D-A2F2-4665DE561830}"/>
              </a:ext>
            </a:extLst>
          </p:cNvPr>
          <p:cNvPicPr>
            <a:picLocks noChangeAspect="1"/>
          </p:cNvPicPr>
          <p:nvPr/>
        </p:nvPicPr>
        <p:blipFill>
          <a:blip r:embed="rId4"/>
          <a:stretch>
            <a:fillRect/>
          </a:stretch>
        </p:blipFill>
        <p:spPr>
          <a:xfrm>
            <a:off x="1841205" y="2590800"/>
            <a:ext cx="5256335" cy="2890581"/>
          </a:xfrm>
          <a:prstGeom prst="rect">
            <a:avLst/>
          </a:prstGeom>
          <a:ln>
            <a:solidFill>
              <a:schemeClr val="tx1"/>
            </a:solidFill>
          </a:ln>
        </p:spPr>
      </p:pic>
    </p:spTree>
    <p:extLst>
      <p:ext uri="{BB962C8B-B14F-4D97-AF65-F5344CB8AC3E}">
        <p14:creationId xmlns:p14="http://schemas.microsoft.com/office/powerpoint/2010/main" val="288274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205878" y="-37604"/>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ontent Placeholder 5">
            <a:extLst>
              <a:ext uri="{FF2B5EF4-FFF2-40B4-BE49-F238E27FC236}">
                <a16:creationId xmlns:a16="http://schemas.microsoft.com/office/drawing/2014/main" id="{6C15FE75-BC37-42E8-B4A2-BD8033EBAF01}"/>
              </a:ext>
            </a:extLst>
          </p:cNvPr>
          <p:cNvSpPr>
            <a:spLocks noGrp="1"/>
          </p:cNvSpPr>
          <p:nvPr>
            <p:ph idx="4294967295"/>
          </p:nvPr>
        </p:nvSpPr>
        <p:spPr>
          <a:xfrm>
            <a:off x="1752600" y="1849615"/>
            <a:ext cx="7355305" cy="2362200"/>
          </a:xfrm>
        </p:spPr>
        <p:txBody>
          <a:bodyPr>
            <a:normAutofit lnSpcReduction="10000"/>
          </a:bodyPr>
          <a:lstStyle/>
          <a:p>
            <a:pPr marL="0" indent="0">
              <a:buNone/>
            </a:pPr>
            <a:r>
              <a:rPr lang="en-US" sz="1800" dirty="0">
                <a:latin typeface="Arial" panose="020B0604020202020204" pitchFamily="34" charset="0"/>
                <a:cs typeface="Arial" panose="020B0604020202020204" pitchFamily="34" charset="0"/>
              </a:rPr>
              <a:t>When you want to start medication reminders for Care Companion after an admitted patient is discharged, select </a:t>
            </a:r>
            <a:r>
              <a:rPr lang="en-US" sz="1800" b="1" dirty="0">
                <a:latin typeface="Arial" panose="020B0604020202020204" pitchFamily="34" charset="0"/>
                <a:cs typeface="Arial" panose="020B0604020202020204" pitchFamily="34" charset="0"/>
              </a:rPr>
              <a:t>Auto Start Med Reminders After Discharge</a:t>
            </a:r>
            <a:r>
              <a:rPr lang="en-US" sz="1800" dirty="0">
                <a:latin typeface="Arial" panose="020B0604020202020204" pitchFamily="34" charset="0"/>
                <a:cs typeface="Arial" panose="020B0604020202020204" pitchFamily="34" charset="0"/>
              </a:rPr>
              <a:t> (formerly named Start Med Reminders) in the Patient To Do List activity (A).</a:t>
            </a:r>
          </a:p>
          <a:p>
            <a:pPr marL="0" indent="0">
              <a:buNone/>
            </a:pPr>
            <a:r>
              <a:rPr lang="en-US" sz="1800" dirty="0">
                <a:latin typeface="Arial" panose="020B0604020202020204" pitchFamily="34" charset="0"/>
                <a:cs typeface="Arial" panose="020B0604020202020204" pitchFamily="34" charset="0"/>
              </a:rPr>
              <a:t>If the patient has one or more medications for which reminders cannot be automatically started after discharge, a banner appears to let you know (B). These medications also now appear in the </a:t>
            </a:r>
            <a:r>
              <a:rPr lang="en-US" sz="1800" b="1" dirty="0">
                <a:latin typeface="Arial" panose="020B0604020202020204" pitchFamily="34" charset="0"/>
                <a:cs typeface="Arial" panose="020B0604020202020204" pitchFamily="34" charset="0"/>
              </a:rPr>
              <a:t>Medications </a:t>
            </a:r>
            <a:r>
              <a:rPr lang="en-US" sz="1800" dirty="0">
                <a:latin typeface="Arial" panose="020B0604020202020204" pitchFamily="34" charset="0"/>
                <a:cs typeface="Arial" panose="020B0604020202020204" pitchFamily="34" charset="0"/>
              </a:rPr>
              <a:t>section instead of the </a:t>
            </a:r>
            <a:r>
              <a:rPr lang="en-US" sz="1800" b="1" dirty="0">
                <a:latin typeface="Arial" panose="020B0604020202020204" pitchFamily="34" charset="0"/>
                <a:cs typeface="Arial" panose="020B0604020202020204" pitchFamily="34" charset="0"/>
              </a:rPr>
              <a:t>Medications (Automatically Start After Discharge)</a:t>
            </a:r>
            <a:r>
              <a:rPr lang="en-US" sz="1800" dirty="0">
                <a:latin typeface="Arial" panose="020B0604020202020204" pitchFamily="34" charset="0"/>
                <a:cs typeface="Arial" panose="020B0604020202020204" pitchFamily="34" charset="0"/>
              </a:rPr>
              <a:t> section (C).</a:t>
            </a:r>
          </a:p>
          <a:p>
            <a:pPr>
              <a:lnSpc>
                <a:spcPct val="90000"/>
              </a:lnSpc>
            </a:pPr>
            <a:endParaRPr lang="en-US" sz="1700" dirty="0">
              <a:solidFill>
                <a:schemeClr val="tx1"/>
              </a:solidFill>
              <a:latin typeface="Arial" panose="020B0604020202020204" pitchFamily="34" charset="0"/>
              <a:cs typeface="Arial" panose="020B0604020202020204" pitchFamily="34" charset="0"/>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a:p>
            <a:pPr>
              <a:lnSpc>
                <a:spcPct val="90000"/>
              </a:lnSpc>
            </a:pPr>
            <a:endParaRPr lang="en-US" sz="1400" dirty="0">
              <a:solidFill>
                <a:schemeClr val="tx1"/>
              </a:solidFill>
            </a:endParaRPr>
          </a:p>
        </p:txBody>
      </p:sp>
      <p:sp>
        <p:nvSpPr>
          <p:cNvPr id="8" name="Rectangle 7">
            <a:extLst>
              <a:ext uri="{FF2B5EF4-FFF2-40B4-BE49-F238E27FC236}">
                <a16:creationId xmlns:a16="http://schemas.microsoft.com/office/drawing/2014/main" id="{44F18BA0-E1F1-46B9-B6F0-90CD3BF2959B}"/>
              </a:ext>
            </a:extLst>
          </p:cNvPr>
          <p:cNvSpPr/>
          <p:nvPr/>
        </p:nvSpPr>
        <p:spPr>
          <a:xfrm>
            <a:off x="1752600" y="120654"/>
            <a:ext cx="7391400" cy="1708160"/>
          </a:xfrm>
          <a:prstGeom prst="rect">
            <a:avLst/>
          </a:prstGeom>
        </p:spPr>
        <p:txBody>
          <a:bodyPr wrap="square">
            <a:spAutoFit/>
          </a:bodyPr>
          <a:lstStyle/>
          <a:p>
            <a:r>
              <a:rPr lang="en-US" sz="3500" b="1" dirty="0">
                <a:solidFill>
                  <a:srgbClr val="002E8A"/>
                </a:solidFill>
                <a:latin typeface="Arial Narrow" panose="020B0606020202030204" pitchFamily="34" charset="0"/>
              </a:rPr>
              <a:t>Clearer Guidance for Starting Care Companion Medication Reminders After Discharge</a:t>
            </a:r>
            <a:endParaRPr lang="en-US" sz="3500" b="1" dirty="0">
              <a:solidFill>
                <a:srgbClr val="002E8A"/>
              </a:solidFill>
              <a:latin typeface="Arial Narrow" panose="020B0606020202030204" pitchFamily="34" charset="0"/>
              <a:ea typeface="+mj-ea"/>
              <a:cs typeface="+mj-cs"/>
            </a:endParaRPr>
          </a:p>
        </p:txBody>
      </p:sp>
      <p:pic>
        <p:nvPicPr>
          <p:cNvPr id="12" name="U:\Images\2020 Aug\4300001To4400000\4386889.png">
            <a:extLst>
              <a:ext uri="{FF2B5EF4-FFF2-40B4-BE49-F238E27FC236}">
                <a16:creationId xmlns:a16="http://schemas.microsoft.com/office/drawing/2014/main" id="{D4D23268-B2AB-42A3-8984-F2EE8EACD2DC}"/>
              </a:ext>
            </a:extLst>
          </p:cNvPr>
          <p:cNvPicPr/>
          <p:nvPr/>
        </p:nvPicPr>
        <p:blipFill>
          <a:blip r:embed="rId5" cstate="print"/>
          <a:stretch>
            <a:fillRect/>
          </a:stretch>
        </p:blipFill>
        <p:spPr>
          <a:xfrm>
            <a:off x="2376809" y="4048483"/>
            <a:ext cx="6106885" cy="2319486"/>
          </a:xfrm>
          <a:prstGeom prst="rect">
            <a:avLst/>
          </a:prstGeom>
        </p:spPr>
      </p:pic>
    </p:spTree>
    <p:extLst>
      <p:ext uri="{BB962C8B-B14F-4D97-AF65-F5344CB8AC3E}">
        <p14:creationId xmlns:p14="http://schemas.microsoft.com/office/powerpoint/2010/main" val="335262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78B8F-C490-40D7-AE2C-5A7D86F4503C}"/>
              </a:ext>
            </a:extLst>
          </p:cNvPr>
          <p:cNvSpPr>
            <a:spLocks noGrp="1"/>
          </p:cNvSpPr>
          <p:nvPr>
            <p:ph type="title"/>
          </p:nvPr>
        </p:nvSpPr>
        <p:spPr>
          <a:xfrm>
            <a:off x="304800" y="317729"/>
            <a:ext cx="8610600" cy="1325563"/>
          </a:xfrm>
        </p:spPr>
        <p:txBody>
          <a:bodyPr>
            <a:noAutofit/>
          </a:bodyPr>
          <a:lstStyle/>
          <a:p>
            <a:r>
              <a:rPr lang="en-US" sz="4000" b="1" i="0" dirty="0">
                <a:solidFill>
                  <a:srgbClr val="004790"/>
                </a:solidFill>
                <a:effectLst/>
                <a:latin typeface="Arial Narrow" panose="020B0606020202030204" pitchFamily="34" charset="0"/>
              </a:rPr>
              <a:t>Updated Hepatitis C Screening Registry Metric to Align with USPSTF Recommendations</a:t>
            </a:r>
            <a:endParaRPr lang="en-US" sz="4000"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5FDE482F-1728-4D6D-9724-179DE6F50EE8}"/>
              </a:ext>
            </a:extLst>
          </p:cNvPr>
          <p:cNvSpPr>
            <a:spLocks noGrp="1"/>
          </p:cNvSpPr>
          <p:nvPr>
            <p:ph idx="1"/>
          </p:nvPr>
        </p:nvSpPr>
        <p:spPr>
          <a:xfrm>
            <a:off x="266700" y="1962145"/>
            <a:ext cx="8610600" cy="1507896"/>
          </a:xfrm>
        </p:spPr>
        <p:txBody>
          <a:bodyPr>
            <a:noAutofit/>
          </a:bodyPr>
          <a:lstStyle/>
          <a:p>
            <a:pPr marL="0" indent="0">
              <a:lnSpc>
                <a:spcPct val="132000"/>
              </a:lnSpc>
              <a:spcBef>
                <a:spcPts val="0"/>
              </a:spcBef>
              <a:spcAft>
                <a:spcPts val="600"/>
              </a:spcAft>
              <a:buNone/>
            </a:pPr>
            <a:r>
              <a:rPr lang="en-US" sz="1800" dirty="0">
                <a:latin typeface="Arial" panose="020B0604020202020204" pitchFamily="34" charset="0"/>
                <a:cs typeface="Arial" panose="020B0604020202020204" pitchFamily="34" charset="0"/>
              </a:rPr>
              <a:t>The Preventative Care Gap Score will now show the Hepatitis C Infection (HCV) screening for patients ages 18-79.  Previously this was only shown for patients who were born between 1945-1965.This information can be found in the Preventative Care Gap risk score section on the Risk Profile Report displayed on the Snapshot Activity or Sidebar Reports.</a:t>
            </a:r>
          </a:p>
        </p:txBody>
      </p:sp>
      <p:grpSp>
        <p:nvGrpSpPr>
          <p:cNvPr id="4" name="Group 3">
            <a:extLst>
              <a:ext uri="{FF2B5EF4-FFF2-40B4-BE49-F238E27FC236}">
                <a16:creationId xmlns:a16="http://schemas.microsoft.com/office/drawing/2014/main" id="{7F006AC1-8EB6-4DAA-9B3E-CDE4F6EA6DE4}"/>
              </a:ext>
            </a:extLst>
          </p:cNvPr>
          <p:cNvGrpSpPr/>
          <p:nvPr/>
        </p:nvGrpSpPr>
        <p:grpSpPr>
          <a:xfrm>
            <a:off x="3581400" y="3670836"/>
            <a:ext cx="3161467" cy="2897509"/>
            <a:chOff x="3200400" y="3662815"/>
            <a:chExt cx="3161467" cy="2897509"/>
          </a:xfrm>
        </p:grpSpPr>
        <p:pic>
          <p:nvPicPr>
            <p:cNvPr id="5" name="Picture 4">
              <a:extLst>
                <a:ext uri="{FF2B5EF4-FFF2-40B4-BE49-F238E27FC236}">
                  <a16:creationId xmlns:a16="http://schemas.microsoft.com/office/drawing/2014/main" id="{7487A825-DC95-45CA-9463-01355A75768E}"/>
                </a:ext>
              </a:extLst>
            </p:cNvPr>
            <p:cNvPicPr>
              <a:picLocks noChangeAspect="1"/>
            </p:cNvPicPr>
            <p:nvPr/>
          </p:nvPicPr>
          <p:blipFill>
            <a:blip r:embed="rId3"/>
            <a:stretch>
              <a:fillRect/>
            </a:stretch>
          </p:blipFill>
          <p:spPr>
            <a:xfrm>
              <a:off x="3200400" y="3662815"/>
              <a:ext cx="3145425" cy="2897509"/>
            </a:xfrm>
            <a:prstGeom prst="rect">
              <a:avLst/>
            </a:prstGeom>
            <a:ln>
              <a:solidFill>
                <a:schemeClr val="tx1"/>
              </a:solidFill>
            </a:ln>
          </p:spPr>
        </p:pic>
        <p:sp>
          <p:nvSpPr>
            <p:cNvPr id="8" name="Rectangle 7">
              <a:extLst>
                <a:ext uri="{FF2B5EF4-FFF2-40B4-BE49-F238E27FC236}">
                  <a16:creationId xmlns:a16="http://schemas.microsoft.com/office/drawing/2014/main" id="{920F0EDD-83AE-48BD-9B21-E792E92F74BC}"/>
                </a:ext>
              </a:extLst>
            </p:cNvPr>
            <p:cNvSpPr/>
            <p:nvPr/>
          </p:nvSpPr>
          <p:spPr>
            <a:xfrm>
              <a:off x="3216442" y="5638800"/>
              <a:ext cx="3145425" cy="2171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0544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6D5C72-E368-4B88-A699-5DDCC1116A7C}"/>
              </a:ext>
            </a:extLst>
          </p:cNvPr>
          <p:cNvSpPr/>
          <p:nvPr/>
        </p:nvSpPr>
        <p:spPr>
          <a:xfrm>
            <a:off x="0" y="0"/>
            <a:ext cx="9144000" cy="684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859FD8-5EB8-4BEA-958F-511A91D52C01}"/>
              </a:ext>
            </a:extLst>
          </p:cNvPr>
          <p:cNvSpPr/>
          <p:nvPr/>
        </p:nvSpPr>
        <p:spPr>
          <a:xfrm>
            <a:off x="1905000" y="228600"/>
            <a:ext cx="7010400" cy="1323439"/>
          </a:xfrm>
          <a:prstGeom prst="rect">
            <a:avLst/>
          </a:prstGeom>
        </p:spPr>
        <p:txBody>
          <a:bodyPr wrap="square">
            <a:spAutoFit/>
          </a:bodyPr>
          <a:lstStyle/>
          <a:p>
            <a:pPr defTabSz="685800" eaLnBrk="0" fontAlgn="base" hangingPunct="0">
              <a:spcBef>
                <a:spcPct val="0"/>
              </a:spcBef>
              <a:spcAft>
                <a:spcPct val="0"/>
              </a:spcAft>
              <a:tabLst>
                <a:tab pos="342900" algn="l"/>
              </a:tabLst>
            </a:pPr>
            <a:r>
              <a:rPr lang="en-US" sz="4000" b="1" i="0" dirty="0">
                <a:solidFill>
                  <a:srgbClr val="004790"/>
                </a:solidFill>
                <a:effectLst/>
                <a:latin typeface="Arial Narrow" panose="020B0606020202030204" pitchFamily="34" charset="0"/>
              </a:rPr>
              <a:t>Navigate Through Results Quicker with a New Navigation Bar</a:t>
            </a:r>
            <a:endParaRPr lang="en-US" sz="4000" b="1" dirty="0">
              <a:solidFill>
                <a:srgbClr val="002D86"/>
              </a:solidFill>
              <a:latin typeface="Arial Narrow" panose="020B0606020202030204" pitchFamily="34" charset="0"/>
              <a:ea typeface="+mj-ea"/>
              <a:cs typeface="Arial" panose="020B0604020202020204" pitchFamily="34" charset="0"/>
            </a:endParaRPr>
          </a:p>
        </p:txBody>
      </p:sp>
      <p:pic>
        <p:nvPicPr>
          <p:cNvPr id="19" name="Picture 18">
            <a:extLst>
              <a:ext uri="{FF2B5EF4-FFF2-40B4-BE49-F238E27FC236}">
                <a16:creationId xmlns:a16="http://schemas.microsoft.com/office/drawing/2014/main" id="{53746B79-E62A-4751-ABF1-A8B3B74AC90D}"/>
              </a:ext>
            </a:extLst>
          </p:cNvPr>
          <p:cNvPicPr>
            <a:picLocks noChangeAspect="1"/>
          </p:cNvPicPr>
          <p:nvPr/>
        </p:nvPicPr>
        <p:blipFill rotWithShape="1">
          <a:blip r:embed="rId3"/>
          <a:srcRect t="65571"/>
          <a:stretch/>
        </p:blipFill>
        <p:spPr>
          <a:xfrm rot="5400000" flipH="1" flipV="1">
            <a:off x="-2435542" y="2450782"/>
            <a:ext cx="6842760" cy="1971676"/>
          </a:xfrm>
          <a:prstGeom prst="rect">
            <a:avLst/>
          </a:prstGeom>
        </p:spPr>
      </p:pic>
      <p:sp>
        <p:nvSpPr>
          <p:cNvPr id="7" name="Content Placeholder 10">
            <a:extLst>
              <a:ext uri="{FF2B5EF4-FFF2-40B4-BE49-F238E27FC236}">
                <a16:creationId xmlns:a16="http://schemas.microsoft.com/office/drawing/2014/main" id="{0EDC5799-93EA-4443-8C47-E2430AE428C3}"/>
              </a:ext>
            </a:extLst>
          </p:cNvPr>
          <p:cNvSpPr txBox="1">
            <a:spLocks/>
          </p:cNvSpPr>
          <p:nvPr/>
        </p:nvSpPr>
        <p:spPr>
          <a:xfrm>
            <a:off x="1828800" y="1544893"/>
            <a:ext cx="6943723" cy="165550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2000"/>
              </a:lnSpc>
              <a:spcBef>
                <a:spcPts val="0"/>
              </a:spcBef>
              <a:spcAft>
                <a:spcPts val="600"/>
              </a:spcAft>
              <a:buNone/>
            </a:pPr>
            <a:r>
              <a:rPr lang="en-US" sz="1800" b="0" i="0" dirty="0">
                <a:solidFill>
                  <a:srgbClr val="000000"/>
                </a:solidFill>
                <a:effectLst/>
                <a:latin typeface="Arial" panose="020B0604020202020204" pitchFamily="34" charset="0"/>
                <a:cs typeface="Arial" panose="020B0604020202020204" pitchFamily="34" charset="0"/>
              </a:rPr>
              <a:t>Clinicians can see the number of result notes, patient communications, and follow-up encounters on a lab result and use links to jump to those specific sections. After they have reviewed the section, the clinician can jump to the top of the result by clicking Back to Top.</a:t>
            </a:r>
            <a:endParaRPr lang="en-US" sz="1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26E36D9-38F6-4C0B-AD20-4A1FFF850183}"/>
              </a:ext>
            </a:extLst>
          </p:cNvPr>
          <p:cNvPicPr>
            <a:picLocks noChangeAspect="1"/>
          </p:cNvPicPr>
          <p:nvPr/>
        </p:nvPicPr>
        <p:blipFill>
          <a:blip r:embed="rId4"/>
          <a:stretch>
            <a:fillRect/>
          </a:stretch>
        </p:blipFill>
        <p:spPr>
          <a:xfrm>
            <a:off x="1967666" y="3268579"/>
            <a:ext cx="6287377" cy="3467584"/>
          </a:xfrm>
          <a:prstGeom prst="rect">
            <a:avLst/>
          </a:prstGeom>
          <a:ln>
            <a:solidFill>
              <a:schemeClr val="accent1"/>
            </a:solidFill>
          </a:ln>
        </p:spPr>
      </p:pic>
    </p:spTree>
    <p:extLst>
      <p:ext uri="{BB962C8B-B14F-4D97-AF65-F5344CB8AC3E}">
        <p14:creationId xmlns:p14="http://schemas.microsoft.com/office/powerpoint/2010/main" val="12527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19C033-FB4A-48A9-887D-9A596819974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125C43-9339-47DF-B040-9739C9FDA62A}"/>
              </a:ext>
            </a:extLst>
          </p:cNvPr>
          <p:cNvPicPr>
            <a:picLocks noChangeAspect="1"/>
          </p:cNvPicPr>
          <p:nvPr/>
        </p:nvPicPr>
        <p:blipFill>
          <a:blip r:embed="rId2"/>
          <a:stretch>
            <a:fillRect/>
          </a:stretch>
        </p:blipFill>
        <p:spPr>
          <a:xfrm>
            <a:off x="2513144" y="1853918"/>
            <a:ext cx="4523277" cy="2838862"/>
          </a:xfrm>
          <a:prstGeom prst="rect">
            <a:avLst/>
          </a:prstGeom>
        </p:spPr>
      </p:pic>
      <p:sp>
        <p:nvSpPr>
          <p:cNvPr id="12" name="Rectangle 11">
            <a:extLst>
              <a:ext uri="{FF2B5EF4-FFF2-40B4-BE49-F238E27FC236}">
                <a16:creationId xmlns:a16="http://schemas.microsoft.com/office/drawing/2014/main" id="{005C153F-19C3-4EC4-89D5-EC3AAE6BD471}"/>
              </a:ext>
            </a:extLst>
          </p:cNvPr>
          <p:cNvSpPr/>
          <p:nvPr/>
        </p:nvSpPr>
        <p:spPr>
          <a:xfrm>
            <a:off x="2590800" y="1905000"/>
            <a:ext cx="4334107" cy="266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1CF4786-3FB9-3F40-89F0-706CEDBF6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87" y="3150030"/>
            <a:ext cx="1558414" cy="514197"/>
          </a:xfrm>
          <a:prstGeom prst="rect">
            <a:avLst/>
          </a:prstGeom>
        </p:spPr>
      </p:pic>
      <p:pic>
        <p:nvPicPr>
          <p:cNvPr id="4" name="Picture 3">
            <a:extLst>
              <a:ext uri="{FF2B5EF4-FFF2-40B4-BE49-F238E27FC236}">
                <a16:creationId xmlns:a16="http://schemas.microsoft.com/office/drawing/2014/main" id="{707A18D5-F3D4-42AC-9A91-F505A6C3CE51}"/>
              </a:ext>
            </a:extLst>
          </p:cNvPr>
          <p:cNvPicPr>
            <a:picLocks noChangeAspect="1"/>
          </p:cNvPicPr>
          <p:nvPr/>
        </p:nvPicPr>
        <p:blipFill rotWithShape="1">
          <a:blip r:embed="rId4"/>
          <a:srcRect t="65571"/>
          <a:stretch/>
        </p:blipFill>
        <p:spPr>
          <a:xfrm rot="5400000" flipH="1" flipV="1">
            <a:off x="-2466630" y="2441403"/>
            <a:ext cx="6861517" cy="1971676"/>
          </a:xfrm>
          <a:prstGeom prst="rect">
            <a:avLst/>
          </a:prstGeom>
        </p:spPr>
      </p:pic>
      <p:pic>
        <p:nvPicPr>
          <p:cNvPr id="5" name="Picture 5" descr="image003">
            <a:extLst>
              <a:ext uri="{FF2B5EF4-FFF2-40B4-BE49-F238E27FC236}">
                <a16:creationId xmlns:a16="http://schemas.microsoft.com/office/drawing/2014/main" id="{C94DD445-0FC3-4BC2-BCBA-6DBF32A6F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52400"/>
            <a:ext cx="1459390" cy="41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9978A85-12C8-4008-831C-0E130A30422F}"/>
              </a:ext>
            </a:extLst>
          </p:cNvPr>
          <p:cNvSpPr txBox="1"/>
          <p:nvPr/>
        </p:nvSpPr>
        <p:spPr>
          <a:xfrm>
            <a:off x="1676400" y="2895600"/>
            <a:ext cx="5715000" cy="707886"/>
          </a:xfrm>
          <a:prstGeom prst="rect">
            <a:avLst/>
          </a:prstGeom>
          <a:noFill/>
        </p:spPr>
        <p:txBody>
          <a:bodyPr wrap="square" rtlCol="0">
            <a:spAutoFit/>
          </a:bodyPr>
          <a:lstStyle/>
          <a:p>
            <a:pPr algn="ctr"/>
            <a:r>
              <a:rPr lang="en-US" sz="4000" b="1" dirty="0">
                <a:latin typeface="Arial Narrow" panose="020B0606020202030204" pitchFamily="34" charset="0"/>
              </a:rPr>
              <a:t>Medications and Orders</a:t>
            </a:r>
          </a:p>
        </p:txBody>
      </p:sp>
    </p:spTree>
    <p:extLst>
      <p:ext uri="{BB962C8B-B14F-4D97-AF65-F5344CB8AC3E}">
        <p14:creationId xmlns:p14="http://schemas.microsoft.com/office/powerpoint/2010/main" val="7923980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228600" y="228600"/>
            <a:ext cx="87630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4000" b="1" dirty="0">
                <a:solidFill>
                  <a:srgbClr val="002D86"/>
                </a:solidFill>
                <a:latin typeface="Arial Narrow" panose="020B0606020202030204" pitchFamily="34" charset="0"/>
                <a:ea typeface="+mj-ea"/>
                <a:cs typeface="Arial" panose="020B0604020202020204" pitchFamily="34" charset="0"/>
              </a:rPr>
              <a:t>Manage Your User SmartSets and Order Sets More Easily </a:t>
            </a:r>
            <a:endParaRPr lang="en-US" sz="4000" dirty="0">
              <a:latin typeface="Arial Narrow" panose="020B0606020202030204" pitchFamily="34" charset="0"/>
            </a:endParaRPr>
          </a:p>
          <a:p>
            <a:pPr indent="-214313"/>
            <a:endParaRPr lang="en-US" sz="1350" dirty="0"/>
          </a:p>
        </p:txBody>
      </p:sp>
      <p:sp>
        <p:nvSpPr>
          <p:cNvPr id="6" name="Rectangle 5">
            <a:extLst>
              <a:ext uri="{FF2B5EF4-FFF2-40B4-BE49-F238E27FC236}">
                <a16:creationId xmlns:a16="http://schemas.microsoft.com/office/drawing/2014/main" id="{308549A4-86F9-4C6E-9079-1E1F2A2E5774}"/>
              </a:ext>
            </a:extLst>
          </p:cNvPr>
          <p:cNvSpPr/>
          <p:nvPr/>
        </p:nvSpPr>
        <p:spPr>
          <a:xfrm>
            <a:off x="245165" y="1524000"/>
            <a:ext cx="8305800" cy="2031325"/>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There are some quality-of-life changes for managing your user SmartSets or Order Sets: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Favorite and My User SmartSets or Order Sets appear in expanded sections.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Quickly mark or unmark SmartSets or Order Sets as favorites by clicking the star icon.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Remove your My User SmartSet or Order Set versions with the new Delete Version button.</a:t>
            </a:r>
          </a:p>
        </p:txBody>
      </p:sp>
      <p:pic>
        <p:nvPicPr>
          <p:cNvPr id="7" name="Picture 6">
            <a:extLst>
              <a:ext uri="{FF2B5EF4-FFF2-40B4-BE49-F238E27FC236}">
                <a16:creationId xmlns:a16="http://schemas.microsoft.com/office/drawing/2014/main" id="{BF003A5A-7E77-4D00-89A2-C195A944E7E4}"/>
              </a:ext>
            </a:extLst>
          </p:cNvPr>
          <p:cNvPicPr>
            <a:picLocks noChangeAspect="1"/>
          </p:cNvPicPr>
          <p:nvPr/>
        </p:nvPicPr>
        <p:blipFill>
          <a:blip r:embed="rId4"/>
          <a:stretch>
            <a:fillRect/>
          </a:stretch>
        </p:blipFill>
        <p:spPr>
          <a:xfrm>
            <a:off x="413136" y="3561951"/>
            <a:ext cx="7969858" cy="1986072"/>
          </a:xfrm>
          <a:prstGeom prst="rect">
            <a:avLst/>
          </a:prstGeom>
          <a:ln>
            <a:solidFill>
              <a:schemeClr val="accent1"/>
            </a:solidFill>
          </a:ln>
        </p:spPr>
      </p:pic>
    </p:spTree>
    <p:extLst>
      <p:ext uri="{BB962C8B-B14F-4D97-AF65-F5344CB8AC3E}">
        <p14:creationId xmlns:p14="http://schemas.microsoft.com/office/powerpoint/2010/main" val="30610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6D5C72-E368-4B88-A699-5DDCC1116A7C}"/>
              </a:ext>
            </a:extLst>
          </p:cNvPr>
          <p:cNvSpPr/>
          <p:nvPr/>
        </p:nvSpPr>
        <p:spPr>
          <a:xfrm>
            <a:off x="0" y="41744"/>
            <a:ext cx="9144000" cy="684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8859FD8-5EB8-4BEA-958F-511A91D52C01}"/>
              </a:ext>
            </a:extLst>
          </p:cNvPr>
          <p:cNvSpPr/>
          <p:nvPr/>
        </p:nvSpPr>
        <p:spPr>
          <a:xfrm>
            <a:off x="1951798" y="228600"/>
            <a:ext cx="6735001" cy="1200329"/>
          </a:xfrm>
          <a:prstGeom prst="rect">
            <a:avLst/>
          </a:prstGeom>
        </p:spPr>
        <p:txBody>
          <a:bodyPr wrap="square">
            <a:spAutoFit/>
          </a:bodyPr>
          <a:lstStyle/>
          <a:p>
            <a:pPr defTabSz="685800" eaLnBrk="0" fontAlgn="base" hangingPunct="0">
              <a:spcBef>
                <a:spcPct val="0"/>
              </a:spcBef>
              <a:spcAft>
                <a:spcPct val="0"/>
              </a:spcAft>
              <a:tabLst>
                <a:tab pos="342900" algn="l"/>
              </a:tabLst>
            </a:pPr>
            <a:r>
              <a:rPr lang="en-US" altLang="en-US" sz="3600" b="1" dirty="0">
                <a:solidFill>
                  <a:srgbClr val="002D86"/>
                </a:solidFill>
                <a:latin typeface="Arial Narrow" panose="020B0606020202030204" pitchFamily="34" charset="0"/>
                <a:ea typeface="+mj-ea"/>
                <a:cs typeface="Arial" panose="020B0604020202020204" pitchFamily="34" charset="0"/>
              </a:rPr>
              <a:t>Warfarin Anticoagulation Tracking Navigator Gets a New Look</a:t>
            </a:r>
            <a:endParaRPr lang="en-US" sz="3600" b="1" dirty="0">
              <a:solidFill>
                <a:srgbClr val="002D86"/>
              </a:solidFill>
              <a:latin typeface="Arial Narrow" panose="020B0606020202030204" pitchFamily="34" charset="0"/>
              <a:ea typeface="+mj-ea"/>
              <a:cs typeface="Arial" panose="020B0604020202020204" pitchFamily="34" charset="0"/>
            </a:endParaRPr>
          </a:p>
        </p:txBody>
      </p:sp>
      <p:pic>
        <p:nvPicPr>
          <p:cNvPr id="19" name="Picture 18">
            <a:extLst>
              <a:ext uri="{FF2B5EF4-FFF2-40B4-BE49-F238E27FC236}">
                <a16:creationId xmlns:a16="http://schemas.microsoft.com/office/drawing/2014/main" id="{53746B79-E62A-4751-ABF1-A8B3B74AC90D}"/>
              </a:ext>
            </a:extLst>
          </p:cNvPr>
          <p:cNvPicPr>
            <a:picLocks noChangeAspect="1"/>
          </p:cNvPicPr>
          <p:nvPr/>
        </p:nvPicPr>
        <p:blipFill rotWithShape="1">
          <a:blip r:embed="rId3"/>
          <a:srcRect t="65571"/>
          <a:stretch/>
        </p:blipFill>
        <p:spPr>
          <a:xfrm rot="5400000" flipH="1" flipV="1">
            <a:off x="-2435542" y="2450782"/>
            <a:ext cx="6842760" cy="1971676"/>
          </a:xfrm>
          <a:prstGeom prst="rect">
            <a:avLst/>
          </a:prstGeom>
        </p:spPr>
      </p:pic>
      <p:sp>
        <p:nvSpPr>
          <p:cNvPr id="7" name="Content Placeholder 10">
            <a:extLst>
              <a:ext uri="{FF2B5EF4-FFF2-40B4-BE49-F238E27FC236}">
                <a16:creationId xmlns:a16="http://schemas.microsoft.com/office/drawing/2014/main" id="{0EDC5799-93EA-4443-8C47-E2430AE428C3}"/>
              </a:ext>
            </a:extLst>
          </p:cNvPr>
          <p:cNvSpPr txBox="1">
            <a:spLocks/>
          </p:cNvSpPr>
          <p:nvPr/>
        </p:nvSpPr>
        <p:spPr>
          <a:xfrm>
            <a:off x="1737898" y="1439392"/>
            <a:ext cx="7162800" cy="179480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2000"/>
              </a:lnSpc>
              <a:spcBef>
                <a:spcPts val="0"/>
              </a:spcBef>
              <a:spcAft>
                <a:spcPts val="600"/>
              </a:spcAft>
              <a:buNone/>
            </a:pPr>
            <a:r>
              <a:rPr lang="en-US" sz="1400" dirty="0">
                <a:latin typeface="Arial" panose="020B0604020202020204" pitchFamily="34" charset="0"/>
                <a:cs typeface="Arial" panose="020B0604020202020204" pitchFamily="34" charset="0"/>
              </a:rPr>
              <a:t>More easily review anticoagulation information with the new layout of the </a:t>
            </a:r>
            <a:r>
              <a:rPr lang="en-US" sz="1400" b="1" dirty="0">
                <a:latin typeface="Arial" panose="020B0604020202020204" pitchFamily="34" charset="0"/>
                <a:cs typeface="Arial" panose="020B0604020202020204" pitchFamily="34" charset="0"/>
              </a:rPr>
              <a:t>Warfarin Anticoagulation Tracking </a:t>
            </a:r>
            <a:r>
              <a:rPr lang="en-US" sz="1400" dirty="0">
                <a:latin typeface="Arial" panose="020B0604020202020204" pitchFamily="34" charset="0"/>
                <a:cs typeface="Arial" panose="020B0604020202020204" pitchFamily="34" charset="0"/>
              </a:rPr>
              <a:t>section. View more dosing information (A), select the </a:t>
            </a:r>
            <a:r>
              <a:rPr lang="en-US" sz="1400" b="1" dirty="0">
                <a:latin typeface="Arial" panose="020B0604020202020204" pitchFamily="34" charset="0"/>
                <a:cs typeface="Arial" panose="020B0604020202020204" pitchFamily="34" charset="0"/>
              </a:rPr>
              <a:t>None given </a:t>
            </a:r>
            <a:r>
              <a:rPr lang="en-US" sz="1400" dirty="0">
                <a:latin typeface="Arial" panose="020B0604020202020204" pitchFamily="34" charset="0"/>
                <a:cs typeface="Arial" panose="020B0604020202020204" pitchFamily="34" charset="0"/>
              </a:rPr>
              <a:t>check box (B) when a patient isn't given dosing instructions, and use the new Follow-Up section (C) to set priority, specify the date of the next INR, and resolve the episode. </a:t>
            </a:r>
          </a:p>
          <a:p>
            <a:pPr marL="0" indent="0">
              <a:lnSpc>
                <a:spcPct val="132000"/>
              </a:lnSpc>
              <a:spcBef>
                <a:spcPts val="0"/>
              </a:spcBef>
              <a:spcAft>
                <a:spcPts val="600"/>
              </a:spcAft>
              <a:buNone/>
            </a:pPr>
            <a:r>
              <a:rPr lang="en-US" sz="1400" dirty="0">
                <a:latin typeface="Arial" panose="020B0604020202020204" pitchFamily="34" charset="0"/>
                <a:cs typeface="Arial" panose="020B0604020202020204" pitchFamily="34" charset="0"/>
              </a:rPr>
              <a:t>The </a:t>
            </a:r>
            <a:r>
              <a:rPr lang="en-US" sz="1400" b="1" dirty="0">
                <a:latin typeface="Arial" panose="020B0604020202020204" pitchFamily="34" charset="0"/>
                <a:cs typeface="Arial" panose="020B0604020202020204" pitchFamily="34" charset="0"/>
              </a:rPr>
              <a:t>Edit Episode Information </a:t>
            </a:r>
            <a:r>
              <a:rPr lang="en-US" sz="1400" dirty="0">
                <a:latin typeface="Arial" panose="020B0604020202020204" pitchFamily="34" charset="0"/>
                <a:cs typeface="Arial" panose="020B0604020202020204" pitchFamily="34" charset="0"/>
              </a:rPr>
              <a:t>link</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can be found in the top-right corner of the screen again and not just in the Patient Storyboard.</a:t>
            </a:r>
          </a:p>
        </p:txBody>
      </p:sp>
      <p:pic>
        <p:nvPicPr>
          <p:cNvPr id="6" name="U:\Images\2020 Nov\4300001To4400000\4395189.png">
            <a:extLst>
              <a:ext uri="{FF2B5EF4-FFF2-40B4-BE49-F238E27FC236}">
                <a16:creationId xmlns:a16="http://schemas.microsoft.com/office/drawing/2014/main" id="{BDC5F73F-19EB-452F-9FFC-E325507AC1FF}"/>
              </a:ext>
            </a:extLst>
          </p:cNvPr>
          <p:cNvPicPr/>
          <p:nvPr/>
        </p:nvPicPr>
        <p:blipFill>
          <a:blip r:embed="rId4" cstate="print"/>
          <a:stretch>
            <a:fillRect/>
          </a:stretch>
        </p:blipFill>
        <p:spPr>
          <a:xfrm>
            <a:off x="1737898" y="3594903"/>
            <a:ext cx="6321029" cy="2577297"/>
          </a:xfrm>
          <a:prstGeom prst="rect">
            <a:avLst/>
          </a:prstGeom>
          <a:ln>
            <a:solidFill>
              <a:schemeClr val="tx1"/>
            </a:solidFill>
          </a:ln>
        </p:spPr>
      </p:pic>
      <p:sp>
        <p:nvSpPr>
          <p:cNvPr id="3" name="TextBox 2">
            <a:extLst>
              <a:ext uri="{FF2B5EF4-FFF2-40B4-BE49-F238E27FC236}">
                <a16:creationId xmlns:a16="http://schemas.microsoft.com/office/drawing/2014/main" id="{2DCF9A4A-8E74-45A4-BFE7-54272613071C}"/>
              </a:ext>
            </a:extLst>
          </p:cNvPr>
          <p:cNvSpPr txBox="1"/>
          <p:nvPr/>
        </p:nvSpPr>
        <p:spPr>
          <a:xfrm>
            <a:off x="1971677" y="6248400"/>
            <a:ext cx="6410323" cy="369332"/>
          </a:xfrm>
          <a:prstGeom prst="rect">
            <a:avLst/>
          </a:prstGeom>
          <a:noFill/>
        </p:spPr>
        <p:txBody>
          <a:bodyPr wrap="square" rtlCol="0">
            <a:spAutoFit/>
          </a:bodyPr>
          <a:lstStyle/>
          <a:p>
            <a:r>
              <a:rPr lang="en-US" b="1" dirty="0">
                <a:latin typeface="Trebuchet MS" panose="020B0603020202020204" pitchFamily="34" charset="0"/>
              </a:rPr>
              <a:t>Please review updated Anticoagulation Tip Sheets</a:t>
            </a:r>
          </a:p>
        </p:txBody>
      </p:sp>
    </p:spTree>
    <p:extLst>
      <p:ext uri="{BB962C8B-B14F-4D97-AF65-F5344CB8AC3E}">
        <p14:creationId xmlns:p14="http://schemas.microsoft.com/office/powerpoint/2010/main" val="323004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6D5C72-E368-4B88-A699-5DDCC1116A7C}"/>
              </a:ext>
            </a:extLst>
          </p:cNvPr>
          <p:cNvSpPr/>
          <p:nvPr/>
        </p:nvSpPr>
        <p:spPr>
          <a:xfrm>
            <a:off x="0" y="15240"/>
            <a:ext cx="9144000" cy="684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859FD8-5EB8-4BEA-958F-511A91D52C01}"/>
              </a:ext>
            </a:extLst>
          </p:cNvPr>
          <p:cNvSpPr/>
          <p:nvPr/>
        </p:nvSpPr>
        <p:spPr>
          <a:xfrm>
            <a:off x="1941860" y="152400"/>
            <a:ext cx="7125940" cy="1169551"/>
          </a:xfrm>
          <a:prstGeom prst="rect">
            <a:avLst/>
          </a:prstGeom>
        </p:spPr>
        <p:txBody>
          <a:bodyPr wrap="square">
            <a:spAutoFit/>
          </a:bodyPr>
          <a:lstStyle/>
          <a:p>
            <a:pPr defTabSz="685800" eaLnBrk="0" fontAlgn="base" hangingPunct="0">
              <a:spcBef>
                <a:spcPct val="0"/>
              </a:spcBef>
              <a:spcAft>
                <a:spcPct val="0"/>
              </a:spcAft>
              <a:tabLst>
                <a:tab pos="342900" algn="l"/>
              </a:tabLst>
            </a:pPr>
            <a:r>
              <a:rPr lang="en-US" altLang="en-US" sz="3500" b="1" dirty="0">
                <a:solidFill>
                  <a:srgbClr val="002D86"/>
                </a:solidFill>
                <a:latin typeface="Arial" panose="020B0604020202020204" pitchFamily="34" charset="0"/>
                <a:ea typeface="+mj-ea"/>
                <a:cs typeface="Arial" panose="020B0604020202020204" pitchFamily="34" charset="0"/>
              </a:rPr>
              <a:t>View Warfarin Tablet Counts and Weekly Totals in the Calendar</a:t>
            </a:r>
            <a:endParaRPr lang="en-US" sz="3500" b="1" dirty="0">
              <a:solidFill>
                <a:srgbClr val="002D86"/>
              </a:solidFill>
              <a:latin typeface="Arial" panose="020B0604020202020204" pitchFamily="34" charset="0"/>
              <a:ea typeface="+mj-ea"/>
              <a:cs typeface="Arial" panose="020B0604020202020204" pitchFamily="34" charset="0"/>
            </a:endParaRPr>
          </a:p>
        </p:txBody>
      </p:sp>
      <p:pic>
        <p:nvPicPr>
          <p:cNvPr id="19" name="Picture 18">
            <a:extLst>
              <a:ext uri="{FF2B5EF4-FFF2-40B4-BE49-F238E27FC236}">
                <a16:creationId xmlns:a16="http://schemas.microsoft.com/office/drawing/2014/main" id="{53746B79-E62A-4751-ABF1-A8B3B74AC90D}"/>
              </a:ext>
            </a:extLst>
          </p:cNvPr>
          <p:cNvPicPr>
            <a:picLocks noChangeAspect="1"/>
          </p:cNvPicPr>
          <p:nvPr/>
        </p:nvPicPr>
        <p:blipFill rotWithShape="1">
          <a:blip r:embed="rId3"/>
          <a:srcRect t="65571"/>
          <a:stretch/>
        </p:blipFill>
        <p:spPr>
          <a:xfrm rot="5400000" flipH="1" flipV="1">
            <a:off x="-2435542" y="2450782"/>
            <a:ext cx="6842760" cy="1971676"/>
          </a:xfrm>
          <a:prstGeom prst="rect">
            <a:avLst/>
          </a:prstGeom>
        </p:spPr>
      </p:pic>
      <p:sp>
        <p:nvSpPr>
          <p:cNvPr id="6" name="Rectangle 5">
            <a:extLst>
              <a:ext uri="{FF2B5EF4-FFF2-40B4-BE49-F238E27FC236}">
                <a16:creationId xmlns:a16="http://schemas.microsoft.com/office/drawing/2014/main" id="{6641454D-1DC0-498A-BC18-39218D709637}"/>
              </a:ext>
            </a:extLst>
          </p:cNvPr>
          <p:cNvSpPr/>
          <p:nvPr/>
        </p:nvSpPr>
        <p:spPr>
          <a:xfrm>
            <a:off x="1676400" y="1376332"/>
            <a:ext cx="7278340" cy="1477328"/>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When reviewing the calendar in the </a:t>
            </a:r>
            <a:r>
              <a:rPr lang="en-US" b="1" dirty="0">
                <a:latin typeface="Arial" panose="020B0604020202020204" pitchFamily="34" charset="0"/>
                <a:cs typeface="Arial" panose="020B0604020202020204" pitchFamily="34" charset="0"/>
              </a:rPr>
              <a:t>Warfarin Anticoagulation Tracking</a:t>
            </a:r>
            <a:r>
              <a:rPr lang="en-US" dirty="0">
                <a:latin typeface="Arial" panose="020B0604020202020204" pitchFamily="34" charset="0"/>
                <a:cs typeface="Arial" panose="020B0604020202020204" pitchFamily="34" charset="0"/>
              </a:rPr>
              <a:t> navigator section, select the </a:t>
            </a:r>
            <a:r>
              <a:rPr lang="en-US" b="1" dirty="0">
                <a:latin typeface="Arial" panose="020B0604020202020204" pitchFamily="34" charset="0"/>
                <a:cs typeface="Arial" panose="020B0604020202020204" pitchFamily="34" charset="0"/>
              </a:rPr>
              <a:t>Tablet Counts </a:t>
            </a:r>
            <a:r>
              <a:rPr lang="en-US" dirty="0">
                <a:latin typeface="Arial" panose="020B0604020202020204" pitchFamily="34" charset="0"/>
                <a:cs typeface="Arial" panose="020B0604020202020204" pitchFamily="34" charset="0"/>
              </a:rPr>
              <a:t>check box to view the tablet count for each day. To view the total milligrams prescribed per week, select the </a:t>
            </a:r>
            <a:r>
              <a:rPr lang="en-US" b="1" dirty="0">
                <a:latin typeface="Arial" panose="020B0604020202020204" pitchFamily="34" charset="0"/>
                <a:cs typeface="Arial" panose="020B0604020202020204" pitchFamily="34" charset="0"/>
              </a:rPr>
              <a:t>Weekly Totals </a:t>
            </a:r>
            <a:r>
              <a:rPr lang="en-US" dirty="0">
                <a:latin typeface="Arial" panose="020B0604020202020204" pitchFamily="34" charset="0"/>
                <a:cs typeface="Arial" panose="020B0604020202020204" pitchFamily="34" charset="0"/>
              </a:rPr>
              <a:t>check box.</a:t>
            </a:r>
          </a:p>
          <a:p>
            <a:endParaRPr lang="en-US" dirty="0"/>
          </a:p>
        </p:txBody>
      </p:sp>
      <p:pic>
        <p:nvPicPr>
          <p:cNvPr id="9" name="U:\Images\2020 Nov\4300001To4400000\4395221.png">
            <a:extLst>
              <a:ext uri="{FF2B5EF4-FFF2-40B4-BE49-F238E27FC236}">
                <a16:creationId xmlns:a16="http://schemas.microsoft.com/office/drawing/2014/main" id="{A4CE6CEB-80DF-4F47-BD62-3119F067D4B5}"/>
              </a:ext>
            </a:extLst>
          </p:cNvPr>
          <p:cNvPicPr/>
          <p:nvPr/>
        </p:nvPicPr>
        <p:blipFill>
          <a:blip r:embed="rId4" cstate="print"/>
          <a:stretch>
            <a:fillRect/>
          </a:stretch>
        </p:blipFill>
        <p:spPr>
          <a:xfrm>
            <a:off x="2133600" y="2590800"/>
            <a:ext cx="6093241" cy="3606661"/>
          </a:xfrm>
          <a:prstGeom prst="rect">
            <a:avLst/>
          </a:prstGeom>
        </p:spPr>
      </p:pic>
      <p:sp>
        <p:nvSpPr>
          <p:cNvPr id="10" name="TextBox 9">
            <a:extLst>
              <a:ext uri="{FF2B5EF4-FFF2-40B4-BE49-F238E27FC236}">
                <a16:creationId xmlns:a16="http://schemas.microsoft.com/office/drawing/2014/main" id="{48F9BB8E-608C-4BFE-8287-71DD8255448C}"/>
              </a:ext>
            </a:extLst>
          </p:cNvPr>
          <p:cNvSpPr txBox="1"/>
          <p:nvPr/>
        </p:nvSpPr>
        <p:spPr>
          <a:xfrm>
            <a:off x="1971677" y="6336268"/>
            <a:ext cx="6410323" cy="369332"/>
          </a:xfrm>
          <a:prstGeom prst="rect">
            <a:avLst/>
          </a:prstGeom>
          <a:noFill/>
        </p:spPr>
        <p:txBody>
          <a:bodyPr wrap="square" rtlCol="0">
            <a:spAutoFit/>
          </a:bodyPr>
          <a:lstStyle/>
          <a:p>
            <a:r>
              <a:rPr lang="en-US" b="1" dirty="0">
                <a:latin typeface="Trebuchet MS" panose="020B0603020202020204" pitchFamily="34" charset="0"/>
              </a:rPr>
              <a:t>Please review updated Anticoagulation Tip Sheets</a:t>
            </a:r>
          </a:p>
        </p:txBody>
      </p:sp>
    </p:spTree>
    <p:extLst>
      <p:ext uri="{BB962C8B-B14F-4D97-AF65-F5344CB8AC3E}">
        <p14:creationId xmlns:p14="http://schemas.microsoft.com/office/powerpoint/2010/main" val="1949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76200" y="0"/>
            <a:ext cx="9220200" cy="6858000"/>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6" name="Rectangle 5">
            <a:extLst>
              <a:ext uri="{FF2B5EF4-FFF2-40B4-BE49-F238E27FC236}">
                <a16:creationId xmlns:a16="http://schemas.microsoft.com/office/drawing/2014/main" id="{FD4347B0-D2F1-4BCF-B555-F07431AC5CF1}"/>
              </a:ext>
            </a:extLst>
          </p:cNvPr>
          <p:cNvSpPr/>
          <p:nvPr/>
        </p:nvSpPr>
        <p:spPr>
          <a:xfrm>
            <a:off x="-1" y="113588"/>
            <a:ext cx="8991601" cy="630942"/>
          </a:xfrm>
          <a:prstGeom prst="rect">
            <a:avLst/>
          </a:prstGeom>
        </p:spPr>
        <p:txBody>
          <a:bodyPr wrap="square">
            <a:spAutoFit/>
          </a:bodyPr>
          <a:lstStyle/>
          <a:p>
            <a:r>
              <a:rPr lang="en-US" sz="3500" b="1" dirty="0">
                <a:solidFill>
                  <a:srgbClr val="002D86"/>
                </a:solidFill>
                <a:latin typeface="Arial Narrow" panose="020B0606020202030204" pitchFamily="34" charset="0"/>
                <a:ea typeface="+mj-ea"/>
                <a:cs typeface="+mj-cs"/>
              </a:rPr>
              <a:t>A New Look for Selecting Care Team Recipients</a:t>
            </a:r>
          </a:p>
        </p:txBody>
      </p:sp>
      <p:sp>
        <p:nvSpPr>
          <p:cNvPr id="7" name="Rectangle 6">
            <a:extLst>
              <a:ext uri="{FF2B5EF4-FFF2-40B4-BE49-F238E27FC236}">
                <a16:creationId xmlns:a16="http://schemas.microsoft.com/office/drawing/2014/main" id="{0456C735-99C3-4886-AFA5-CFB92E53B864}"/>
              </a:ext>
            </a:extLst>
          </p:cNvPr>
          <p:cNvSpPr/>
          <p:nvPr/>
        </p:nvSpPr>
        <p:spPr>
          <a:xfrm>
            <a:off x="304800" y="1296913"/>
            <a:ext cx="8174201" cy="3404137"/>
          </a:xfrm>
          <a:prstGeom prst="rect">
            <a:avLst/>
          </a:prstGeom>
        </p:spPr>
        <p:txBody>
          <a:bodyPr wrap="square">
            <a:spAutoFit/>
          </a:bodyPr>
          <a:lstStyle/>
          <a:p>
            <a:pPr indent="-285750">
              <a:lnSpc>
                <a:spcPct val="112000"/>
              </a:lnSpc>
              <a:spcAft>
                <a:spcPts val="600"/>
              </a:spcAft>
              <a:buFont typeface="Arial" panose="020B0604020202020204" pitchFamily="34" charset="0"/>
            </a:pPr>
            <a:r>
              <a:rPr lang="en-US" sz="1600" dirty="0">
                <a:latin typeface="Arial" panose="020B0604020202020204" pitchFamily="34" charset="0"/>
                <a:cs typeface="Arial" panose="020B0604020202020204" pitchFamily="34" charset="0"/>
              </a:rPr>
              <a:t>When entering and routing External INR results through the </a:t>
            </a:r>
            <a:r>
              <a:rPr lang="en-US" sz="1600" b="1" dirty="0">
                <a:latin typeface="Arial" panose="020B0604020202020204" pitchFamily="34" charset="0"/>
                <a:cs typeface="Arial" panose="020B0604020202020204" pitchFamily="34" charset="0"/>
              </a:rPr>
              <a:t>Warfarin Anticoagulation Tracking</a:t>
            </a:r>
            <a:r>
              <a:rPr lang="en-US" sz="1600" dirty="0">
                <a:latin typeface="Arial" panose="020B0604020202020204" pitchFamily="34" charset="0"/>
                <a:cs typeface="Arial" panose="020B0604020202020204" pitchFamily="34" charset="0"/>
              </a:rPr>
              <a:t> navigator section, clicking </a:t>
            </a:r>
            <a:r>
              <a:rPr lang="en-US" sz="1600" b="1" dirty="0">
                <a:latin typeface="Arial" panose="020B0604020202020204" pitchFamily="34" charset="0"/>
                <a:cs typeface="Arial" panose="020B0604020202020204" pitchFamily="34" charset="0"/>
              </a:rPr>
              <a:t>Care Team </a:t>
            </a:r>
            <a:r>
              <a:rPr lang="en-US" sz="1600" dirty="0">
                <a:latin typeface="Arial" panose="020B0604020202020204" pitchFamily="34" charset="0"/>
                <a:cs typeface="Arial" panose="020B0604020202020204" pitchFamily="34" charset="0"/>
              </a:rPr>
              <a:t>opens a new window for selecting recipients (patient must have more than one Care Team member for this to work). To use this window:</a:t>
            </a:r>
          </a:p>
          <a:p>
            <a:pPr marL="285750" indent="-285750">
              <a:lnSpc>
                <a:spcPct val="112000"/>
              </a:lnSpc>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Click a recipient's line to select recipients individually (A). Selected recipients appear in the right sidebar (B).</a:t>
            </a:r>
          </a:p>
          <a:p>
            <a:pPr marL="285750" indent="-285750">
              <a:lnSpc>
                <a:spcPct val="112000"/>
              </a:lnSpc>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Click a selected recipient's line, or click the </a:t>
            </a:r>
            <a:r>
              <a:rPr lang="en-US" sz="1600" b="1" dirty="0">
                <a:latin typeface="Arial" panose="020B0604020202020204" pitchFamily="34" charset="0"/>
                <a:cs typeface="Arial" panose="020B0604020202020204" pitchFamily="34" charset="0"/>
              </a:rPr>
              <a:t>X</a:t>
            </a:r>
            <a:r>
              <a:rPr lang="en-US" sz="1600" dirty="0">
                <a:latin typeface="Arial" panose="020B0604020202020204" pitchFamily="34" charset="0"/>
                <a:cs typeface="Arial" panose="020B0604020202020204" pitchFamily="34" charset="0"/>
              </a:rPr>
              <a:t> next to their name (C) to deselect recipients individually.</a:t>
            </a:r>
          </a:p>
          <a:p>
            <a:pPr marL="285750" indent="-285750">
              <a:lnSpc>
                <a:spcPct val="112000"/>
              </a:lnSpc>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Click Select All to select all recipients (D). When all recipients are selected, the Select All button becomes the Remove All button.</a:t>
            </a:r>
          </a:p>
          <a:p>
            <a:endParaRPr lang="en-US" sz="1600" dirty="0"/>
          </a:p>
        </p:txBody>
      </p:sp>
      <p:pic>
        <p:nvPicPr>
          <p:cNvPr id="8" name="U:\Images\2020 Nov\4400001To4500000\4404171.png">
            <a:extLst>
              <a:ext uri="{FF2B5EF4-FFF2-40B4-BE49-F238E27FC236}">
                <a16:creationId xmlns:a16="http://schemas.microsoft.com/office/drawing/2014/main" id="{5DC5F217-A52C-413E-983C-578130346456}"/>
              </a:ext>
            </a:extLst>
          </p:cNvPr>
          <p:cNvPicPr/>
          <p:nvPr/>
        </p:nvPicPr>
        <p:blipFill>
          <a:blip r:embed="rId4" cstate="print"/>
          <a:stretch>
            <a:fillRect/>
          </a:stretch>
        </p:blipFill>
        <p:spPr>
          <a:xfrm>
            <a:off x="522999" y="4357345"/>
            <a:ext cx="8021801" cy="1903487"/>
          </a:xfrm>
          <a:prstGeom prst="rect">
            <a:avLst/>
          </a:prstGeom>
        </p:spPr>
      </p:pic>
    </p:spTree>
    <p:extLst>
      <p:ext uri="{BB962C8B-B14F-4D97-AF65-F5344CB8AC3E}">
        <p14:creationId xmlns:p14="http://schemas.microsoft.com/office/powerpoint/2010/main" val="268620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205878" y="-37604"/>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44F18BA0-E1F1-46B9-B6F0-90CD3BF2959B}"/>
              </a:ext>
            </a:extLst>
          </p:cNvPr>
          <p:cNvSpPr/>
          <p:nvPr/>
        </p:nvSpPr>
        <p:spPr>
          <a:xfrm>
            <a:off x="1752600" y="120654"/>
            <a:ext cx="6853820" cy="1323439"/>
          </a:xfrm>
          <a:prstGeom prst="rect">
            <a:avLst/>
          </a:prstGeom>
        </p:spPr>
        <p:txBody>
          <a:bodyPr wrap="square">
            <a:spAutoFit/>
          </a:bodyPr>
          <a:lstStyle/>
          <a:p>
            <a:r>
              <a:rPr lang="en-US" sz="4000" b="1" dirty="0">
                <a:solidFill>
                  <a:srgbClr val="002D86"/>
                </a:solidFill>
                <a:latin typeface="Arial Narrow" panose="020B0606020202030204" pitchFamily="34" charset="0"/>
                <a:ea typeface="+mj-ea"/>
                <a:cs typeface="+mj-cs"/>
              </a:rPr>
              <a:t>A New Look When You Edit Multiple Unsigned Orders</a:t>
            </a:r>
          </a:p>
        </p:txBody>
      </p:sp>
      <p:sp>
        <p:nvSpPr>
          <p:cNvPr id="12" name="Rectangle 11">
            <a:extLst>
              <a:ext uri="{FF2B5EF4-FFF2-40B4-BE49-F238E27FC236}">
                <a16:creationId xmlns:a16="http://schemas.microsoft.com/office/drawing/2014/main" id="{86E67BB7-CE1B-46AB-9E47-E519F9DBA13A}"/>
              </a:ext>
            </a:extLst>
          </p:cNvPr>
          <p:cNvSpPr/>
          <p:nvPr/>
        </p:nvSpPr>
        <p:spPr>
          <a:xfrm>
            <a:off x="1752600" y="1564748"/>
            <a:ext cx="7391400" cy="1477328"/>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When you click </a:t>
            </a:r>
            <a:r>
              <a:rPr lang="en-US" b="1" dirty="0">
                <a:latin typeface="Arial" panose="020B0604020202020204" pitchFamily="34" charset="0"/>
                <a:cs typeface="Arial" panose="020B0604020202020204" pitchFamily="34" charset="0"/>
              </a:rPr>
              <a:t>Edit Multiple </a:t>
            </a:r>
            <a:r>
              <a:rPr lang="en-US" dirty="0">
                <a:latin typeface="Arial" panose="020B0604020202020204" pitchFamily="34" charset="0"/>
                <a:cs typeface="Arial" panose="020B0604020202020204" pitchFamily="34" charset="0"/>
              </a:rPr>
              <a:t>to update your unsigned orders, you'll notice that the form has a fresh look, and frequency and date-related fields have moved.  The grouping of orders on the left side has also been updated.</a:t>
            </a:r>
          </a:p>
          <a:p>
            <a:endParaRPr lang="en-US" dirty="0"/>
          </a:p>
        </p:txBody>
      </p:sp>
      <p:pic>
        <p:nvPicPr>
          <p:cNvPr id="13" name="U:\Images\2020 Nov\4400001To4500000\4402118.png">
            <a:extLst>
              <a:ext uri="{FF2B5EF4-FFF2-40B4-BE49-F238E27FC236}">
                <a16:creationId xmlns:a16="http://schemas.microsoft.com/office/drawing/2014/main" id="{3D10F1DE-78E4-4BE1-8CAB-9DE977E6C1CA}"/>
              </a:ext>
            </a:extLst>
          </p:cNvPr>
          <p:cNvPicPr/>
          <p:nvPr/>
        </p:nvPicPr>
        <p:blipFill>
          <a:blip r:embed="rId5" cstate="print"/>
          <a:stretch>
            <a:fillRect/>
          </a:stretch>
        </p:blipFill>
        <p:spPr>
          <a:xfrm>
            <a:off x="2693930" y="2715711"/>
            <a:ext cx="5508740" cy="3761290"/>
          </a:xfrm>
          <a:prstGeom prst="rect">
            <a:avLst/>
          </a:prstGeom>
          <a:ln>
            <a:solidFill>
              <a:schemeClr val="tx1"/>
            </a:solidFill>
          </a:ln>
        </p:spPr>
      </p:pic>
    </p:spTree>
    <p:extLst>
      <p:ext uri="{BB962C8B-B14F-4D97-AF65-F5344CB8AC3E}">
        <p14:creationId xmlns:p14="http://schemas.microsoft.com/office/powerpoint/2010/main" val="77174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19C033-FB4A-48A9-887D-9A596819974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125C43-9339-47DF-B040-9739C9FDA62A}"/>
              </a:ext>
            </a:extLst>
          </p:cNvPr>
          <p:cNvPicPr>
            <a:picLocks noChangeAspect="1"/>
          </p:cNvPicPr>
          <p:nvPr/>
        </p:nvPicPr>
        <p:blipFill>
          <a:blip r:embed="rId2"/>
          <a:stretch>
            <a:fillRect/>
          </a:stretch>
        </p:blipFill>
        <p:spPr>
          <a:xfrm>
            <a:off x="2513144" y="1853918"/>
            <a:ext cx="4523277" cy="2838862"/>
          </a:xfrm>
          <a:prstGeom prst="rect">
            <a:avLst/>
          </a:prstGeom>
        </p:spPr>
      </p:pic>
      <p:sp>
        <p:nvSpPr>
          <p:cNvPr id="12" name="Rectangle 11">
            <a:extLst>
              <a:ext uri="{FF2B5EF4-FFF2-40B4-BE49-F238E27FC236}">
                <a16:creationId xmlns:a16="http://schemas.microsoft.com/office/drawing/2014/main" id="{005C153F-19C3-4EC4-89D5-EC3AAE6BD471}"/>
              </a:ext>
            </a:extLst>
          </p:cNvPr>
          <p:cNvSpPr/>
          <p:nvPr/>
        </p:nvSpPr>
        <p:spPr>
          <a:xfrm>
            <a:off x="2605671" y="1943217"/>
            <a:ext cx="4334107" cy="266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978A85-12C8-4008-831C-0E130A30422F}"/>
              </a:ext>
            </a:extLst>
          </p:cNvPr>
          <p:cNvSpPr txBox="1"/>
          <p:nvPr/>
        </p:nvSpPr>
        <p:spPr>
          <a:xfrm>
            <a:off x="2342249" y="2895600"/>
            <a:ext cx="4715881" cy="707886"/>
          </a:xfrm>
          <a:prstGeom prst="rect">
            <a:avLst/>
          </a:prstGeom>
          <a:noFill/>
        </p:spPr>
        <p:txBody>
          <a:bodyPr wrap="square" rtlCol="0">
            <a:spAutoFit/>
          </a:bodyPr>
          <a:lstStyle/>
          <a:p>
            <a:pPr algn="ctr"/>
            <a:r>
              <a:rPr lang="en-US" sz="4000" b="1" dirty="0">
                <a:latin typeface="Arial Narrow" panose="020B0606020202030204" pitchFamily="34" charset="0"/>
              </a:rPr>
              <a:t>Care Everywhere</a:t>
            </a:r>
          </a:p>
        </p:txBody>
      </p:sp>
      <p:pic>
        <p:nvPicPr>
          <p:cNvPr id="6" name="Picture 5">
            <a:extLst>
              <a:ext uri="{FF2B5EF4-FFF2-40B4-BE49-F238E27FC236}">
                <a16:creationId xmlns:a16="http://schemas.microsoft.com/office/drawing/2014/main" id="{61CF4786-3FB9-3F40-89F0-706CEDBF6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87" y="3150030"/>
            <a:ext cx="1558414" cy="514197"/>
          </a:xfrm>
          <a:prstGeom prst="rect">
            <a:avLst/>
          </a:prstGeom>
        </p:spPr>
      </p:pic>
      <p:pic>
        <p:nvPicPr>
          <p:cNvPr id="4" name="Picture 3">
            <a:extLst>
              <a:ext uri="{FF2B5EF4-FFF2-40B4-BE49-F238E27FC236}">
                <a16:creationId xmlns:a16="http://schemas.microsoft.com/office/drawing/2014/main" id="{707A18D5-F3D4-42AC-9A91-F505A6C3CE51}"/>
              </a:ext>
            </a:extLst>
          </p:cNvPr>
          <p:cNvPicPr>
            <a:picLocks noChangeAspect="1"/>
          </p:cNvPicPr>
          <p:nvPr/>
        </p:nvPicPr>
        <p:blipFill rotWithShape="1">
          <a:blip r:embed="rId4"/>
          <a:srcRect t="65571"/>
          <a:stretch/>
        </p:blipFill>
        <p:spPr>
          <a:xfrm rot="5400000" flipH="1" flipV="1">
            <a:off x="-2466630" y="2441403"/>
            <a:ext cx="6861517" cy="1971676"/>
          </a:xfrm>
          <a:prstGeom prst="rect">
            <a:avLst/>
          </a:prstGeom>
        </p:spPr>
      </p:pic>
      <p:pic>
        <p:nvPicPr>
          <p:cNvPr id="5" name="Picture 5" descr="image003">
            <a:extLst>
              <a:ext uri="{FF2B5EF4-FFF2-40B4-BE49-F238E27FC236}">
                <a16:creationId xmlns:a16="http://schemas.microsoft.com/office/drawing/2014/main" id="{C94DD445-0FC3-4BC2-BCBA-6DBF32A6F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52400"/>
            <a:ext cx="1459390" cy="41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1813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112462" y="128704"/>
            <a:ext cx="8915400" cy="159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3600" b="1" dirty="0">
                <a:solidFill>
                  <a:srgbClr val="002D86"/>
                </a:solidFill>
                <a:latin typeface="Arial Narrow" panose="020B0606020202030204" pitchFamily="34" charset="0"/>
                <a:ea typeface="+mj-ea"/>
                <a:cs typeface="Arial" panose="020B0604020202020204" pitchFamily="34" charset="0"/>
              </a:rPr>
              <a:t>New Look and Features for the Care Everywhere Outside Records Activity</a:t>
            </a:r>
            <a:endParaRPr lang="en-US" sz="3600" dirty="0">
              <a:latin typeface="Arial Narrow" panose="020B0606020202030204" pitchFamily="34" charset="0"/>
            </a:endParaRPr>
          </a:p>
          <a:p>
            <a:pPr indent="-214313"/>
            <a:endParaRPr lang="en-US" sz="1350" dirty="0"/>
          </a:p>
          <a:p>
            <a:pPr indent="-214313"/>
            <a:endParaRPr lang="en-US" sz="1350" dirty="0"/>
          </a:p>
        </p:txBody>
      </p:sp>
      <p:sp>
        <p:nvSpPr>
          <p:cNvPr id="6" name="Rectangle 5">
            <a:extLst>
              <a:ext uri="{FF2B5EF4-FFF2-40B4-BE49-F238E27FC236}">
                <a16:creationId xmlns:a16="http://schemas.microsoft.com/office/drawing/2014/main" id="{505F8FF1-09E4-4D6C-A6CC-107DC2AE3D24}"/>
              </a:ext>
            </a:extLst>
          </p:cNvPr>
          <p:cNvSpPr/>
          <p:nvPr/>
        </p:nvSpPr>
        <p:spPr>
          <a:xfrm>
            <a:off x="112462" y="1381221"/>
            <a:ext cx="8915400" cy="923330"/>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The Care Everywhere Outside Records activity has been redesigned to make it easier for you to access the most relevant patient information and to be more consistent with Chart Review. </a:t>
            </a:r>
          </a:p>
        </p:txBody>
      </p:sp>
      <p:pic>
        <p:nvPicPr>
          <p:cNvPr id="7" name="U:\Images\2020 Nov\4400001To4500000\4423789.png">
            <a:extLst>
              <a:ext uri="{FF2B5EF4-FFF2-40B4-BE49-F238E27FC236}">
                <a16:creationId xmlns:a16="http://schemas.microsoft.com/office/drawing/2014/main" id="{19D90BCF-5308-4F63-B551-C89E6528355D}"/>
              </a:ext>
            </a:extLst>
          </p:cNvPr>
          <p:cNvPicPr/>
          <p:nvPr/>
        </p:nvPicPr>
        <p:blipFill>
          <a:blip r:embed="rId4" cstate="print"/>
          <a:stretch>
            <a:fillRect/>
          </a:stretch>
        </p:blipFill>
        <p:spPr>
          <a:xfrm>
            <a:off x="758325" y="2551428"/>
            <a:ext cx="7623675" cy="3591736"/>
          </a:xfrm>
          <a:prstGeom prst="rect">
            <a:avLst/>
          </a:prstGeom>
        </p:spPr>
      </p:pic>
      <p:sp>
        <p:nvSpPr>
          <p:cNvPr id="8" name="Rectangle 7">
            <a:extLst>
              <a:ext uri="{FF2B5EF4-FFF2-40B4-BE49-F238E27FC236}">
                <a16:creationId xmlns:a16="http://schemas.microsoft.com/office/drawing/2014/main" id="{1A3FC9F3-CAC5-4DA6-8056-D517E4D25441}"/>
              </a:ext>
            </a:extLst>
          </p:cNvPr>
          <p:cNvSpPr/>
          <p:nvPr/>
        </p:nvSpPr>
        <p:spPr>
          <a:xfrm>
            <a:off x="76200" y="6324600"/>
            <a:ext cx="4815509" cy="369332"/>
          </a:xfrm>
          <a:prstGeom prst="rect">
            <a:avLst/>
          </a:prstGeom>
        </p:spPr>
        <p:txBody>
          <a:bodyPr wrap="square">
            <a:spAutoFit/>
          </a:bodyPr>
          <a:lstStyle/>
          <a:p>
            <a:pPr algn="r"/>
            <a:r>
              <a:rPr lang="en-US" b="1" dirty="0">
                <a:solidFill>
                  <a:schemeClr val="bg1"/>
                </a:solidFill>
              </a:rPr>
              <a:t>Tip Sheet: Review a Patient's Outside Records</a:t>
            </a:r>
          </a:p>
        </p:txBody>
      </p:sp>
    </p:spTree>
    <p:extLst>
      <p:ext uri="{BB962C8B-B14F-4D97-AF65-F5344CB8AC3E}">
        <p14:creationId xmlns:p14="http://schemas.microsoft.com/office/powerpoint/2010/main" val="99497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228600" y="258753"/>
            <a:ext cx="8610600"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3500" b="1" dirty="0">
                <a:solidFill>
                  <a:srgbClr val="002D86"/>
                </a:solidFill>
                <a:ea typeface="+mj-ea"/>
                <a:cs typeface="Arial" panose="020B0604020202020204" pitchFamily="34" charset="0"/>
              </a:rPr>
              <a:t>Mark Outside Information As Reviewed Continued</a:t>
            </a:r>
            <a:endParaRPr lang="en-US" sz="3500" dirty="0"/>
          </a:p>
          <a:p>
            <a:pPr indent="-214313"/>
            <a:endParaRPr lang="en-US" sz="1350" dirty="0"/>
          </a:p>
        </p:txBody>
      </p:sp>
      <p:sp>
        <p:nvSpPr>
          <p:cNvPr id="6" name="Rectangle 5">
            <a:extLst>
              <a:ext uri="{FF2B5EF4-FFF2-40B4-BE49-F238E27FC236}">
                <a16:creationId xmlns:a16="http://schemas.microsoft.com/office/drawing/2014/main" id="{0237F136-A317-4026-BF65-01B082E5B9BD}"/>
              </a:ext>
            </a:extLst>
          </p:cNvPr>
          <p:cNvSpPr/>
          <p:nvPr/>
        </p:nvSpPr>
        <p:spPr>
          <a:xfrm>
            <a:off x="228600" y="1434468"/>
            <a:ext cx="8610600" cy="1569660"/>
          </a:xfrm>
          <a:prstGeom prst="rect">
            <a:avLst/>
          </a:prstGeom>
        </p:spPr>
        <p:txBody>
          <a:bodyPr wrap="square">
            <a:spAutoFit/>
          </a:bodyPr>
          <a:lstStyle/>
          <a:p>
            <a:pPr indent="-285750">
              <a:buFont typeface="Arial" panose="020B0604020202020204" pitchFamily="34" charset="0"/>
            </a:pPr>
            <a:r>
              <a:rPr lang="en-US" sz="1600" b="0" i="0" dirty="0">
                <a:solidFill>
                  <a:srgbClr val="000000"/>
                </a:solidFill>
                <a:effectLst/>
                <a:latin typeface="Arial" panose="020B0604020202020204" pitchFamily="34" charset="0"/>
                <a:cs typeface="Arial" panose="020B0604020202020204" pitchFamily="34" charset="0"/>
              </a:rPr>
              <a:t>If a tab contains outside information that needs review, a folder icon with an arrow pointing into it, the same icon that appears in Storyboard, now appears on the tab. After a clinician has reviewed the information, a check mark appears on the folder icon. If your organization receives new information from an outside organization after information on a tab has been reviewed, for example, because a clinician requested updates to a patient's outside record, the check mark disappears. </a:t>
            </a:r>
            <a:endParaRPr lang="en-US" sz="1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3010CF9-B1DD-4ACE-9F19-60B9D82510CA}"/>
              </a:ext>
            </a:extLst>
          </p:cNvPr>
          <p:cNvPicPr>
            <a:picLocks noChangeAspect="1"/>
          </p:cNvPicPr>
          <p:nvPr/>
        </p:nvPicPr>
        <p:blipFill>
          <a:blip r:embed="rId4"/>
          <a:stretch>
            <a:fillRect/>
          </a:stretch>
        </p:blipFill>
        <p:spPr>
          <a:xfrm>
            <a:off x="321880" y="3044148"/>
            <a:ext cx="4255090" cy="883366"/>
          </a:xfrm>
          <a:prstGeom prst="rect">
            <a:avLst/>
          </a:prstGeom>
          <a:ln>
            <a:solidFill>
              <a:schemeClr val="tx1"/>
            </a:solidFill>
          </a:ln>
        </p:spPr>
      </p:pic>
      <p:sp>
        <p:nvSpPr>
          <p:cNvPr id="8" name="TextBox 7">
            <a:extLst>
              <a:ext uri="{FF2B5EF4-FFF2-40B4-BE49-F238E27FC236}">
                <a16:creationId xmlns:a16="http://schemas.microsoft.com/office/drawing/2014/main" id="{75698EEE-6990-4824-8159-77B66AA65039}"/>
              </a:ext>
            </a:extLst>
          </p:cNvPr>
          <p:cNvSpPr txBox="1"/>
          <p:nvPr/>
        </p:nvSpPr>
        <p:spPr>
          <a:xfrm>
            <a:off x="228600" y="4019041"/>
            <a:ext cx="8305800" cy="584775"/>
          </a:xfrm>
          <a:prstGeom prst="rect">
            <a:avLst/>
          </a:prstGeom>
          <a:noFill/>
        </p:spPr>
        <p:txBody>
          <a:bodyPr wrap="square">
            <a:spAutoFit/>
          </a:bodyPr>
          <a:lstStyle/>
          <a:p>
            <a:r>
              <a:rPr lang="en-US" sz="1600" b="0" i="0" dirty="0">
                <a:solidFill>
                  <a:srgbClr val="000000"/>
                </a:solidFill>
                <a:effectLst/>
                <a:latin typeface="Arial" panose="020B0604020202020204" pitchFamily="34" charset="0"/>
                <a:cs typeface="Arial" panose="020B0604020202020204" pitchFamily="34" charset="0"/>
              </a:rPr>
              <a:t>The reconciliation banners that notify clinicians about outside information are also updated to indicate that new information is available.</a:t>
            </a:r>
            <a:endParaRPr lang="en-US" sz="16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717ED79-429D-4308-A71E-7885E0E17ECA}"/>
              </a:ext>
            </a:extLst>
          </p:cNvPr>
          <p:cNvPicPr>
            <a:picLocks noChangeAspect="1"/>
          </p:cNvPicPr>
          <p:nvPr/>
        </p:nvPicPr>
        <p:blipFill>
          <a:blip r:embed="rId5"/>
          <a:stretch>
            <a:fillRect/>
          </a:stretch>
        </p:blipFill>
        <p:spPr>
          <a:xfrm>
            <a:off x="3810000" y="4695343"/>
            <a:ext cx="3937687" cy="1389772"/>
          </a:xfrm>
          <a:prstGeom prst="rect">
            <a:avLst/>
          </a:prstGeom>
          <a:ln>
            <a:solidFill>
              <a:schemeClr val="tx1"/>
            </a:solidFill>
          </a:ln>
        </p:spPr>
      </p:pic>
    </p:spTree>
    <p:extLst>
      <p:ext uri="{BB962C8B-B14F-4D97-AF65-F5344CB8AC3E}">
        <p14:creationId xmlns:p14="http://schemas.microsoft.com/office/powerpoint/2010/main" val="352776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19878"/>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304800" y="119257"/>
            <a:ext cx="8382000"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3500" b="1" dirty="0">
                <a:solidFill>
                  <a:srgbClr val="002D86"/>
                </a:solidFill>
                <a:ea typeface="+mj-ea"/>
                <a:cs typeface="Arial" panose="020B0604020202020204" pitchFamily="34" charset="0"/>
              </a:rPr>
              <a:t>Streamlined Workflows in the Request Outside Records Activity</a:t>
            </a:r>
            <a:endParaRPr lang="en-US" sz="3500" dirty="0"/>
          </a:p>
          <a:p>
            <a:pPr indent="-214313"/>
            <a:endParaRPr lang="en-US" sz="1350" dirty="0"/>
          </a:p>
        </p:txBody>
      </p:sp>
      <p:sp>
        <p:nvSpPr>
          <p:cNvPr id="6" name="Rectangle 5">
            <a:extLst>
              <a:ext uri="{FF2B5EF4-FFF2-40B4-BE49-F238E27FC236}">
                <a16:creationId xmlns:a16="http://schemas.microsoft.com/office/drawing/2014/main" id="{CEABD75C-098D-4252-9ED9-F3E175FDDE9B}"/>
              </a:ext>
            </a:extLst>
          </p:cNvPr>
          <p:cNvSpPr/>
          <p:nvPr/>
        </p:nvSpPr>
        <p:spPr>
          <a:xfrm>
            <a:off x="304800" y="1371600"/>
            <a:ext cx="8305800" cy="1569660"/>
          </a:xfrm>
          <a:prstGeom prst="rect">
            <a:avLst/>
          </a:prstGeom>
        </p:spPr>
        <p:txBody>
          <a:bodyPr wrap="square">
            <a:spAutoFit/>
          </a:bodyPr>
          <a:lstStyle/>
          <a:p>
            <a:pPr indent="-285750">
              <a:buFont typeface="Arial" panose="020B0604020202020204" pitchFamily="34" charset="0"/>
            </a:pPr>
            <a:r>
              <a:rPr lang="en-US" sz="1600" dirty="0">
                <a:latin typeface="Arial" panose="020B0604020202020204" pitchFamily="34" charset="0"/>
                <a:cs typeface="Arial" panose="020B0604020202020204" pitchFamily="34" charset="0"/>
              </a:rPr>
              <a:t>You can use a new checkbox next to the Favorites header in the Choose Organizations to Query section to query all your favorited organizations at once. When searching for organizations, you can now click forward and backward arrows to navigate between pages. The Collect Authorization Button is now called View Authorization.  There is a Cancel Request and a Cancel All Request button to allow for greater flexibility when choosing which query to cancel.</a:t>
            </a:r>
          </a:p>
        </p:txBody>
      </p:sp>
      <p:pic>
        <p:nvPicPr>
          <p:cNvPr id="7" name="Picture 6">
            <a:extLst>
              <a:ext uri="{FF2B5EF4-FFF2-40B4-BE49-F238E27FC236}">
                <a16:creationId xmlns:a16="http://schemas.microsoft.com/office/drawing/2014/main" id="{E713A809-3CEB-476D-8979-CEF0E7FB7F6D}"/>
              </a:ext>
            </a:extLst>
          </p:cNvPr>
          <p:cNvPicPr>
            <a:picLocks noChangeAspect="1"/>
          </p:cNvPicPr>
          <p:nvPr/>
        </p:nvPicPr>
        <p:blipFill>
          <a:blip r:embed="rId4"/>
          <a:stretch>
            <a:fillRect/>
          </a:stretch>
        </p:blipFill>
        <p:spPr>
          <a:xfrm>
            <a:off x="1469429" y="3013270"/>
            <a:ext cx="5976542" cy="3100950"/>
          </a:xfrm>
          <a:prstGeom prst="rect">
            <a:avLst/>
          </a:prstGeom>
          <a:ln>
            <a:solidFill>
              <a:schemeClr val="tx1"/>
            </a:solidFill>
          </a:ln>
        </p:spPr>
      </p:pic>
    </p:spTree>
    <p:extLst>
      <p:ext uri="{BB962C8B-B14F-4D97-AF65-F5344CB8AC3E}">
        <p14:creationId xmlns:p14="http://schemas.microsoft.com/office/powerpoint/2010/main" val="286369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19C033-FB4A-48A9-887D-9A596819974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125C43-9339-47DF-B040-9739C9FDA62A}"/>
              </a:ext>
            </a:extLst>
          </p:cNvPr>
          <p:cNvPicPr>
            <a:picLocks noChangeAspect="1"/>
          </p:cNvPicPr>
          <p:nvPr/>
        </p:nvPicPr>
        <p:blipFill>
          <a:blip r:embed="rId2"/>
          <a:stretch>
            <a:fillRect/>
          </a:stretch>
        </p:blipFill>
        <p:spPr>
          <a:xfrm>
            <a:off x="2513144" y="1853918"/>
            <a:ext cx="4523277" cy="2838862"/>
          </a:xfrm>
          <a:prstGeom prst="rect">
            <a:avLst/>
          </a:prstGeom>
        </p:spPr>
      </p:pic>
      <p:sp>
        <p:nvSpPr>
          <p:cNvPr id="12" name="Rectangle 11">
            <a:extLst>
              <a:ext uri="{FF2B5EF4-FFF2-40B4-BE49-F238E27FC236}">
                <a16:creationId xmlns:a16="http://schemas.microsoft.com/office/drawing/2014/main" id="{005C153F-19C3-4EC4-89D5-EC3AAE6BD471}"/>
              </a:ext>
            </a:extLst>
          </p:cNvPr>
          <p:cNvSpPr/>
          <p:nvPr/>
        </p:nvSpPr>
        <p:spPr>
          <a:xfrm>
            <a:off x="2605671" y="1943217"/>
            <a:ext cx="4334107" cy="266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978A85-12C8-4008-831C-0E130A30422F}"/>
              </a:ext>
            </a:extLst>
          </p:cNvPr>
          <p:cNvSpPr txBox="1"/>
          <p:nvPr/>
        </p:nvSpPr>
        <p:spPr>
          <a:xfrm>
            <a:off x="1676400" y="2895600"/>
            <a:ext cx="6358704" cy="707886"/>
          </a:xfrm>
          <a:prstGeom prst="rect">
            <a:avLst/>
          </a:prstGeom>
          <a:noFill/>
        </p:spPr>
        <p:txBody>
          <a:bodyPr wrap="square" rtlCol="0">
            <a:spAutoFit/>
          </a:bodyPr>
          <a:lstStyle/>
          <a:p>
            <a:pPr algn="ctr"/>
            <a:r>
              <a:rPr lang="en-US" sz="4000" b="1" dirty="0">
                <a:latin typeface="Arial Narrow" panose="020B0606020202030204" pitchFamily="34" charset="0"/>
              </a:rPr>
              <a:t>Notes and Documentation</a:t>
            </a:r>
          </a:p>
        </p:txBody>
      </p:sp>
      <p:pic>
        <p:nvPicPr>
          <p:cNvPr id="6" name="Picture 5">
            <a:extLst>
              <a:ext uri="{FF2B5EF4-FFF2-40B4-BE49-F238E27FC236}">
                <a16:creationId xmlns:a16="http://schemas.microsoft.com/office/drawing/2014/main" id="{61CF4786-3FB9-3F40-89F0-706CEDBF6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87" y="3150030"/>
            <a:ext cx="1558414" cy="514197"/>
          </a:xfrm>
          <a:prstGeom prst="rect">
            <a:avLst/>
          </a:prstGeom>
        </p:spPr>
      </p:pic>
      <p:pic>
        <p:nvPicPr>
          <p:cNvPr id="4" name="Picture 3">
            <a:extLst>
              <a:ext uri="{FF2B5EF4-FFF2-40B4-BE49-F238E27FC236}">
                <a16:creationId xmlns:a16="http://schemas.microsoft.com/office/drawing/2014/main" id="{707A18D5-F3D4-42AC-9A91-F505A6C3CE51}"/>
              </a:ext>
            </a:extLst>
          </p:cNvPr>
          <p:cNvPicPr>
            <a:picLocks noChangeAspect="1"/>
          </p:cNvPicPr>
          <p:nvPr/>
        </p:nvPicPr>
        <p:blipFill rotWithShape="1">
          <a:blip r:embed="rId4"/>
          <a:srcRect t="65571"/>
          <a:stretch/>
        </p:blipFill>
        <p:spPr>
          <a:xfrm rot="5400000" flipH="1" flipV="1">
            <a:off x="-2466630" y="2441403"/>
            <a:ext cx="6861517" cy="1971676"/>
          </a:xfrm>
          <a:prstGeom prst="rect">
            <a:avLst/>
          </a:prstGeom>
        </p:spPr>
      </p:pic>
      <p:pic>
        <p:nvPicPr>
          <p:cNvPr id="5" name="Picture 5" descr="image003">
            <a:extLst>
              <a:ext uri="{FF2B5EF4-FFF2-40B4-BE49-F238E27FC236}">
                <a16:creationId xmlns:a16="http://schemas.microsoft.com/office/drawing/2014/main" id="{C94DD445-0FC3-4BC2-BCBA-6DBF32A6F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52400"/>
            <a:ext cx="1459390" cy="41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26429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76200" y="152400"/>
            <a:ext cx="9067800"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3500" b="1" dirty="0">
                <a:solidFill>
                  <a:srgbClr val="002D86"/>
                </a:solidFill>
                <a:latin typeface="Arial Narrow" panose="020B0606020202030204" pitchFamily="34" charset="0"/>
                <a:ea typeface="+mj-ea"/>
                <a:cs typeface="Arial" panose="020B0604020202020204" pitchFamily="34" charset="0"/>
              </a:rPr>
              <a:t>More Intuitive Location for the Discard Remaining Button in the Reconcile Outside Information Activity</a:t>
            </a:r>
          </a:p>
          <a:p>
            <a:pPr indent="-214313"/>
            <a:endParaRPr lang="en-US" sz="1350" dirty="0"/>
          </a:p>
        </p:txBody>
      </p:sp>
      <p:sp>
        <p:nvSpPr>
          <p:cNvPr id="6" name="Rectangle 5">
            <a:extLst>
              <a:ext uri="{FF2B5EF4-FFF2-40B4-BE49-F238E27FC236}">
                <a16:creationId xmlns:a16="http://schemas.microsoft.com/office/drawing/2014/main" id="{198BBB0C-75C5-439B-9837-F950AB29ECB1}"/>
              </a:ext>
            </a:extLst>
          </p:cNvPr>
          <p:cNvSpPr/>
          <p:nvPr/>
        </p:nvSpPr>
        <p:spPr>
          <a:xfrm>
            <a:off x="304800" y="1866037"/>
            <a:ext cx="8305800" cy="1200329"/>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To align the </a:t>
            </a:r>
            <a:r>
              <a:rPr lang="en-US" b="1" dirty="0">
                <a:latin typeface="Arial" panose="020B0604020202020204" pitchFamily="34" charset="0"/>
                <a:cs typeface="Arial" panose="020B0604020202020204" pitchFamily="34" charset="0"/>
              </a:rPr>
              <a:t>Discard Remaining</a:t>
            </a:r>
            <a:r>
              <a:rPr lang="en-US" dirty="0">
                <a:latin typeface="Arial" panose="020B0604020202020204" pitchFamily="34" charset="0"/>
                <a:cs typeface="Arial" panose="020B0604020202020204" pitchFamily="34" charset="0"/>
              </a:rPr>
              <a:t> button with the other discard buttons in the Reconcile Outside Information activity and to reduce scrolling, the Discard Remaining button now appears on the left side of the activity instead of on the right side.</a:t>
            </a:r>
          </a:p>
        </p:txBody>
      </p:sp>
      <p:pic>
        <p:nvPicPr>
          <p:cNvPr id="7" name="U:\Images\2020 Nov\4400001To4500000\4402861.png">
            <a:extLst>
              <a:ext uri="{FF2B5EF4-FFF2-40B4-BE49-F238E27FC236}">
                <a16:creationId xmlns:a16="http://schemas.microsoft.com/office/drawing/2014/main" id="{EFCE1870-B792-4812-9145-174D9C741ED2}"/>
              </a:ext>
            </a:extLst>
          </p:cNvPr>
          <p:cNvPicPr/>
          <p:nvPr/>
        </p:nvPicPr>
        <p:blipFill>
          <a:blip r:embed="rId4" cstate="print"/>
          <a:stretch>
            <a:fillRect/>
          </a:stretch>
        </p:blipFill>
        <p:spPr>
          <a:xfrm>
            <a:off x="1981200" y="2873130"/>
            <a:ext cx="4510029" cy="3260968"/>
          </a:xfrm>
          <a:prstGeom prst="rect">
            <a:avLst/>
          </a:prstGeom>
        </p:spPr>
      </p:pic>
    </p:spTree>
    <p:extLst>
      <p:ext uri="{BB962C8B-B14F-4D97-AF65-F5344CB8AC3E}">
        <p14:creationId xmlns:p14="http://schemas.microsoft.com/office/powerpoint/2010/main" val="248797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19C033-FB4A-48A9-887D-9A596819974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125C43-9339-47DF-B040-9739C9FDA62A}"/>
              </a:ext>
            </a:extLst>
          </p:cNvPr>
          <p:cNvPicPr>
            <a:picLocks noChangeAspect="1"/>
          </p:cNvPicPr>
          <p:nvPr/>
        </p:nvPicPr>
        <p:blipFill>
          <a:blip r:embed="rId2"/>
          <a:stretch>
            <a:fillRect/>
          </a:stretch>
        </p:blipFill>
        <p:spPr>
          <a:xfrm>
            <a:off x="2513144" y="1853918"/>
            <a:ext cx="4523277" cy="2838862"/>
          </a:xfrm>
          <a:prstGeom prst="rect">
            <a:avLst/>
          </a:prstGeom>
        </p:spPr>
      </p:pic>
      <p:sp>
        <p:nvSpPr>
          <p:cNvPr id="12" name="Rectangle 11">
            <a:extLst>
              <a:ext uri="{FF2B5EF4-FFF2-40B4-BE49-F238E27FC236}">
                <a16:creationId xmlns:a16="http://schemas.microsoft.com/office/drawing/2014/main" id="{005C153F-19C3-4EC4-89D5-EC3AAE6BD471}"/>
              </a:ext>
            </a:extLst>
          </p:cNvPr>
          <p:cNvSpPr/>
          <p:nvPr/>
        </p:nvSpPr>
        <p:spPr>
          <a:xfrm>
            <a:off x="2605671" y="1943217"/>
            <a:ext cx="4334107" cy="266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978A85-12C8-4008-831C-0E130A30422F}"/>
              </a:ext>
            </a:extLst>
          </p:cNvPr>
          <p:cNvSpPr txBox="1"/>
          <p:nvPr/>
        </p:nvSpPr>
        <p:spPr>
          <a:xfrm>
            <a:off x="1828800" y="2895600"/>
            <a:ext cx="5791200" cy="707886"/>
          </a:xfrm>
          <a:prstGeom prst="rect">
            <a:avLst/>
          </a:prstGeom>
          <a:noFill/>
        </p:spPr>
        <p:txBody>
          <a:bodyPr wrap="square" rtlCol="0">
            <a:spAutoFit/>
          </a:bodyPr>
          <a:lstStyle/>
          <a:p>
            <a:pPr algn="ctr"/>
            <a:r>
              <a:rPr lang="en-US" sz="4000" b="1" dirty="0">
                <a:latin typeface="Arial Narrow" panose="020B0606020202030204" pitchFamily="34" charset="0"/>
              </a:rPr>
              <a:t>History and Pedigree</a:t>
            </a:r>
          </a:p>
        </p:txBody>
      </p:sp>
      <p:pic>
        <p:nvPicPr>
          <p:cNvPr id="6" name="Picture 5">
            <a:extLst>
              <a:ext uri="{FF2B5EF4-FFF2-40B4-BE49-F238E27FC236}">
                <a16:creationId xmlns:a16="http://schemas.microsoft.com/office/drawing/2014/main" id="{61CF4786-3FB9-3F40-89F0-706CEDBF6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87" y="3150030"/>
            <a:ext cx="1558414" cy="514197"/>
          </a:xfrm>
          <a:prstGeom prst="rect">
            <a:avLst/>
          </a:prstGeom>
        </p:spPr>
      </p:pic>
      <p:pic>
        <p:nvPicPr>
          <p:cNvPr id="4" name="Picture 3">
            <a:extLst>
              <a:ext uri="{FF2B5EF4-FFF2-40B4-BE49-F238E27FC236}">
                <a16:creationId xmlns:a16="http://schemas.microsoft.com/office/drawing/2014/main" id="{707A18D5-F3D4-42AC-9A91-F505A6C3CE51}"/>
              </a:ext>
            </a:extLst>
          </p:cNvPr>
          <p:cNvPicPr>
            <a:picLocks noChangeAspect="1"/>
          </p:cNvPicPr>
          <p:nvPr/>
        </p:nvPicPr>
        <p:blipFill rotWithShape="1">
          <a:blip r:embed="rId4"/>
          <a:srcRect t="65571"/>
          <a:stretch/>
        </p:blipFill>
        <p:spPr>
          <a:xfrm rot="5400000" flipH="1" flipV="1">
            <a:off x="-2466630" y="2441403"/>
            <a:ext cx="6861517" cy="1971676"/>
          </a:xfrm>
          <a:prstGeom prst="rect">
            <a:avLst/>
          </a:prstGeom>
        </p:spPr>
      </p:pic>
      <p:pic>
        <p:nvPicPr>
          <p:cNvPr id="5" name="Picture 5" descr="image003">
            <a:extLst>
              <a:ext uri="{FF2B5EF4-FFF2-40B4-BE49-F238E27FC236}">
                <a16:creationId xmlns:a16="http://schemas.microsoft.com/office/drawing/2014/main" id="{C94DD445-0FC3-4BC2-BCBA-6DBF32A6F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52400"/>
            <a:ext cx="1459390" cy="41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00415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205878" y="-37604"/>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44F18BA0-E1F1-46B9-B6F0-90CD3BF2959B}"/>
              </a:ext>
            </a:extLst>
          </p:cNvPr>
          <p:cNvSpPr/>
          <p:nvPr/>
        </p:nvSpPr>
        <p:spPr>
          <a:xfrm>
            <a:off x="1752600" y="120654"/>
            <a:ext cx="7391400" cy="646331"/>
          </a:xfrm>
          <a:prstGeom prst="rect">
            <a:avLst/>
          </a:prstGeom>
        </p:spPr>
        <p:txBody>
          <a:bodyPr wrap="square">
            <a:spAutoFit/>
          </a:bodyPr>
          <a:lstStyle/>
          <a:p>
            <a:r>
              <a:rPr lang="en-US" sz="3600" b="1" dirty="0">
                <a:solidFill>
                  <a:srgbClr val="002D86"/>
                </a:solidFill>
                <a:latin typeface="Arial Narrow" panose="020B0606020202030204" pitchFamily="34" charset="0"/>
                <a:ea typeface="+mj-ea"/>
                <a:cs typeface="+mj-cs"/>
              </a:rPr>
              <a:t>Include Fertility Information in Pedigree</a:t>
            </a:r>
          </a:p>
        </p:txBody>
      </p:sp>
      <p:sp>
        <p:nvSpPr>
          <p:cNvPr id="12" name="Rectangle 11">
            <a:extLst>
              <a:ext uri="{FF2B5EF4-FFF2-40B4-BE49-F238E27FC236}">
                <a16:creationId xmlns:a16="http://schemas.microsoft.com/office/drawing/2014/main" id="{C267DEC0-1A57-4199-8A79-F6CFF1915292}"/>
              </a:ext>
            </a:extLst>
          </p:cNvPr>
          <p:cNvSpPr/>
          <p:nvPr/>
        </p:nvSpPr>
        <p:spPr>
          <a:xfrm>
            <a:off x="1803278" y="1020651"/>
            <a:ext cx="7391400" cy="2308324"/>
          </a:xfrm>
          <a:prstGeom prst="rect">
            <a:avLst/>
          </a:prstGeom>
        </p:spPr>
        <p:txBody>
          <a:bodyPr wrap="square">
            <a:spAutoFit/>
          </a:bodyPr>
          <a:lstStyle/>
          <a:p>
            <a:pPr indent="-285750"/>
            <a:r>
              <a:rPr lang="en-US" dirty="0">
                <a:latin typeface="Arial" panose="020B0604020202020204" pitchFamily="34" charset="0"/>
                <a:cs typeface="Arial" panose="020B0604020202020204" pitchFamily="34" charset="0"/>
              </a:rPr>
              <a:t>In the Pedigree sidebar, you can document fertility statuses for a patient or their relatives, along with detailed notes to further inform your recommendations. Status is indicated by the standard notation for No Children By Choice (A) and Infertile (B) in the diagram.  </a:t>
            </a:r>
            <a:r>
              <a:rPr lang="en-US" b="0" i="0" dirty="0">
                <a:solidFill>
                  <a:srgbClr val="000000"/>
                </a:solidFill>
                <a:effectLst/>
                <a:latin typeface="Arial" panose="020B0604020202020204" pitchFamily="34" charset="0"/>
                <a:cs typeface="Arial" panose="020B0604020202020204" pitchFamily="34" charset="0"/>
              </a:rPr>
              <a:t>When a fertility status note is included, the note icon appears next to the patient or relative.</a:t>
            </a:r>
            <a:endParaRPr lang="en-US" dirty="0">
              <a:latin typeface="Arial" panose="020B0604020202020204" pitchFamily="34" charset="0"/>
              <a:cs typeface="Arial" panose="020B0604020202020204" pitchFamily="34" charset="0"/>
            </a:endParaRPr>
          </a:p>
          <a:p>
            <a:pPr indent="-285750">
              <a:buFont typeface="Arial" panose="020B0604020202020204" pitchFamily="34" charset="0"/>
            </a:pPr>
            <a:endParaRPr lang="en-US" dirty="0"/>
          </a:p>
          <a:p>
            <a:endParaRPr lang="en-US" dirty="0"/>
          </a:p>
        </p:txBody>
      </p:sp>
      <p:pic>
        <p:nvPicPr>
          <p:cNvPr id="13" name="U:\Images\2020 Nov\4300001To4400000\4395893.png">
            <a:extLst>
              <a:ext uri="{FF2B5EF4-FFF2-40B4-BE49-F238E27FC236}">
                <a16:creationId xmlns:a16="http://schemas.microsoft.com/office/drawing/2014/main" id="{2DABFD5B-A1BB-46B5-B729-43BAA927D7C8}"/>
              </a:ext>
            </a:extLst>
          </p:cNvPr>
          <p:cNvPicPr/>
          <p:nvPr/>
        </p:nvPicPr>
        <p:blipFill>
          <a:blip r:embed="rId5" cstate="print"/>
          <a:stretch>
            <a:fillRect/>
          </a:stretch>
        </p:blipFill>
        <p:spPr>
          <a:xfrm>
            <a:off x="3312821" y="2819400"/>
            <a:ext cx="4078579" cy="3479680"/>
          </a:xfrm>
          <a:prstGeom prst="rect">
            <a:avLst/>
          </a:prstGeom>
        </p:spPr>
      </p:pic>
    </p:spTree>
    <p:extLst>
      <p:ext uri="{BB962C8B-B14F-4D97-AF65-F5344CB8AC3E}">
        <p14:creationId xmlns:p14="http://schemas.microsoft.com/office/powerpoint/2010/main" val="286413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C728-09E8-481E-A623-8F81309A0E07}"/>
              </a:ext>
            </a:extLst>
          </p:cNvPr>
          <p:cNvGrpSpPr/>
          <p:nvPr/>
        </p:nvGrpSpPr>
        <p:grpSpPr>
          <a:xfrm>
            <a:off x="-194003" y="-16284"/>
            <a:ext cx="9532006" cy="6890568"/>
            <a:chOff x="-194003" y="-32568"/>
            <a:chExt cx="9532006" cy="6890568"/>
          </a:xfrm>
        </p:grpSpPr>
        <p:sp>
          <p:nvSpPr>
            <p:cNvPr id="5" name="Rectangle 4">
              <a:extLst>
                <a:ext uri="{FF2B5EF4-FFF2-40B4-BE49-F238E27FC236}">
                  <a16:creationId xmlns:a16="http://schemas.microsoft.com/office/drawing/2014/main" id="{31CCCF37-D617-46CE-8D01-F112CB8011EC}"/>
                </a:ext>
              </a:extLst>
            </p:cNvPr>
            <p:cNvSpPr/>
            <p:nvPr/>
          </p:nvSpPr>
          <p:spPr>
            <a:xfrm>
              <a:off x="-194003" y="-32568"/>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C34BB47-4838-488C-B0FE-93498778FE66}"/>
                </a:ext>
              </a:extLst>
            </p:cNvPr>
            <p:cNvPicPr>
              <a:picLocks noChangeAspect="1"/>
            </p:cNvPicPr>
            <p:nvPr/>
          </p:nvPicPr>
          <p:blipFill rotWithShape="1">
            <a:blip r:embed="rId3"/>
            <a:srcRect l="79503" t="835" r="397" b="8090"/>
            <a:stretch/>
          </p:blipFill>
          <p:spPr>
            <a:xfrm>
              <a:off x="7536339" y="-16283"/>
              <a:ext cx="1801664" cy="6858000"/>
            </a:xfrm>
            <a:prstGeom prst="rect">
              <a:avLst/>
            </a:prstGeom>
            <a:ln>
              <a:noFill/>
            </a:ln>
            <a:effectLst>
              <a:softEdge rad="50800"/>
            </a:effectLst>
          </p:spPr>
        </p:pic>
      </p:grpSp>
      <p:sp>
        <p:nvSpPr>
          <p:cNvPr id="3" name="Rectangle 2">
            <a:extLst>
              <a:ext uri="{FF2B5EF4-FFF2-40B4-BE49-F238E27FC236}">
                <a16:creationId xmlns:a16="http://schemas.microsoft.com/office/drawing/2014/main" id="{9DFD908C-6548-4FE8-83F8-36F7D33B62B1}"/>
              </a:ext>
            </a:extLst>
          </p:cNvPr>
          <p:cNvSpPr/>
          <p:nvPr/>
        </p:nvSpPr>
        <p:spPr>
          <a:xfrm>
            <a:off x="0" y="89059"/>
            <a:ext cx="7536339" cy="707886"/>
          </a:xfrm>
          <a:prstGeom prst="rect">
            <a:avLst/>
          </a:prstGeom>
        </p:spPr>
        <p:txBody>
          <a:bodyPr wrap="square">
            <a:spAutoFit/>
          </a:bodyPr>
          <a:lstStyle/>
          <a:p>
            <a:r>
              <a:rPr lang="en-US" sz="4000" b="1" dirty="0">
                <a:solidFill>
                  <a:srgbClr val="002D86"/>
                </a:solidFill>
                <a:latin typeface="Arial Narrow" panose="020B0606020202030204" pitchFamily="34" charset="0"/>
                <a:ea typeface="+mj-ea"/>
                <a:cs typeface="+mj-cs"/>
              </a:rPr>
              <a:t>More Family History, Fewer Clicks</a:t>
            </a:r>
          </a:p>
        </p:txBody>
      </p:sp>
      <p:sp>
        <p:nvSpPr>
          <p:cNvPr id="9" name="TextBox 8">
            <a:extLst>
              <a:ext uri="{FF2B5EF4-FFF2-40B4-BE49-F238E27FC236}">
                <a16:creationId xmlns:a16="http://schemas.microsoft.com/office/drawing/2014/main" id="{40248254-8B26-43FE-B778-642FB5718F0F}"/>
              </a:ext>
            </a:extLst>
          </p:cNvPr>
          <p:cNvSpPr txBox="1"/>
          <p:nvPr/>
        </p:nvSpPr>
        <p:spPr>
          <a:xfrm>
            <a:off x="0" y="841909"/>
            <a:ext cx="7141342" cy="3416320"/>
          </a:xfrm>
          <a:prstGeom prst="rect">
            <a:avLst/>
          </a:prstGeom>
          <a:noFill/>
        </p:spPr>
        <p:txBody>
          <a:bodyPr wrap="square">
            <a:spAutoFit/>
          </a:bodyPr>
          <a:lstStyle/>
          <a:p>
            <a:pPr algn="l"/>
            <a:r>
              <a:rPr lang="en-US" b="0" i="0" dirty="0">
                <a:solidFill>
                  <a:srgbClr val="000000"/>
                </a:solidFill>
                <a:effectLst/>
                <a:latin typeface="Arial" panose="020B0604020202020204" pitchFamily="34" charset="0"/>
                <a:cs typeface="Arial" panose="020B0604020202020204" pitchFamily="34" charset="0"/>
              </a:rPr>
              <a:t>Some enhancements have been made to the Family History section to increase efficiency, including:</a:t>
            </a:r>
          </a:p>
          <a:p>
            <a:pPr marL="285750" indent="-285750">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Patient information appears at the top of the section instead of the bottom. A Details button is available for all patients.</a:t>
            </a:r>
          </a:p>
          <a:p>
            <a:pPr marL="285750" indent="-285750">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Comments are visible without extra clicks.</a:t>
            </a:r>
          </a:p>
          <a:p>
            <a:pPr marL="285750" indent="-285750">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More room for names and notes avoids scrolling or clicking for details.</a:t>
            </a:r>
          </a:p>
          <a:p>
            <a:pPr marL="285750" indent="-285750">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Negative Hx appears in a separate table below the family members to reinforce the distinction between shared family conditions and pertinent family negatives.</a:t>
            </a:r>
          </a:p>
          <a:p>
            <a:pPr marL="285750" indent="-285750">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Problems are added and edited with a new menu instead of the previous window.</a:t>
            </a:r>
          </a:p>
        </p:txBody>
      </p:sp>
      <p:pic>
        <p:nvPicPr>
          <p:cNvPr id="10" name="U:\Images\2020 Nov\4400001To4500000\4403495.png">
            <a:extLst>
              <a:ext uri="{FF2B5EF4-FFF2-40B4-BE49-F238E27FC236}">
                <a16:creationId xmlns:a16="http://schemas.microsoft.com/office/drawing/2014/main" id="{70981EE9-8AF8-433B-917C-0C5034969447}"/>
              </a:ext>
            </a:extLst>
          </p:cNvPr>
          <p:cNvPicPr/>
          <p:nvPr/>
        </p:nvPicPr>
        <p:blipFill>
          <a:blip r:embed="rId4" cstate="print"/>
          <a:stretch>
            <a:fillRect/>
          </a:stretch>
        </p:blipFill>
        <p:spPr>
          <a:xfrm>
            <a:off x="0" y="4258229"/>
            <a:ext cx="7239000" cy="2433243"/>
          </a:xfrm>
          <a:prstGeom prst="rect">
            <a:avLst/>
          </a:prstGeom>
        </p:spPr>
      </p:pic>
    </p:spTree>
    <p:extLst>
      <p:ext uri="{BB962C8B-B14F-4D97-AF65-F5344CB8AC3E}">
        <p14:creationId xmlns:p14="http://schemas.microsoft.com/office/powerpoint/2010/main" val="315560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6D5C72-E368-4B88-A699-5DDCC1116A7C}"/>
              </a:ext>
            </a:extLst>
          </p:cNvPr>
          <p:cNvSpPr/>
          <p:nvPr/>
        </p:nvSpPr>
        <p:spPr>
          <a:xfrm>
            <a:off x="0" y="0"/>
            <a:ext cx="9144000" cy="684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859FD8-5EB8-4BEA-958F-511A91D52C01}"/>
              </a:ext>
            </a:extLst>
          </p:cNvPr>
          <p:cNvSpPr/>
          <p:nvPr/>
        </p:nvSpPr>
        <p:spPr>
          <a:xfrm>
            <a:off x="1958425" y="152400"/>
            <a:ext cx="7010400" cy="1323439"/>
          </a:xfrm>
          <a:prstGeom prst="rect">
            <a:avLst/>
          </a:prstGeom>
        </p:spPr>
        <p:txBody>
          <a:bodyPr wrap="square">
            <a:spAutoFit/>
          </a:bodyPr>
          <a:lstStyle/>
          <a:p>
            <a:pPr defTabSz="685800" eaLnBrk="0" fontAlgn="base" hangingPunct="0">
              <a:spcBef>
                <a:spcPct val="0"/>
              </a:spcBef>
              <a:spcAft>
                <a:spcPct val="0"/>
              </a:spcAft>
              <a:tabLst>
                <a:tab pos="342900" algn="l"/>
              </a:tabLst>
            </a:pPr>
            <a:r>
              <a:rPr lang="en-US" altLang="en-US" sz="4000" b="1" dirty="0">
                <a:solidFill>
                  <a:srgbClr val="002D86"/>
                </a:solidFill>
                <a:latin typeface="Arial Narrow" panose="020B0606020202030204" pitchFamily="34" charset="0"/>
                <a:ea typeface="+mj-ea"/>
                <a:cs typeface="Arial" panose="020B0604020202020204" pitchFamily="34" charset="0"/>
              </a:rPr>
              <a:t>Pedigree Information is Available in Family History</a:t>
            </a:r>
            <a:endParaRPr lang="en-US" sz="4000" b="1" dirty="0">
              <a:solidFill>
                <a:srgbClr val="002D86"/>
              </a:solidFill>
              <a:latin typeface="Arial Narrow" panose="020B0606020202030204" pitchFamily="34" charset="0"/>
              <a:ea typeface="+mj-ea"/>
              <a:cs typeface="Arial" panose="020B0604020202020204" pitchFamily="34" charset="0"/>
            </a:endParaRPr>
          </a:p>
        </p:txBody>
      </p:sp>
      <p:pic>
        <p:nvPicPr>
          <p:cNvPr id="19" name="Picture 18">
            <a:extLst>
              <a:ext uri="{FF2B5EF4-FFF2-40B4-BE49-F238E27FC236}">
                <a16:creationId xmlns:a16="http://schemas.microsoft.com/office/drawing/2014/main" id="{53746B79-E62A-4751-ABF1-A8B3B74AC90D}"/>
              </a:ext>
            </a:extLst>
          </p:cNvPr>
          <p:cNvPicPr>
            <a:picLocks noChangeAspect="1"/>
          </p:cNvPicPr>
          <p:nvPr/>
        </p:nvPicPr>
        <p:blipFill rotWithShape="1">
          <a:blip r:embed="rId3"/>
          <a:srcRect t="65571"/>
          <a:stretch/>
        </p:blipFill>
        <p:spPr>
          <a:xfrm rot="5400000" flipH="1" flipV="1">
            <a:off x="-2435542" y="2450782"/>
            <a:ext cx="6842760" cy="1971676"/>
          </a:xfrm>
          <a:prstGeom prst="rect">
            <a:avLst/>
          </a:prstGeom>
        </p:spPr>
      </p:pic>
      <p:sp>
        <p:nvSpPr>
          <p:cNvPr id="6" name="Rectangle 5">
            <a:extLst>
              <a:ext uri="{FF2B5EF4-FFF2-40B4-BE49-F238E27FC236}">
                <a16:creationId xmlns:a16="http://schemas.microsoft.com/office/drawing/2014/main" id="{A775FFA9-17A7-46EA-826F-349ADE8E8D74}"/>
              </a:ext>
            </a:extLst>
          </p:cNvPr>
          <p:cNvSpPr/>
          <p:nvPr/>
        </p:nvSpPr>
        <p:spPr>
          <a:xfrm>
            <a:off x="1828800" y="1612999"/>
            <a:ext cx="6934200" cy="1190704"/>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Click the pencil next to a family member (A) to update information such as adoptive parents, twins, and chart linking. You can see similar information for the patient by clicking </a:t>
            </a:r>
            <a:r>
              <a:rPr lang="en-US" b="1" dirty="0">
                <a:latin typeface="Arial" panose="020B0604020202020204" pitchFamily="34" charset="0"/>
                <a:cs typeface="Arial" panose="020B0604020202020204" pitchFamily="34" charset="0"/>
              </a:rPr>
              <a:t>Details </a:t>
            </a:r>
            <a:r>
              <a:rPr lang="en-US" dirty="0">
                <a:latin typeface="Arial" panose="020B0604020202020204" pitchFamily="34" charset="0"/>
                <a:cs typeface="Arial" panose="020B0604020202020204" pitchFamily="34" charset="0"/>
              </a:rPr>
              <a:t>(B).</a:t>
            </a:r>
          </a:p>
          <a:p>
            <a:endParaRPr lang="en-US" dirty="0"/>
          </a:p>
        </p:txBody>
      </p:sp>
      <p:pic>
        <p:nvPicPr>
          <p:cNvPr id="9" name="U:\Images\2020 Nov\4400001To4500000\4403844.png">
            <a:extLst>
              <a:ext uri="{FF2B5EF4-FFF2-40B4-BE49-F238E27FC236}">
                <a16:creationId xmlns:a16="http://schemas.microsoft.com/office/drawing/2014/main" id="{C9D79BD5-0A45-4E0C-94E2-9505F184869C}"/>
              </a:ext>
            </a:extLst>
          </p:cNvPr>
          <p:cNvPicPr/>
          <p:nvPr/>
        </p:nvPicPr>
        <p:blipFill>
          <a:blip r:embed="rId4" cstate="print"/>
          <a:stretch>
            <a:fillRect/>
          </a:stretch>
        </p:blipFill>
        <p:spPr>
          <a:xfrm>
            <a:off x="2804292" y="2803703"/>
            <a:ext cx="4353472" cy="3606661"/>
          </a:xfrm>
          <a:prstGeom prst="rect">
            <a:avLst/>
          </a:prstGeom>
        </p:spPr>
      </p:pic>
    </p:spTree>
    <p:extLst>
      <p:ext uri="{BB962C8B-B14F-4D97-AF65-F5344CB8AC3E}">
        <p14:creationId xmlns:p14="http://schemas.microsoft.com/office/powerpoint/2010/main" val="412648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19C033-FB4A-48A9-887D-9A596819974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125C43-9339-47DF-B040-9739C9FDA62A}"/>
              </a:ext>
            </a:extLst>
          </p:cNvPr>
          <p:cNvPicPr>
            <a:picLocks noChangeAspect="1"/>
          </p:cNvPicPr>
          <p:nvPr/>
        </p:nvPicPr>
        <p:blipFill>
          <a:blip r:embed="rId2"/>
          <a:stretch>
            <a:fillRect/>
          </a:stretch>
        </p:blipFill>
        <p:spPr>
          <a:xfrm>
            <a:off x="2513144" y="1853918"/>
            <a:ext cx="4523277" cy="2838862"/>
          </a:xfrm>
          <a:prstGeom prst="rect">
            <a:avLst/>
          </a:prstGeom>
        </p:spPr>
      </p:pic>
      <p:sp>
        <p:nvSpPr>
          <p:cNvPr id="12" name="Rectangle 11">
            <a:extLst>
              <a:ext uri="{FF2B5EF4-FFF2-40B4-BE49-F238E27FC236}">
                <a16:creationId xmlns:a16="http://schemas.microsoft.com/office/drawing/2014/main" id="{005C153F-19C3-4EC4-89D5-EC3AAE6BD471}"/>
              </a:ext>
            </a:extLst>
          </p:cNvPr>
          <p:cNvSpPr/>
          <p:nvPr/>
        </p:nvSpPr>
        <p:spPr>
          <a:xfrm>
            <a:off x="2605671" y="1943217"/>
            <a:ext cx="4334107" cy="266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978A85-12C8-4008-831C-0E130A30422F}"/>
              </a:ext>
            </a:extLst>
          </p:cNvPr>
          <p:cNvSpPr txBox="1"/>
          <p:nvPr/>
        </p:nvSpPr>
        <p:spPr>
          <a:xfrm>
            <a:off x="3246399" y="2895600"/>
            <a:ext cx="2849601" cy="707886"/>
          </a:xfrm>
          <a:prstGeom prst="rect">
            <a:avLst/>
          </a:prstGeom>
          <a:noFill/>
        </p:spPr>
        <p:txBody>
          <a:bodyPr wrap="square" rtlCol="0">
            <a:spAutoFit/>
          </a:bodyPr>
          <a:lstStyle/>
          <a:p>
            <a:pPr algn="ctr"/>
            <a:r>
              <a:rPr lang="en-US" sz="4000" b="1" dirty="0">
                <a:latin typeface="Arial Narrow" panose="020B0606020202030204" pitchFamily="34" charset="0"/>
              </a:rPr>
              <a:t>Obstetrics</a:t>
            </a:r>
          </a:p>
        </p:txBody>
      </p:sp>
      <p:pic>
        <p:nvPicPr>
          <p:cNvPr id="6" name="Picture 5">
            <a:extLst>
              <a:ext uri="{FF2B5EF4-FFF2-40B4-BE49-F238E27FC236}">
                <a16:creationId xmlns:a16="http://schemas.microsoft.com/office/drawing/2014/main" id="{61CF4786-3FB9-3F40-89F0-706CEDBF6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87" y="3150030"/>
            <a:ext cx="1558414" cy="514197"/>
          </a:xfrm>
          <a:prstGeom prst="rect">
            <a:avLst/>
          </a:prstGeom>
        </p:spPr>
      </p:pic>
      <p:pic>
        <p:nvPicPr>
          <p:cNvPr id="4" name="Picture 3">
            <a:extLst>
              <a:ext uri="{FF2B5EF4-FFF2-40B4-BE49-F238E27FC236}">
                <a16:creationId xmlns:a16="http://schemas.microsoft.com/office/drawing/2014/main" id="{707A18D5-F3D4-42AC-9A91-F505A6C3CE51}"/>
              </a:ext>
            </a:extLst>
          </p:cNvPr>
          <p:cNvPicPr>
            <a:picLocks noChangeAspect="1"/>
          </p:cNvPicPr>
          <p:nvPr/>
        </p:nvPicPr>
        <p:blipFill rotWithShape="1">
          <a:blip r:embed="rId4"/>
          <a:srcRect t="65571"/>
          <a:stretch/>
        </p:blipFill>
        <p:spPr>
          <a:xfrm rot="5400000" flipH="1" flipV="1">
            <a:off x="-2466630" y="2441403"/>
            <a:ext cx="6861517" cy="1971676"/>
          </a:xfrm>
          <a:prstGeom prst="rect">
            <a:avLst/>
          </a:prstGeom>
        </p:spPr>
      </p:pic>
      <p:pic>
        <p:nvPicPr>
          <p:cNvPr id="5" name="Picture 5" descr="image003">
            <a:extLst>
              <a:ext uri="{FF2B5EF4-FFF2-40B4-BE49-F238E27FC236}">
                <a16:creationId xmlns:a16="http://schemas.microsoft.com/office/drawing/2014/main" id="{C94DD445-0FC3-4BC2-BCBA-6DBF32A6F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52400"/>
            <a:ext cx="1459390" cy="41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5008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DC499-FEB5-4371-9B58-9C6329C2D8E2}"/>
              </a:ext>
            </a:extLst>
          </p:cNvPr>
          <p:cNvGrpSpPr/>
          <p:nvPr/>
        </p:nvGrpSpPr>
        <p:grpSpPr>
          <a:xfrm>
            <a:off x="0" y="0"/>
            <a:ext cx="9144000" cy="6857998"/>
            <a:chOff x="0" y="0"/>
            <a:chExt cx="9144000" cy="6857998"/>
          </a:xfrm>
        </p:grpSpPr>
        <p:sp>
          <p:nvSpPr>
            <p:cNvPr id="3" name="Rectangle 2">
              <a:extLst>
                <a:ext uri="{FF2B5EF4-FFF2-40B4-BE49-F238E27FC236}">
                  <a16:creationId xmlns:a16="http://schemas.microsoft.com/office/drawing/2014/main" id="{8D113EC6-3D11-44E8-AB4A-C391B658CA36}"/>
                </a:ext>
              </a:extLst>
            </p:cNvPr>
            <p:cNvSpPr/>
            <p:nvPr/>
          </p:nvSpPr>
          <p:spPr>
            <a:xfrm>
              <a:off x="0" y="0"/>
              <a:ext cx="9144000" cy="6857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D8680DC-B017-43C0-BDC5-A423508E75B0}"/>
                </a:ext>
              </a:extLst>
            </p:cNvPr>
            <p:cNvPicPr>
              <a:picLocks noChangeAspect="1"/>
            </p:cNvPicPr>
            <p:nvPr/>
          </p:nvPicPr>
          <p:blipFill rotWithShape="1">
            <a:blip r:embed="rId3"/>
            <a:srcRect t="65571"/>
            <a:stretch/>
          </p:blipFill>
          <p:spPr>
            <a:xfrm flipV="1">
              <a:off x="0" y="5410199"/>
              <a:ext cx="9144000" cy="1447799"/>
            </a:xfrm>
            <a:prstGeom prst="rect">
              <a:avLst/>
            </a:prstGeom>
          </p:spPr>
        </p:pic>
      </p:grpSp>
      <p:sp>
        <p:nvSpPr>
          <p:cNvPr id="2" name="Rectangle 3">
            <a:extLst>
              <a:ext uri="{FF2B5EF4-FFF2-40B4-BE49-F238E27FC236}">
                <a16:creationId xmlns:a16="http://schemas.microsoft.com/office/drawing/2014/main" id="{74A02389-9CF5-40E9-A09A-F9D5BF8AAA35}"/>
              </a:ext>
            </a:extLst>
          </p:cNvPr>
          <p:cNvSpPr>
            <a:spLocks noChangeArrowheads="1"/>
          </p:cNvSpPr>
          <p:nvPr/>
        </p:nvSpPr>
        <p:spPr bwMode="auto">
          <a:xfrm>
            <a:off x="152400" y="152400"/>
            <a:ext cx="8763000" cy="13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r>
              <a:rPr lang="en-US" sz="4000" b="1" dirty="0">
                <a:solidFill>
                  <a:srgbClr val="002D86"/>
                </a:solidFill>
                <a:latin typeface="Arial Narrow" panose="020B0606020202030204" pitchFamily="34" charset="0"/>
                <a:ea typeface="+mj-ea"/>
                <a:cs typeface="Arial" panose="020B0604020202020204" pitchFamily="34" charset="0"/>
              </a:rPr>
              <a:t>Visual Cues Help You Review Graphs in the Bilirubin Activity</a:t>
            </a:r>
            <a:endParaRPr lang="en-US" sz="1350" dirty="0">
              <a:latin typeface="Arial Narrow" panose="020B0606020202030204" pitchFamily="34" charset="0"/>
            </a:endParaRPr>
          </a:p>
        </p:txBody>
      </p:sp>
      <p:sp>
        <p:nvSpPr>
          <p:cNvPr id="6" name="Rectangle 5">
            <a:extLst>
              <a:ext uri="{FF2B5EF4-FFF2-40B4-BE49-F238E27FC236}">
                <a16:creationId xmlns:a16="http://schemas.microsoft.com/office/drawing/2014/main" id="{66A21EC1-7B26-471E-AEB1-106681758D0D}"/>
              </a:ext>
            </a:extLst>
          </p:cNvPr>
          <p:cNvSpPr/>
          <p:nvPr/>
        </p:nvSpPr>
        <p:spPr>
          <a:xfrm>
            <a:off x="228600" y="1557601"/>
            <a:ext cx="8305800" cy="1738938"/>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Use the following visual cues to assist with reviewing bilirubin nomograms: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Shaded regions and patterned lines show the thresholds of different risk zones.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Tooltips show which risk zone a point is graphed in and the bilirubin levels that require treatment for each neurotoxicity risk level.</a:t>
            </a:r>
          </a:p>
          <a:p>
            <a:endParaRPr lang="en-US" sz="1700" dirty="0"/>
          </a:p>
        </p:txBody>
      </p:sp>
      <p:pic>
        <p:nvPicPr>
          <p:cNvPr id="7" name="U:\Images\2020 Nov\4300001To4400000\4393226.png">
            <a:extLst>
              <a:ext uri="{FF2B5EF4-FFF2-40B4-BE49-F238E27FC236}">
                <a16:creationId xmlns:a16="http://schemas.microsoft.com/office/drawing/2014/main" id="{0A4CD7FA-DFAA-4A56-B039-927E6CFA4D26}"/>
              </a:ext>
            </a:extLst>
          </p:cNvPr>
          <p:cNvPicPr/>
          <p:nvPr/>
        </p:nvPicPr>
        <p:blipFill>
          <a:blip r:embed="rId4" cstate="print"/>
          <a:stretch>
            <a:fillRect/>
          </a:stretch>
        </p:blipFill>
        <p:spPr>
          <a:xfrm>
            <a:off x="1295400" y="3048000"/>
            <a:ext cx="6051579" cy="2895600"/>
          </a:xfrm>
          <a:prstGeom prst="rect">
            <a:avLst/>
          </a:prstGeom>
        </p:spPr>
      </p:pic>
    </p:spTree>
    <p:extLst>
      <p:ext uri="{BB962C8B-B14F-4D97-AF65-F5344CB8AC3E}">
        <p14:creationId xmlns:p14="http://schemas.microsoft.com/office/powerpoint/2010/main" val="76534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205878" y="-37604"/>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44F18BA0-E1F1-46B9-B6F0-90CD3BF2959B}"/>
              </a:ext>
            </a:extLst>
          </p:cNvPr>
          <p:cNvSpPr/>
          <p:nvPr/>
        </p:nvSpPr>
        <p:spPr>
          <a:xfrm>
            <a:off x="1752600" y="120654"/>
            <a:ext cx="7391400" cy="1323439"/>
          </a:xfrm>
          <a:prstGeom prst="rect">
            <a:avLst/>
          </a:prstGeom>
        </p:spPr>
        <p:txBody>
          <a:bodyPr wrap="square">
            <a:spAutoFit/>
          </a:bodyPr>
          <a:lstStyle/>
          <a:p>
            <a:r>
              <a:rPr lang="en-US" sz="4000" b="1" dirty="0">
                <a:solidFill>
                  <a:srgbClr val="002D86"/>
                </a:solidFill>
                <a:latin typeface="Arial Narrow" panose="020B0606020202030204" pitchFamily="34" charset="0"/>
                <a:ea typeface="+mj-ea"/>
                <a:cs typeface="+mj-cs"/>
              </a:rPr>
              <a:t>A Newly Organized Pregnancy Overview and Plan</a:t>
            </a:r>
          </a:p>
        </p:txBody>
      </p:sp>
      <p:sp>
        <p:nvSpPr>
          <p:cNvPr id="12" name="Rectangle 11">
            <a:extLst>
              <a:ext uri="{FF2B5EF4-FFF2-40B4-BE49-F238E27FC236}">
                <a16:creationId xmlns:a16="http://schemas.microsoft.com/office/drawing/2014/main" id="{61188E65-D44E-48E9-8C55-F3A2CE507B89}"/>
              </a:ext>
            </a:extLst>
          </p:cNvPr>
          <p:cNvSpPr/>
          <p:nvPr/>
        </p:nvSpPr>
        <p:spPr>
          <a:xfrm>
            <a:off x="1595786" y="1339628"/>
            <a:ext cx="7391400" cy="2000548"/>
          </a:xfrm>
          <a:prstGeom prst="rect">
            <a:avLst/>
          </a:prstGeom>
        </p:spPr>
        <p:txBody>
          <a:bodyPr wrap="square">
            <a:spAutoFit/>
          </a:bodyPr>
          <a:lstStyle/>
          <a:p>
            <a:pPr indent="-285750">
              <a:buFont typeface="Arial" panose="020B0604020202020204" pitchFamily="34" charset="0"/>
            </a:pPr>
            <a:r>
              <a:rPr lang="en-US" dirty="0">
                <a:latin typeface="Arial" panose="020B0604020202020204" pitchFamily="34" charset="0"/>
                <a:cs typeface="Arial" panose="020B0604020202020204" pitchFamily="34" charset="0"/>
              </a:rPr>
              <a:t>To make it easier for you to quickly find information in the Pregnancy Overview and Plan section, the fields are now organized into the following sections: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Pregnancy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Delivery Plans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Post-Delivery Plans</a:t>
            </a:r>
          </a:p>
          <a:p>
            <a:endParaRPr lang="en-US" sz="1600" dirty="0"/>
          </a:p>
        </p:txBody>
      </p:sp>
      <p:pic>
        <p:nvPicPr>
          <p:cNvPr id="13" name="U:\Images\2020 Nov\4300001To4400000\4398820.png">
            <a:extLst>
              <a:ext uri="{FF2B5EF4-FFF2-40B4-BE49-F238E27FC236}">
                <a16:creationId xmlns:a16="http://schemas.microsoft.com/office/drawing/2014/main" id="{82E3E56C-AC51-4EE2-A2A2-F9906AC8FE26}"/>
              </a:ext>
            </a:extLst>
          </p:cNvPr>
          <p:cNvPicPr/>
          <p:nvPr/>
        </p:nvPicPr>
        <p:blipFill>
          <a:blip r:embed="rId5" cstate="print"/>
          <a:stretch>
            <a:fillRect/>
          </a:stretch>
        </p:blipFill>
        <p:spPr>
          <a:xfrm>
            <a:off x="1788685" y="3236054"/>
            <a:ext cx="7005601" cy="3058528"/>
          </a:xfrm>
          <a:prstGeom prst="rect">
            <a:avLst/>
          </a:prstGeom>
        </p:spPr>
      </p:pic>
    </p:spTree>
    <p:extLst>
      <p:ext uri="{BB962C8B-B14F-4D97-AF65-F5344CB8AC3E}">
        <p14:creationId xmlns:p14="http://schemas.microsoft.com/office/powerpoint/2010/main" val="163765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D6F826-2006-4958-88C9-4D9A916CC07F}"/>
              </a:ext>
            </a:extLst>
          </p:cNvPr>
          <p:cNvGrpSpPr/>
          <p:nvPr/>
        </p:nvGrpSpPr>
        <p:grpSpPr>
          <a:xfrm>
            <a:off x="-199941" y="-114602"/>
            <a:ext cx="9543881" cy="6928172"/>
            <a:chOff x="-205878" y="-37604"/>
            <a:chExt cx="9543881" cy="6928172"/>
          </a:xfrm>
        </p:grpSpPr>
        <p:sp>
          <p:nvSpPr>
            <p:cNvPr id="10" name="Rectangle 9">
              <a:extLst>
                <a:ext uri="{FF2B5EF4-FFF2-40B4-BE49-F238E27FC236}">
                  <a16:creationId xmlns:a16="http://schemas.microsoft.com/office/drawing/2014/main" id="{5EF634FC-6730-4140-B4D3-2E6CC200021F}"/>
                </a:ext>
              </a:extLst>
            </p:cNvPr>
            <p:cNvSpPr/>
            <p:nvPr/>
          </p:nvSpPr>
          <p:spPr>
            <a:xfrm>
              <a:off x="-194003" y="0"/>
              <a:ext cx="9532006" cy="689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21F9473-48C9-43AB-884B-C13B159D280C}"/>
                </a:ext>
              </a:extLst>
            </p:cNvPr>
            <p:cNvPicPr>
              <a:picLocks noChangeAspect="1"/>
            </p:cNvPicPr>
            <p:nvPr/>
          </p:nvPicPr>
          <p:blipFill rotWithShape="1">
            <a:blip r:embed="rId3"/>
            <a:srcRect l="79503" t="835" r="397" b="1437"/>
            <a:stretch/>
          </p:blipFill>
          <p:spPr>
            <a:xfrm flipH="1">
              <a:off x="-205878" y="-37604"/>
              <a:ext cx="1801664" cy="6733159"/>
            </a:xfrm>
            <a:prstGeom prst="rect">
              <a:avLst/>
            </a:prstGeom>
            <a:ln>
              <a:noFill/>
            </a:ln>
            <a:effectLst>
              <a:softEdge rad="50800"/>
            </a:effectLst>
          </p:spPr>
        </p:pic>
        <p:pic>
          <p:nvPicPr>
            <p:cNvPr id="9" name="Picture 5" descr="image003">
              <a:extLst>
                <a:ext uri="{FF2B5EF4-FFF2-40B4-BE49-F238E27FC236}">
                  <a16:creationId xmlns:a16="http://schemas.microsoft.com/office/drawing/2014/main" id="{6F1EEDA5-FC4D-4F27-AFEC-E2C870E1C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4636"/>
              <a:ext cx="1943780" cy="5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44F18BA0-E1F1-46B9-B6F0-90CD3BF2959B}"/>
              </a:ext>
            </a:extLst>
          </p:cNvPr>
          <p:cNvSpPr/>
          <p:nvPr/>
        </p:nvSpPr>
        <p:spPr>
          <a:xfrm>
            <a:off x="1752600" y="0"/>
            <a:ext cx="6853820" cy="1323439"/>
          </a:xfrm>
          <a:prstGeom prst="rect">
            <a:avLst/>
          </a:prstGeom>
        </p:spPr>
        <p:txBody>
          <a:bodyPr wrap="square">
            <a:spAutoFit/>
          </a:bodyPr>
          <a:lstStyle/>
          <a:p>
            <a:r>
              <a:rPr lang="en-US" sz="4000" b="1" dirty="0">
                <a:solidFill>
                  <a:srgbClr val="002D86"/>
                </a:solidFill>
                <a:latin typeface="Arial Narrow" panose="020B0606020202030204" pitchFamily="34" charset="0"/>
                <a:ea typeface="+mj-ea"/>
                <a:cs typeface="+mj-cs"/>
              </a:rPr>
              <a:t>An Updated Look for the Dating Navigator Section</a:t>
            </a:r>
          </a:p>
        </p:txBody>
      </p:sp>
      <p:sp>
        <p:nvSpPr>
          <p:cNvPr id="12" name="Rectangle 11">
            <a:extLst>
              <a:ext uri="{FF2B5EF4-FFF2-40B4-BE49-F238E27FC236}">
                <a16:creationId xmlns:a16="http://schemas.microsoft.com/office/drawing/2014/main" id="{02A28CE6-DBF0-4C71-BD80-6AE6F8F130F4}"/>
              </a:ext>
            </a:extLst>
          </p:cNvPr>
          <p:cNvSpPr/>
          <p:nvPr/>
        </p:nvSpPr>
        <p:spPr>
          <a:xfrm>
            <a:off x="1752600" y="1544141"/>
            <a:ext cx="7520463" cy="2292935"/>
          </a:xfrm>
          <a:prstGeom prst="rect">
            <a:avLst/>
          </a:prstGeom>
        </p:spPr>
        <p:txBody>
          <a:bodyPr wrap="square">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When the </a:t>
            </a:r>
            <a:r>
              <a:rPr lang="en-US" sz="1600" b="1" dirty="0">
                <a:latin typeface="Arial" panose="020B0604020202020204" pitchFamily="34" charset="0"/>
                <a:cs typeface="Arial" panose="020B0604020202020204" pitchFamily="34" charset="0"/>
              </a:rPr>
              <a:t>Dating </a:t>
            </a:r>
            <a:r>
              <a:rPr lang="en-US" sz="1600" dirty="0">
                <a:latin typeface="Arial" panose="020B0604020202020204" pitchFamily="34" charset="0"/>
                <a:cs typeface="Arial" panose="020B0604020202020204" pitchFamily="34" charset="0"/>
              </a:rPr>
              <a:t>navigator section is open:</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 The precision values appear on buttons instead of next to radio buttons.</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B. If a row is not filled out and does not have an EDD listed in the </a:t>
            </a:r>
            <a:r>
              <a:rPr lang="en-US" sz="1600" b="1" dirty="0">
                <a:latin typeface="Arial" panose="020B0604020202020204" pitchFamily="34" charset="0"/>
                <a:cs typeface="Arial" panose="020B0604020202020204" pitchFamily="34" charset="0"/>
              </a:rPr>
              <a:t>Select EDD</a:t>
            </a:r>
            <a:r>
              <a:rPr lang="en-US" sz="1600" dirty="0">
                <a:latin typeface="Arial" panose="020B0604020202020204" pitchFamily="34" charset="0"/>
                <a:cs typeface="Arial" panose="020B0604020202020204" pitchFamily="34" charset="0"/>
              </a:rPr>
              <a:t> column, the radio button does not appear for that row.</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When the </a:t>
            </a:r>
            <a:r>
              <a:rPr lang="en-US" sz="1600" b="1" dirty="0">
                <a:latin typeface="Arial" panose="020B0604020202020204" pitchFamily="34" charset="0"/>
                <a:cs typeface="Arial" panose="020B0604020202020204" pitchFamily="34" charset="0"/>
              </a:rPr>
              <a:t>Dating </a:t>
            </a:r>
            <a:r>
              <a:rPr lang="en-US" sz="1600" dirty="0">
                <a:latin typeface="Arial" panose="020B0604020202020204" pitchFamily="34" charset="0"/>
                <a:cs typeface="Arial" panose="020B0604020202020204" pitchFamily="34" charset="0"/>
              </a:rPr>
              <a:t>navigator section is closed:</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 The data appears more evenly spaced out in a table view.</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 The precision value appears in parentheses next to the basis.</a:t>
            </a:r>
          </a:p>
          <a:p>
            <a:endParaRPr lang="en-US" sz="1500" dirty="0"/>
          </a:p>
        </p:txBody>
      </p:sp>
      <p:pic>
        <p:nvPicPr>
          <p:cNvPr id="13" name="U:\Images\2020 Nov\4400001To4500000\4424835.png">
            <a:extLst>
              <a:ext uri="{FF2B5EF4-FFF2-40B4-BE49-F238E27FC236}">
                <a16:creationId xmlns:a16="http://schemas.microsoft.com/office/drawing/2014/main" id="{498BAD06-C334-482F-87AC-C65DED2D8570}"/>
              </a:ext>
            </a:extLst>
          </p:cNvPr>
          <p:cNvPicPr/>
          <p:nvPr/>
        </p:nvPicPr>
        <p:blipFill>
          <a:blip r:embed="rId5" cstate="print"/>
          <a:stretch>
            <a:fillRect/>
          </a:stretch>
        </p:blipFill>
        <p:spPr>
          <a:xfrm>
            <a:off x="2691996" y="3729998"/>
            <a:ext cx="5641670" cy="2808603"/>
          </a:xfrm>
          <a:prstGeom prst="rect">
            <a:avLst/>
          </a:prstGeom>
        </p:spPr>
      </p:pic>
    </p:spTree>
    <p:extLst>
      <p:ext uri="{BB962C8B-B14F-4D97-AF65-F5344CB8AC3E}">
        <p14:creationId xmlns:p14="http://schemas.microsoft.com/office/powerpoint/2010/main" val="420247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19C033-FB4A-48A9-887D-9A596819974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125C43-9339-47DF-B040-9739C9FDA62A}"/>
              </a:ext>
            </a:extLst>
          </p:cNvPr>
          <p:cNvPicPr>
            <a:picLocks noChangeAspect="1"/>
          </p:cNvPicPr>
          <p:nvPr/>
        </p:nvPicPr>
        <p:blipFill>
          <a:blip r:embed="rId2"/>
          <a:stretch>
            <a:fillRect/>
          </a:stretch>
        </p:blipFill>
        <p:spPr>
          <a:xfrm>
            <a:off x="2513144" y="1853918"/>
            <a:ext cx="4523277" cy="2838862"/>
          </a:xfrm>
          <a:prstGeom prst="rect">
            <a:avLst/>
          </a:prstGeom>
        </p:spPr>
      </p:pic>
      <p:sp>
        <p:nvSpPr>
          <p:cNvPr id="12" name="Rectangle 11">
            <a:extLst>
              <a:ext uri="{FF2B5EF4-FFF2-40B4-BE49-F238E27FC236}">
                <a16:creationId xmlns:a16="http://schemas.microsoft.com/office/drawing/2014/main" id="{005C153F-19C3-4EC4-89D5-EC3AAE6BD471}"/>
              </a:ext>
            </a:extLst>
          </p:cNvPr>
          <p:cNvSpPr/>
          <p:nvPr/>
        </p:nvSpPr>
        <p:spPr>
          <a:xfrm>
            <a:off x="2605671" y="1943217"/>
            <a:ext cx="4334107" cy="266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978A85-12C8-4008-831C-0E130A30422F}"/>
              </a:ext>
            </a:extLst>
          </p:cNvPr>
          <p:cNvSpPr txBox="1"/>
          <p:nvPr/>
        </p:nvSpPr>
        <p:spPr>
          <a:xfrm>
            <a:off x="4038600" y="2895600"/>
            <a:ext cx="1141659" cy="707886"/>
          </a:xfrm>
          <a:prstGeom prst="rect">
            <a:avLst/>
          </a:prstGeom>
          <a:noFill/>
        </p:spPr>
        <p:txBody>
          <a:bodyPr wrap="none" rtlCol="0">
            <a:spAutoFit/>
          </a:bodyPr>
          <a:lstStyle/>
          <a:p>
            <a:r>
              <a:rPr lang="en-US" sz="4000" b="1" dirty="0">
                <a:latin typeface="Arial Narrow" panose="020B0606020202030204" pitchFamily="34" charset="0"/>
              </a:rPr>
              <a:t>MAR</a:t>
            </a:r>
          </a:p>
        </p:txBody>
      </p:sp>
      <p:pic>
        <p:nvPicPr>
          <p:cNvPr id="6" name="Picture 5">
            <a:extLst>
              <a:ext uri="{FF2B5EF4-FFF2-40B4-BE49-F238E27FC236}">
                <a16:creationId xmlns:a16="http://schemas.microsoft.com/office/drawing/2014/main" id="{61CF4786-3FB9-3F40-89F0-706CEDBF6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87" y="3150030"/>
            <a:ext cx="1558414" cy="514197"/>
          </a:xfrm>
          <a:prstGeom prst="rect">
            <a:avLst/>
          </a:prstGeom>
        </p:spPr>
      </p:pic>
      <p:pic>
        <p:nvPicPr>
          <p:cNvPr id="4" name="Picture 3">
            <a:extLst>
              <a:ext uri="{FF2B5EF4-FFF2-40B4-BE49-F238E27FC236}">
                <a16:creationId xmlns:a16="http://schemas.microsoft.com/office/drawing/2014/main" id="{707A18D5-F3D4-42AC-9A91-F505A6C3CE51}"/>
              </a:ext>
            </a:extLst>
          </p:cNvPr>
          <p:cNvPicPr>
            <a:picLocks noChangeAspect="1"/>
          </p:cNvPicPr>
          <p:nvPr/>
        </p:nvPicPr>
        <p:blipFill rotWithShape="1">
          <a:blip r:embed="rId4"/>
          <a:srcRect t="65571"/>
          <a:stretch/>
        </p:blipFill>
        <p:spPr>
          <a:xfrm rot="5400000" flipH="1" flipV="1">
            <a:off x="-2466630" y="2441403"/>
            <a:ext cx="6861517" cy="1971676"/>
          </a:xfrm>
          <a:prstGeom prst="rect">
            <a:avLst/>
          </a:prstGeom>
        </p:spPr>
      </p:pic>
      <p:pic>
        <p:nvPicPr>
          <p:cNvPr id="5" name="Picture 5" descr="image003">
            <a:extLst>
              <a:ext uri="{FF2B5EF4-FFF2-40B4-BE49-F238E27FC236}">
                <a16:creationId xmlns:a16="http://schemas.microsoft.com/office/drawing/2014/main" id="{C94DD445-0FC3-4BC2-BCBA-6DBF32A6F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52400"/>
            <a:ext cx="1459390" cy="41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841568"/>
      </p:ext>
    </p:extLst>
  </p:cSld>
  <p:clrMapOvr>
    <a:masterClrMapping/>
  </p:clrMapOvr>
</p:sld>
</file>

<file path=ppt/theme/theme1.xml><?xml version="1.0" encoding="utf-8"?>
<a:theme xmlns:a="http://schemas.openxmlformats.org/drawingml/2006/main" name="Office Theme">
  <a:themeElements>
    <a:clrScheme name="Custom 12">
      <a:dk1>
        <a:sysClr val="windowText" lastClr="000000"/>
      </a:dk1>
      <a:lt1>
        <a:sysClr val="window" lastClr="FFFFFF"/>
      </a:lt1>
      <a:dk2>
        <a:srgbClr val="242852"/>
      </a:dk2>
      <a:lt2>
        <a:srgbClr val="ACCBF9"/>
      </a:lt2>
      <a:accent1>
        <a:srgbClr val="000000"/>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A9BC7EB70F704E93B99AA33B3FB368" ma:contentTypeVersion="2" ma:contentTypeDescription="Create a new document." ma:contentTypeScope="" ma:versionID="820f1b86e4a3110408fd985cd602bca5">
  <xsd:schema xmlns:xsd="http://www.w3.org/2001/XMLSchema" xmlns:xs="http://www.w3.org/2001/XMLSchema" xmlns:p="http://schemas.microsoft.com/office/2006/metadata/properties" xmlns:ns2="6f3ad583-9230-48f3-b8b8-eba6333774aa" targetNamespace="http://schemas.microsoft.com/office/2006/metadata/properties" ma:root="true" ma:fieldsID="a85ee34f94eef0f4eed72d93c264c6e1" ns2:_="">
    <xsd:import namespace="6f3ad583-9230-48f3-b8b8-eba6333774aa"/>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3ad583-9230-48f3-b8b8-eba6333774a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1E1D7E-AE4D-4DAD-AD45-B2D54A16B74C}">
  <ds:schemaRefs>
    <ds:schemaRef ds:uri="http://purl.org/dc/dcmitype/"/>
    <ds:schemaRef ds:uri="http://www.w3.org/XML/1998/namespace"/>
    <ds:schemaRef ds:uri="http://purl.org/dc/terms/"/>
    <ds:schemaRef ds:uri="http://schemas.microsoft.com/office/2006/metadata/properties"/>
    <ds:schemaRef ds:uri="http://schemas.microsoft.com/office/2006/documentManagement/types"/>
    <ds:schemaRef ds:uri="http://schemas.microsoft.com/office/infopath/2007/PartnerControls"/>
    <ds:schemaRef ds:uri="6f3ad583-9230-48f3-b8b8-eba6333774aa"/>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E95527B9-B3C3-464F-AE9B-32FEE1B08EB1}">
  <ds:schemaRefs>
    <ds:schemaRef ds:uri="http://schemas.microsoft.com/sharepoint/v3/contenttype/forms"/>
  </ds:schemaRefs>
</ds:datastoreItem>
</file>

<file path=customXml/itemProps3.xml><?xml version="1.0" encoding="utf-8"?>
<ds:datastoreItem xmlns:ds="http://schemas.openxmlformats.org/officeDocument/2006/customXml" ds:itemID="{42136FF6-B007-49D0-B394-DBE63DE83A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3ad583-9230-48f3-b8b8-eba6333774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2509</TotalTime>
  <Words>6252</Words>
  <Application>Microsoft Macintosh PowerPoint</Application>
  <PresentationFormat>On-screen Show (4:3)</PresentationFormat>
  <Paragraphs>621</Paragraphs>
  <Slides>117</Slides>
  <Notes>98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117</vt:i4>
      </vt:variant>
    </vt:vector>
  </HeadingPairs>
  <TitlesOfParts>
    <vt:vector size="124" baseType="lpstr">
      <vt:lpstr>Arial</vt:lpstr>
      <vt:lpstr>Arial Narrow</vt:lpstr>
      <vt:lpstr>Calibri</vt:lpstr>
      <vt:lpstr>Gill Sans MT</vt:lpstr>
      <vt:lpstr>Segoe UI</vt:lpstr>
      <vt:lpstr>Trebuchet MS</vt:lpstr>
      <vt:lpstr>Office Theme</vt:lpstr>
      <vt:lpstr>PowerPoint Presentation</vt:lpstr>
      <vt:lpstr>EpicCare Ambulatory</vt:lpstr>
      <vt:lpstr>PowerPoint Presentation</vt:lpstr>
      <vt:lpstr>Chart Review, Leave That 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SmartPhrase Manager – Sharing and Copying SmartPhrases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Hey Epic!  Show Me What You Can Do in Hyperspace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Updated Hepatitis C Screening Registry Metric to Align with USPSTF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Hoffman, Sheila</dc:creator>
  <cp:lastModifiedBy>Richard Schooley</cp:lastModifiedBy>
  <cp:revision>136</cp:revision>
  <dcterms:created xsi:type="dcterms:W3CDTF">2019-06-04T18:34:03Z</dcterms:created>
  <dcterms:modified xsi:type="dcterms:W3CDTF">2021-04-09T17:12:34Z</dcterms:modified>
</cp:coreProperties>
</file>