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0" r:id="rId4"/>
    <p:sldMasterId id="2147483844" r:id="rId5"/>
    <p:sldMasterId id="2147483868" r:id="rId6"/>
  </p:sldMasterIdLst>
  <p:notesMasterIdLst>
    <p:notesMasterId r:id="rId61"/>
  </p:notesMasterIdLst>
  <p:handoutMasterIdLst>
    <p:handoutMasterId r:id="rId62"/>
  </p:handoutMasterIdLst>
  <p:sldIdLst>
    <p:sldId id="4170" r:id="rId7"/>
    <p:sldId id="4171" r:id="rId8"/>
    <p:sldId id="1186" r:id="rId9"/>
    <p:sldId id="373" r:id="rId10"/>
    <p:sldId id="388" r:id="rId11"/>
    <p:sldId id="4154" r:id="rId12"/>
    <p:sldId id="4162" r:id="rId13"/>
    <p:sldId id="4169" r:id="rId14"/>
    <p:sldId id="390" r:id="rId15"/>
    <p:sldId id="4165" r:id="rId16"/>
    <p:sldId id="4161" r:id="rId17"/>
    <p:sldId id="4164" r:id="rId18"/>
    <p:sldId id="4160" r:id="rId19"/>
    <p:sldId id="4152" r:id="rId20"/>
    <p:sldId id="4179" r:id="rId21"/>
    <p:sldId id="391" r:id="rId22"/>
    <p:sldId id="1177" r:id="rId23"/>
    <p:sldId id="1178" r:id="rId24"/>
    <p:sldId id="392" r:id="rId25"/>
    <p:sldId id="393" r:id="rId26"/>
    <p:sldId id="394" r:id="rId27"/>
    <p:sldId id="396" r:id="rId28"/>
    <p:sldId id="397" r:id="rId29"/>
    <p:sldId id="1179" r:id="rId30"/>
    <p:sldId id="1157" r:id="rId31"/>
    <p:sldId id="1166" r:id="rId32"/>
    <p:sldId id="1167" r:id="rId33"/>
    <p:sldId id="1185" r:id="rId34"/>
    <p:sldId id="1165" r:id="rId35"/>
    <p:sldId id="1169" r:id="rId36"/>
    <p:sldId id="1182" r:id="rId37"/>
    <p:sldId id="1183" r:id="rId38"/>
    <p:sldId id="1162" r:id="rId39"/>
    <p:sldId id="1184" r:id="rId40"/>
    <p:sldId id="1172" r:id="rId41"/>
    <p:sldId id="1176" r:id="rId42"/>
    <p:sldId id="1173" r:id="rId43"/>
    <p:sldId id="1175" r:id="rId44"/>
    <p:sldId id="4178" r:id="rId45"/>
    <p:sldId id="1180" r:id="rId46"/>
    <p:sldId id="1153" r:id="rId47"/>
    <p:sldId id="1181" r:id="rId48"/>
    <p:sldId id="4172" r:id="rId49"/>
    <p:sldId id="817" r:id="rId50"/>
    <p:sldId id="864" r:id="rId51"/>
    <p:sldId id="863" r:id="rId52"/>
    <p:sldId id="825" r:id="rId53"/>
    <p:sldId id="867" r:id="rId54"/>
    <p:sldId id="862" r:id="rId55"/>
    <p:sldId id="866" r:id="rId56"/>
    <p:sldId id="865" r:id="rId57"/>
    <p:sldId id="4180" r:id="rId58"/>
    <p:sldId id="1187" r:id="rId59"/>
    <p:sldId id="1188" r:id="rId60"/>
  </p:sldIdLst>
  <p:sldSz cx="9144000" cy="5143500" type="screen16x9"/>
  <p:notesSz cx="9296400" cy="7010400"/>
  <p:embeddedFontLst>
    <p:embeddedFont>
      <p:font typeface="Arial Narrow" panose="020B0604020202020204" pitchFamily="3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Century Gothic" panose="020B0502020202020204" pitchFamily="34" charset="0"/>
      <p:regular r:id="rId71"/>
      <p:bold r:id="rId72"/>
      <p:italic r:id="rId73"/>
      <p:boldItalic r:id="rId74"/>
    </p:embeddedFont>
    <p:embeddedFont>
      <p:font typeface="Tw Cen MT" panose="020B0602020104020603" pitchFamily="34" charset="77"/>
      <p:regular r:id="rId75"/>
      <p:bold r:id="rId76"/>
      <p:italic r:id="rId77"/>
      <p:boldItalic r:id="rId78"/>
    </p:embeddedFont>
    <p:embeddedFont>
      <p:font typeface="Tw Cen MT" panose="020B0602020104020603" pitchFamily="34" charset="77"/>
      <p:regular r:id="rId75"/>
      <p:bold r:id="rId76"/>
      <p:italic r:id="rId77"/>
      <p:boldItalic r:id="rId78"/>
    </p:embeddedFont>
    <p:embeddedFont>
      <p:font typeface="Tw Cen MT Condensed" panose="020B0606020104020203" pitchFamily="34" charset="77"/>
      <p:regular r:id="rId79"/>
      <p:bold r:id="rId80"/>
    </p:embeddedFont>
    <p:embeddedFont>
      <p:font typeface="Webdings" pitchFamily="2" charset="2"/>
      <p:regular r:id="rId81"/>
    </p:embeddedFont>
    <p:embeddedFont>
      <p:font typeface="Wingdings 3" pitchFamily="2" charset="2"/>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1">
          <p15:clr>
            <a:srgbClr val="A4A3A4"/>
          </p15:clr>
        </p15:guide>
        <p15:guide id="2" orient="horz" pos="133">
          <p15:clr>
            <a:srgbClr val="A4A3A4"/>
          </p15:clr>
        </p15:guide>
        <p15:guide id="3" orient="horz" pos="756">
          <p15:clr>
            <a:srgbClr val="A4A3A4"/>
          </p15:clr>
        </p15:guide>
        <p15:guide id="4" orient="horz" pos="612">
          <p15:clr>
            <a:srgbClr val="A4A3A4"/>
          </p15:clr>
        </p15:guide>
        <p15:guide id="5" pos="144">
          <p15:clr>
            <a:srgbClr val="A4A3A4"/>
          </p15:clr>
        </p15:guide>
        <p15:guide id="6" pos="5616">
          <p15:clr>
            <a:srgbClr val="A4A3A4"/>
          </p15:clr>
        </p15:guide>
        <p15:guide id="7" pos="2880">
          <p15:clr>
            <a:srgbClr val="A4A3A4"/>
          </p15:clr>
        </p15:guide>
        <p15:guide id="8" pos="646">
          <p15:clr>
            <a:srgbClr val="A4A3A4"/>
          </p15:clr>
        </p15:guide>
        <p15:guide id="9" orient="horz" pos="147">
          <p15:clr>
            <a:srgbClr val="A4A3A4"/>
          </p15:clr>
        </p15:guide>
        <p15:guide id="10" orient="horz" pos="2890">
          <p15:clr>
            <a:srgbClr val="A4A3A4"/>
          </p15:clr>
        </p15:guide>
      </p15:sldGuideLst>
    </p:ext>
    <p:ext uri="{2D200454-40CA-4A62-9FC3-DE9A4176ACB9}">
      <p15:notesGuideLst xmlns:p15="http://schemas.microsoft.com/office/powerpoint/2012/main">
        <p15:guide id="1" orient="horz" pos="17094"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91C"/>
    <a:srgbClr val="FF2305"/>
    <a:srgbClr val="F1C400"/>
    <a:srgbClr val="A4C61F"/>
    <a:srgbClr val="00000F"/>
    <a:srgbClr val="B7BF10"/>
    <a:srgbClr val="F3C50B"/>
    <a:srgbClr val="DC5A33"/>
    <a:srgbClr val="4B4D4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558"/>
  </p:normalViewPr>
  <p:slideViewPr>
    <p:cSldViewPr snapToGrid="0">
      <p:cViewPr varScale="1">
        <p:scale>
          <a:sx n="171" d="100"/>
          <a:sy n="171" d="100"/>
        </p:scale>
        <p:origin x="504" y="168"/>
      </p:cViewPr>
      <p:guideLst>
        <p:guide orient="horz" pos="2741"/>
        <p:guide orient="horz" pos="133"/>
        <p:guide orient="horz" pos="756"/>
        <p:guide orient="horz" pos="612"/>
        <p:guide pos="144"/>
        <p:guide pos="5616"/>
        <p:guide pos="2880"/>
        <p:guide pos="646"/>
        <p:guide orient="horz" pos="147"/>
        <p:guide orient="horz" pos="289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17094"/>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4.fntdata"/><Relationship Id="rId7" Type="http://schemas.openxmlformats.org/officeDocument/2006/relationships/slide" Target="slides/slide1.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4.fntdata"/><Relationship Id="rId61" Type="http://schemas.openxmlformats.org/officeDocument/2006/relationships/notesMaster" Target="notesMasters/notesMaster1.xml"/><Relationship Id="rId82" Type="http://schemas.openxmlformats.org/officeDocument/2006/relationships/font" Target="fonts/font20.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BE0322-B6A8-452D-A3BD-3D186F82D575}"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26B1B36B-8C1C-4287-B265-03E3FC9A2748}">
      <dgm:prSet phldrT="[Text]"/>
      <dgm:spPr/>
      <dgm:t>
        <a:bodyPr/>
        <a:lstStyle/>
        <a:p>
          <a:r>
            <a:rPr lang="en-US" dirty="0"/>
            <a:t>2020 wRVU</a:t>
          </a:r>
        </a:p>
      </dgm:t>
    </dgm:pt>
    <dgm:pt modelId="{CA63D045-EFB7-4B36-B7F1-AF0330B03C5F}" type="parTrans" cxnId="{5FB7C68C-B650-41DB-A06F-C173ECDCE601}">
      <dgm:prSet/>
      <dgm:spPr/>
      <dgm:t>
        <a:bodyPr/>
        <a:lstStyle/>
        <a:p>
          <a:endParaRPr lang="en-US"/>
        </a:p>
      </dgm:t>
    </dgm:pt>
    <dgm:pt modelId="{83EB5525-0CFE-4400-B533-1BE3C49A8E69}" type="sibTrans" cxnId="{5FB7C68C-B650-41DB-A06F-C173ECDCE601}">
      <dgm:prSet/>
      <dgm:spPr/>
      <dgm:t>
        <a:bodyPr/>
        <a:lstStyle/>
        <a:p>
          <a:endParaRPr lang="en-US"/>
        </a:p>
      </dgm:t>
    </dgm:pt>
    <dgm:pt modelId="{A6DCE1B9-802F-45D0-BAD5-68F01B2B39CE}">
      <dgm:prSet phldrT="[Text]" custT="1"/>
      <dgm:spPr/>
      <dgm:t>
        <a:bodyPr/>
        <a:lstStyle/>
        <a:p>
          <a:r>
            <a:rPr lang="en-US" sz="1200" dirty="0"/>
            <a:t>Pro</a:t>
          </a:r>
        </a:p>
        <a:p>
          <a:pPr>
            <a:buFont typeface="Arial" panose="020B0604020202020204" pitchFamily="34" charset="0"/>
            <a:buChar char="•"/>
          </a:pPr>
          <a:r>
            <a:rPr lang="en-US" sz="1200" dirty="0"/>
            <a:t> Consistent metric, familiar</a:t>
          </a:r>
        </a:p>
      </dgm:t>
    </dgm:pt>
    <dgm:pt modelId="{66BDC2AB-A99E-4AC6-BFB4-8A1FC5522C4E}" type="parTrans" cxnId="{80F82164-FC41-4E4D-8805-1D1D699B1B46}">
      <dgm:prSet/>
      <dgm:spPr/>
      <dgm:t>
        <a:bodyPr/>
        <a:lstStyle/>
        <a:p>
          <a:endParaRPr lang="en-US"/>
        </a:p>
      </dgm:t>
    </dgm:pt>
    <dgm:pt modelId="{A0BDB3A3-6062-4A46-A906-CE2D66CC2503}" type="sibTrans" cxnId="{80F82164-FC41-4E4D-8805-1D1D699B1B46}">
      <dgm:prSet/>
      <dgm:spPr/>
      <dgm:t>
        <a:bodyPr/>
        <a:lstStyle/>
        <a:p>
          <a:endParaRPr lang="en-US"/>
        </a:p>
      </dgm:t>
    </dgm:pt>
    <dgm:pt modelId="{36F6437C-71D8-47AE-A849-ADD2B15C0AE2}">
      <dgm:prSet phldrT="[Text]" custT="1"/>
      <dgm:spPr/>
      <dgm:t>
        <a:bodyPr/>
        <a:lstStyle/>
        <a:p>
          <a:r>
            <a:rPr lang="en-US" sz="1200" dirty="0"/>
            <a:t>Con</a:t>
          </a:r>
        </a:p>
        <a:p>
          <a:pPr>
            <a:buFont typeface="Arial" panose="020B0604020202020204" pitchFamily="34" charset="0"/>
            <a:buChar char="•"/>
          </a:pPr>
          <a:r>
            <a:rPr lang="en-US" sz="1200" dirty="0"/>
            <a:t> Does not recognize increased EM values</a:t>
          </a:r>
        </a:p>
        <a:p>
          <a:pPr>
            <a:buFont typeface="Arial" panose="020B0604020202020204" pitchFamily="34" charset="0"/>
            <a:buChar char="•"/>
          </a:pPr>
          <a:r>
            <a:rPr lang="en-US" sz="1200" dirty="0"/>
            <a:t> Communications</a:t>
          </a:r>
        </a:p>
        <a:p>
          <a:endParaRPr lang="en-US" sz="1100" dirty="0"/>
        </a:p>
      </dgm:t>
    </dgm:pt>
    <dgm:pt modelId="{2ECFDCBB-8F33-4990-AECA-AFB726FF743A}" type="parTrans" cxnId="{0BEEE896-4568-41CA-89F0-D1986D2E3FC2}">
      <dgm:prSet/>
      <dgm:spPr/>
      <dgm:t>
        <a:bodyPr/>
        <a:lstStyle/>
        <a:p>
          <a:endParaRPr lang="en-US"/>
        </a:p>
      </dgm:t>
    </dgm:pt>
    <dgm:pt modelId="{C4C6735B-8DB7-427C-BE0D-51A0DC5CA31D}" type="sibTrans" cxnId="{0BEEE896-4568-41CA-89F0-D1986D2E3FC2}">
      <dgm:prSet/>
      <dgm:spPr/>
      <dgm:t>
        <a:bodyPr/>
        <a:lstStyle/>
        <a:p>
          <a:endParaRPr lang="en-US"/>
        </a:p>
      </dgm:t>
    </dgm:pt>
    <dgm:pt modelId="{642FA39B-F480-451A-A278-5F941DF7D431}">
      <dgm:prSet phldrT="[Text]"/>
      <dgm:spPr/>
      <dgm:t>
        <a:bodyPr/>
        <a:lstStyle/>
        <a:p>
          <a:r>
            <a:rPr lang="en-US" dirty="0"/>
            <a:t>2021 wRVU</a:t>
          </a:r>
        </a:p>
      </dgm:t>
    </dgm:pt>
    <dgm:pt modelId="{58E9956E-B007-4BE7-9A17-BD4669AE1B95}" type="parTrans" cxnId="{C6A7F55C-08F7-4B46-98B3-AE612FFA4DE1}">
      <dgm:prSet/>
      <dgm:spPr/>
      <dgm:t>
        <a:bodyPr/>
        <a:lstStyle/>
        <a:p>
          <a:endParaRPr lang="en-US"/>
        </a:p>
      </dgm:t>
    </dgm:pt>
    <dgm:pt modelId="{5F4277F2-0D3A-4E09-958D-B967D8187053}" type="sibTrans" cxnId="{C6A7F55C-08F7-4B46-98B3-AE612FFA4DE1}">
      <dgm:prSet/>
      <dgm:spPr/>
      <dgm:t>
        <a:bodyPr/>
        <a:lstStyle/>
        <a:p>
          <a:endParaRPr lang="en-US"/>
        </a:p>
      </dgm:t>
    </dgm:pt>
    <dgm:pt modelId="{6317140C-FA7B-4F9D-973B-508AED1D0053}">
      <dgm:prSet phldrT="[Text]" custT="1"/>
      <dgm:spPr/>
      <dgm:t>
        <a:bodyPr/>
        <a:lstStyle/>
        <a:p>
          <a:r>
            <a:rPr lang="en-US" sz="1200" dirty="0"/>
            <a:t>Pro</a:t>
          </a:r>
        </a:p>
      </dgm:t>
    </dgm:pt>
    <dgm:pt modelId="{9E124B11-731D-47ED-BC6C-1850B9EF9A65}" type="parTrans" cxnId="{CC24B71D-8922-407B-902D-607B3A4AB849}">
      <dgm:prSet/>
      <dgm:spPr/>
      <dgm:t>
        <a:bodyPr/>
        <a:lstStyle/>
        <a:p>
          <a:endParaRPr lang="en-US"/>
        </a:p>
      </dgm:t>
    </dgm:pt>
    <dgm:pt modelId="{D5EAFBC0-C4DB-4337-BAC3-B276C3800A03}" type="sibTrans" cxnId="{CC24B71D-8922-407B-902D-607B3A4AB849}">
      <dgm:prSet/>
      <dgm:spPr/>
      <dgm:t>
        <a:bodyPr/>
        <a:lstStyle/>
        <a:p>
          <a:endParaRPr lang="en-US"/>
        </a:p>
      </dgm:t>
    </dgm:pt>
    <dgm:pt modelId="{3CD3699F-6C30-47BB-BBFE-73E6480A555C}">
      <dgm:prSet phldrT="[Text]" custT="1"/>
      <dgm:spPr/>
      <dgm:t>
        <a:bodyPr/>
        <a:lstStyle/>
        <a:p>
          <a:r>
            <a:rPr lang="en-US" sz="1200" dirty="0"/>
            <a:t>Neutral Financial Impact to Org</a:t>
          </a:r>
        </a:p>
      </dgm:t>
    </dgm:pt>
    <dgm:pt modelId="{338A8A6E-F0DF-4973-A4A0-CEEE2CBE230D}" type="parTrans" cxnId="{D329A9C6-0699-4D7A-A72A-E0AC9E5026E3}">
      <dgm:prSet/>
      <dgm:spPr/>
      <dgm:t>
        <a:bodyPr/>
        <a:lstStyle/>
        <a:p>
          <a:endParaRPr lang="en-US"/>
        </a:p>
      </dgm:t>
    </dgm:pt>
    <dgm:pt modelId="{7A5BFCE9-AD2D-4880-BA32-AF8BB64C12A6}" type="sibTrans" cxnId="{D329A9C6-0699-4D7A-A72A-E0AC9E5026E3}">
      <dgm:prSet/>
      <dgm:spPr/>
      <dgm:t>
        <a:bodyPr/>
        <a:lstStyle/>
        <a:p>
          <a:endParaRPr lang="en-US"/>
        </a:p>
      </dgm:t>
    </dgm:pt>
    <dgm:pt modelId="{3AB3CD82-20AF-4F84-821E-523A330D8892}">
      <dgm:prSet phldrT="[Text]"/>
      <dgm:spPr/>
      <dgm:t>
        <a:bodyPr/>
        <a:lstStyle/>
        <a:p>
          <a:endParaRPr lang="en-US" sz="1100" dirty="0"/>
        </a:p>
      </dgm:t>
    </dgm:pt>
    <dgm:pt modelId="{CCEAA863-C014-4B2A-8BE0-4913983E2AA7}" type="parTrans" cxnId="{36B9C90E-696B-4BAF-BD5D-B62C1ABBC789}">
      <dgm:prSet/>
      <dgm:spPr/>
      <dgm:t>
        <a:bodyPr/>
        <a:lstStyle/>
        <a:p>
          <a:endParaRPr lang="en-US"/>
        </a:p>
      </dgm:t>
    </dgm:pt>
    <dgm:pt modelId="{4FD129C8-B819-4D88-8B71-C778266242EE}" type="sibTrans" cxnId="{36B9C90E-696B-4BAF-BD5D-B62C1ABBC789}">
      <dgm:prSet/>
      <dgm:spPr/>
      <dgm:t>
        <a:bodyPr/>
        <a:lstStyle/>
        <a:p>
          <a:endParaRPr lang="en-US"/>
        </a:p>
      </dgm:t>
    </dgm:pt>
    <dgm:pt modelId="{F197C660-87DB-44FB-A521-03779AE8EF72}">
      <dgm:prSet phldrT="[Text]" custT="1"/>
      <dgm:spPr/>
      <dgm:t>
        <a:bodyPr/>
        <a:lstStyle/>
        <a:p>
          <a:r>
            <a:rPr lang="en-US" sz="1200" dirty="0"/>
            <a:t>Recognizes EM work effort</a:t>
          </a:r>
        </a:p>
      </dgm:t>
    </dgm:pt>
    <dgm:pt modelId="{480741BE-B3B4-4BDF-B170-50FB6F94CE2F}" type="parTrans" cxnId="{68AEDE69-E555-47FE-B86C-81A7F3581CFB}">
      <dgm:prSet/>
      <dgm:spPr/>
      <dgm:t>
        <a:bodyPr/>
        <a:lstStyle/>
        <a:p>
          <a:endParaRPr lang="en-US"/>
        </a:p>
      </dgm:t>
    </dgm:pt>
    <dgm:pt modelId="{6653856F-E6E0-4BDD-A401-47AA8580D04F}" type="sibTrans" cxnId="{68AEDE69-E555-47FE-B86C-81A7F3581CFB}">
      <dgm:prSet/>
      <dgm:spPr/>
      <dgm:t>
        <a:bodyPr/>
        <a:lstStyle/>
        <a:p>
          <a:endParaRPr lang="en-US"/>
        </a:p>
      </dgm:t>
    </dgm:pt>
    <dgm:pt modelId="{AAEB24D7-88A8-434F-A6B8-B5A5C3898924}">
      <dgm:prSet phldrT="[Text]" custT="1"/>
      <dgm:spPr/>
      <dgm:t>
        <a:bodyPr/>
        <a:lstStyle/>
        <a:p>
          <a:r>
            <a:rPr lang="en-US" sz="1200" dirty="0"/>
            <a:t>Benchmarking data disrupted</a:t>
          </a:r>
        </a:p>
      </dgm:t>
    </dgm:pt>
    <dgm:pt modelId="{6FA04056-7271-4A9F-80A7-EDCC6811BAEA}" type="parTrans" cxnId="{4BE2A7F1-3FF0-40BC-BA55-95636CD0DC3F}">
      <dgm:prSet/>
      <dgm:spPr/>
      <dgm:t>
        <a:bodyPr/>
        <a:lstStyle/>
        <a:p>
          <a:endParaRPr lang="en-US"/>
        </a:p>
      </dgm:t>
    </dgm:pt>
    <dgm:pt modelId="{BDB4C826-99F3-48B6-9C25-36878884D0ED}" type="sibTrans" cxnId="{4BE2A7F1-3FF0-40BC-BA55-95636CD0DC3F}">
      <dgm:prSet/>
      <dgm:spPr/>
      <dgm:t>
        <a:bodyPr/>
        <a:lstStyle/>
        <a:p>
          <a:endParaRPr lang="en-US"/>
        </a:p>
      </dgm:t>
    </dgm:pt>
    <dgm:pt modelId="{6656839D-D418-416B-BB5E-DC121C39D33A}">
      <dgm:prSet phldrT="[Text]" custT="1"/>
      <dgm:spPr/>
      <dgm:t>
        <a:bodyPr/>
        <a:lstStyle/>
        <a:p>
          <a:pPr>
            <a:buFont typeface="Arial" panose="020B0604020202020204" pitchFamily="34" charset="0"/>
            <a:buChar char="•"/>
          </a:pPr>
          <a:r>
            <a:rPr lang="en-US" sz="1200" dirty="0"/>
            <a:t>Tiered comp model ops </a:t>
          </a:r>
        </a:p>
      </dgm:t>
    </dgm:pt>
    <dgm:pt modelId="{BBE3D7CB-68F3-4DFF-A1A2-89D3860ED9EF}" type="parTrans" cxnId="{5D1138DD-D365-46C8-B345-D2DBF1887E8C}">
      <dgm:prSet/>
      <dgm:spPr/>
      <dgm:t>
        <a:bodyPr/>
        <a:lstStyle/>
        <a:p>
          <a:endParaRPr lang="en-US"/>
        </a:p>
      </dgm:t>
    </dgm:pt>
    <dgm:pt modelId="{9F37C565-94C7-4B58-9A98-174DFB878669}" type="sibTrans" cxnId="{5D1138DD-D365-46C8-B345-D2DBF1887E8C}">
      <dgm:prSet/>
      <dgm:spPr/>
      <dgm:t>
        <a:bodyPr/>
        <a:lstStyle/>
        <a:p>
          <a:endParaRPr lang="en-US"/>
        </a:p>
      </dgm:t>
    </dgm:pt>
    <dgm:pt modelId="{58BAF28C-B14B-438E-AF59-F19BBBED3FE0}">
      <dgm:prSet phldrT="[Text]" custT="1"/>
      <dgm:spPr/>
      <dgm:t>
        <a:bodyPr/>
        <a:lstStyle/>
        <a:p>
          <a:r>
            <a:rPr lang="en-US" sz="1200" dirty="0"/>
            <a:t>Financial Impact to Org</a:t>
          </a:r>
        </a:p>
      </dgm:t>
    </dgm:pt>
    <dgm:pt modelId="{1875B1E0-0F2C-43FA-8ADD-4F16483B4EF5}" type="parTrans" cxnId="{57C1C27D-9EED-454D-A4B6-4F9B50A31B64}">
      <dgm:prSet/>
      <dgm:spPr/>
      <dgm:t>
        <a:bodyPr/>
        <a:lstStyle/>
        <a:p>
          <a:endParaRPr lang="en-US"/>
        </a:p>
      </dgm:t>
    </dgm:pt>
    <dgm:pt modelId="{6AE679DE-C5FC-4A95-854D-4CA5F3B54C5B}" type="sibTrans" cxnId="{57C1C27D-9EED-454D-A4B6-4F9B50A31B64}">
      <dgm:prSet/>
      <dgm:spPr/>
      <dgm:t>
        <a:bodyPr/>
        <a:lstStyle/>
        <a:p>
          <a:endParaRPr lang="en-US"/>
        </a:p>
      </dgm:t>
    </dgm:pt>
    <dgm:pt modelId="{C699AE70-07B0-4C17-8CC9-198732A66D37}">
      <dgm:prSet phldrT="[Text]" custT="1"/>
      <dgm:spPr/>
      <dgm:t>
        <a:bodyPr/>
        <a:lstStyle/>
        <a:p>
          <a:r>
            <a:rPr lang="en-US" sz="1200" dirty="0"/>
            <a:t>Communications </a:t>
          </a:r>
        </a:p>
      </dgm:t>
    </dgm:pt>
    <dgm:pt modelId="{AA2D6C98-87E6-4346-9D85-FBEE447E48CA}" type="parTrans" cxnId="{88C0E4FD-6279-4856-ACD5-BC6D69D07C3C}">
      <dgm:prSet/>
      <dgm:spPr/>
      <dgm:t>
        <a:bodyPr/>
        <a:lstStyle/>
        <a:p>
          <a:endParaRPr lang="en-US"/>
        </a:p>
      </dgm:t>
    </dgm:pt>
    <dgm:pt modelId="{8CF78CCD-98BE-421A-BAE4-BCF7E32D8D85}" type="sibTrans" cxnId="{88C0E4FD-6279-4856-ACD5-BC6D69D07C3C}">
      <dgm:prSet/>
      <dgm:spPr/>
      <dgm:t>
        <a:bodyPr/>
        <a:lstStyle/>
        <a:p>
          <a:endParaRPr lang="en-US"/>
        </a:p>
      </dgm:t>
    </dgm:pt>
    <dgm:pt modelId="{43A6FA27-9C19-47B2-9045-99E8D7A07E9F}">
      <dgm:prSet phldrT="[Text]" custT="1"/>
      <dgm:spPr/>
      <dgm:t>
        <a:bodyPr/>
        <a:lstStyle/>
        <a:p>
          <a:r>
            <a:rPr lang="en-US" sz="1200" dirty="0"/>
            <a:t>Con</a:t>
          </a:r>
        </a:p>
      </dgm:t>
    </dgm:pt>
    <dgm:pt modelId="{FE79E8AC-5E2F-4439-B505-0A8556A338CD}" type="sibTrans" cxnId="{F2CD981D-B2DD-4484-A156-BB7D2A244500}">
      <dgm:prSet/>
      <dgm:spPr/>
      <dgm:t>
        <a:bodyPr/>
        <a:lstStyle/>
        <a:p>
          <a:endParaRPr lang="en-US"/>
        </a:p>
      </dgm:t>
    </dgm:pt>
    <dgm:pt modelId="{5210CF29-7302-4821-96FC-649016D63726}" type="parTrans" cxnId="{F2CD981D-B2DD-4484-A156-BB7D2A244500}">
      <dgm:prSet/>
      <dgm:spPr/>
      <dgm:t>
        <a:bodyPr/>
        <a:lstStyle/>
        <a:p>
          <a:endParaRPr lang="en-US"/>
        </a:p>
      </dgm:t>
    </dgm:pt>
    <dgm:pt modelId="{E85B6BD3-0B47-402D-A862-67095ECC36D1}">
      <dgm:prSet phldrT="[Text]" custT="1"/>
      <dgm:spPr/>
      <dgm:t>
        <a:bodyPr/>
        <a:lstStyle/>
        <a:p>
          <a:r>
            <a:rPr lang="en-US" sz="1200" dirty="0"/>
            <a:t>Tremendously Complex</a:t>
          </a:r>
        </a:p>
      </dgm:t>
    </dgm:pt>
    <dgm:pt modelId="{6283FABE-1165-4194-AD72-7363080A91E4}" type="parTrans" cxnId="{93A3900E-5FB2-4F99-8998-907D375D639E}">
      <dgm:prSet/>
      <dgm:spPr/>
      <dgm:t>
        <a:bodyPr/>
        <a:lstStyle/>
        <a:p>
          <a:endParaRPr lang="en-US"/>
        </a:p>
      </dgm:t>
    </dgm:pt>
    <dgm:pt modelId="{BA8CFE82-1CDD-46DF-AB9F-CEE62EB1B332}" type="sibTrans" cxnId="{93A3900E-5FB2-4F99-8998-907D375D639E}">
      <dgm:prSet/>
      <dgm:spPr/>
      <dgm:t>
        <a:bodyPr/>
        <a:lstStyle/>
        <a:p>
          <a:endParaRPr lang="en-US"/>
        </a:p>
      </dgm:t>
    </dgm:pt>
    <dgm:pt modelId="{3246EDB4-FBEB-49D0-935E-918AD4AA933F}">
      <dgm:prSet phldrT="[Text]" custT="1"/>
      <dgm:spPr/>
      <dgm:t>
        <a:bodyPr/>
        <a:lstStyle/>
        <a:p>
          <a:r>
            <a:rPr lang="en-US" sz="1200" dirty="0"/>
            <a:t>Tiered comp model thresholds will need to be addressed</a:t>
          </a:r>
        </a:p>
      </dgm:t>
    </dgm:pt>
    <dgm:pt modelId="{D477FFBC-AD87-45FF-96C0-F49946471677}" type="parTrans" cxnId="{2D9EAC9F-406B-4E98-BC09-23AB505D5DD4}">
      <dgm:prSet/>
      <dgm:spPr/>
      <dgm:t>
        <a:bodyPr/>
        <a:lstStyle/>
        <a:p>
          <a:endParaRPr lang="en-US"/>
        </a:p>
      </dgm:t>
    </dgm:pt>
    <dgm:pt modelId="{B1564475-57E9-4F9C-A045-8864D9CF4F2B}" type="sibTrans" cxnId="{2D9EAC9F-406B-4E98-BC09-23AB505D5DD4}">
      <dgm:prSet/>
      <dgm:spPr/>
      <dgm:t>
        <a:bodyPr/>
        <a:lstStyle/>
        <a:p>
          <a:endParaRPr lang="en-US"/>
        </a:p>
      </dgm:t>
    </dgm:pt>
    <dgm:pt modelId="{5B3B072A-81DF-4E23-9442-1C6057450FB9}">
      <dgm:prSet phldrT="[Text]" custT="1"/>
      <dgm:spPr/>
      <dgm:t>
        <a:bodyPr/>
        <a:lstStyle/>
        <a:p>
          <a:r>
            <a:rPr lang="en-US" sz="1200" dirty="0"/>
            <a:t>Non-Medicare payer impacts unknown </a:t>
          </a:r>
        </a:p>
      </dgm:t>
    </dgm:pt>
    <dgm:pt modelId="{639C4581-202E-41D9-98DF-6FAA0947EFD2}" type="parTrans" cxnId="{15BDC2EC-7044-4B8A-9685-976747A64B55}">
      <dgm:prSet/>
      <dgm:spPr/>
      <dgm:t>
        <a:bodyPr/>
        <a:lstStyle/>
        <a:p>
          <a:endParaRPr lang="en-US"/>
        </a:p>
      </dgm:t>
    </dgm:pt>
    <dgm:pt modelId="{7DC4514D-2C9A-40BE-B62E-79E3953C7E17}" type="sibTrans" cxnId="{15BDC2EC-7044-4B8A-9685-976747A64B55}">
      <dgm:prSet/>
      <dgm:spPr/>
      <dgm:t>
        <a:bodyPr/>
        <a:lstStyle/>
        <a:p>
          <a:endParaRPr lang="en-US"/>
        </a:p>
      </dgm:t>
    </dgm:pt>
    <dgm:pt modelId="{F4446CED-49CA-4D33-8330-4A1AD96E97B7}">
      <dgm:prSet phldrT="[Text]" custT="1"/>
      <dgm:spPr/>
      <dgm:t>
        <a:bodyPr/>
        <a:lstStyle/>
        <a:p>
          <a:r>
            <a:rPr lang="en-US" sz="1200" dirty="0"/>
            <a:t>Benchmarkable to prior and market</a:t>
          </a:r>
        </a:p>
      </dgm:t>
    </dgm:pt>
    <dgm:pt modelId="{9268791C-AA7A-4B6C-A2B3-D301FA7ED7E0}" type="parTrans" cxnId="{2F1E0591-CB25-4E28-9EA9-2D818E7C33D7}">
      <dgm:prSet/>
      <dgm:spPr/>
      <dgm:t>
        <a:bodyPr/>
        <a:lstStyle/>
        <a:p>
          <a:endParaRPr lang="en-US"/>
        </a:p>
      </dgm:t>
    </dgm:pt>
    <dgm:pt modelId="{68507B42-618B-43BD-8414-B52027F6CF34}" type="sibTrans" cxnId="{2F1E0591-CB25-4E28-9EA9-2D818E7C33D7}">
      <dgm:prSet/>
      <dgm:spPr/>
      <dgm:t>
        <a:bodyPr/>
        <a:lstStyle/>
        <a:p>
          <a:endParaRPr lang="en-US"/>
        </a:p>
      </dgm:t>
    </dgm:pt>
    <dgm:pt modelId="{0D3A3D3F-FD2B-4CF8-B118-83DF2AE61650}">
      <dgm:prSet phldrT="[Text]" custT="1"/>
      <dgm:spPr/>
      <dgm:t>
        <a:bodyPr/>
        <a:lstStyle/>
        <a:p>
          <a:r>
            <a:rPr lang="en-US" sz="1200" dirty="0"/>
            <a:t>Comp CF updates as in the past</a:t>
          </a:r>
        </a:p>
      </dgm:t>
    </dgm:pt>
    <dgm:pt modelId="{FA6D5227-7BE6-4B8B-9AAD-9B813F65B95F}" type="parTrans" cxnId="{4715A8C2-8937-419E-9545-CB6E660831E7}">
      <dgm:prSet/>
      <dgm:spPr/>
      <dgm:t>
        <a:bodyPr/>
        <a:lstStyle/>
        <a:p>
          <a:endParaRPr lang="en-US"/>
        </a:p>
      </dgm:t>
    </dgm:pt>
    <dgm:pt modelId="{90011078-8D27-4157-9FE5-96F2D8572499}" type="sibTrans" cxnId="{4715A8C2-8937-419E-9545-CB6E660831E7}">
      <dgm:prSet/>
      <dgm:spPr/>
      <dgm:t>
        <a:bodyPr/>
        <a:lstStyle/>
        <a:p>
          <a:endParaRPr lang="en-US"/>
        </a:p>
      </dgm:t>
    </dgm:pt>
    <dgm:pt modelId="{401262FD-BF35-4FBD-802A-5253DAFF54DC}" type="pres">
      <dgm:prSet presAssocID="{FFBE0322-B6A8-452D-A3BD-3D186F82D575}" presName="linearFlow" presStyleCnt="0">
        <dgm:presLayoutVars>
          <dgm:dir/>
          <dgm:animLvl val="lvl"/>
          <dgm:resizeHandles/>
        </dgm:presLayoutVars>
      </dgm:prSet>
      <dgm:spPr/>
    </dgm:pt>
    <dgm:pt modelId="{FB4CC4C5-8422-4E86-AFFA-A354041EEC5A}" type="pres">
      <dgm:prSet presAssocID="{26B1B36B-8C1C-4287-B265-03E3FC9A2748}" presName="compositeNode" presStyleCnt="0">
        <dgm:presLayoutVars>
          <dgm:bulletEnabled val="1"/>
        </dgm:presLayoutVars>
      </dgm:prSet>
      <dgm:spPr/>
    </dgm:pt>
    <dgm:pt modelId="{EAA2D28E-91BC-445A-B07B-2D3C6A7AB883}" type="pres">
      <dgm:prSet presAssocID="{26B1B36B-8C1C-4287-B265-03E3FC9A2748}" presName="image" presStyleLbl="fgImgPlace1" presStyleIdx="0" presStyleCnt="2" custScaleX="192468" custScaleY="48856" custLinFactX="25509" custLinFactNeighborX="100000" custLinFactNeighborY="-8017"/>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47000" b="-147000"/>
          </a:stretch>
        </a:blipFill>
        <a:ln>
          <a:solidFill>
            <a:schemeClr val="accent1"/>
          </a:solidFill>
        </a:ln>
      </dgm:spPr>
      <dgm:extLst>
        <a:ext uri="{E40237B7-FDA0-4F09-8148-C483321AD2D9}">
          <dgm14:cNvPr xmlns:dgm14="http://schemas.microsoft.com/office/drawing/2010/diagram" id="0" name="" descr="Chevron arrows with solid fill"/>
        </a:ext>
      </dgm:extLst>
    </dgm:pt>
    <dgm:pt modelId="{C1DE2901-A424-404B-8ED9-73030879D450}" type="pres">
      <dgm:prSet presAssocID="{26B1B36B-8C1C-4287-B265-03E3FC9A2748}" presName="childNode" presStyleLbl="node1" presStyleIdx="0" presStyleCnt="2" custScaleY="95591" custLinFactNeighborX="355" custLinFactNeighborY="-318">
        <dgm:presLayoutVars>
          <dgm:bulletEnabled val="1"/>
        </dgm:presLayoutVars>
      </dgm:prSet>
      <dgm:spPr/>
    </dgm:pt>
    <dgm:pt modelId="{339605B7-CEB8-48FD-8CE1-F1656F8681FB}" type="pres">
      <dgm:prSet presAssocID="{26B1B36B-8C1C-4287-B265-03E3FC9A2748}" presName="parentNode" presStyleLbl="revTx" presStyleIdx="0" presStyleCnt="2" custLinFactNeighborX="-5488" custLinFactNeighborY="-28064">
        <dgm:presLayoutVars>
          <dgm:chMax val="0"/>
          <dgm:bulletEnabled val="1"/>
        </dgm:presLayoutVars>
      </dgm:prSet>
      <dgm:spPr/>
    </dgm:pt>
    <dgm:pt modelId="{1378C51F-ACAB-49C1-A4C2-6FA3CC2200E2}" type="pres">
      <dgm:prSet presAssocID="{83EB5525-0CFE-4400-B533-1BE3C49A8E69}" presName="sibTrans" presStyleCnt="0"/>
      <dgm:spPr/>
    </dgm:pt>
    <dgm:pt modelId="{655235F1-FA05-4017-A853-523ACC57A1AB}" type="pres">
      <dgm:prSet presAssocID="{642FA39B-F480-451A-A278-5F941DF7D431}" presName="compositeNode" presStyleCnt="0">
        <dgm:presLayoutVars>
          <dgm:bulletEnabled val="1"/>
        </dgm:presLayoutVars>
      </dgm:prSet>
      <dgm:spPr/>
    </dgm:pt>
    <dgm:pt modelId="{3FE7ACA6-79EF-4F97-B42E-580FA641C661}" type="pres">
      <dgm:prSet presAssocID="{642FA39B-F480-451A-A278-5F941DF7D431}" presName="image" presStyleLbl="fgImgPlace1" presStyleIdx="1" presStyleCnt="2" custAng="0" custScaleX="209093" custScaleY="49075" custLinFactX="16994" custLinFactNeighborX="100000" custLinFactNeighborY="-8598"/>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4000" b="-104000"/>
          </a:stretch>
        </a:blipFill>
        <a:ln>
          <a:solidFill>
            <a:schemeClr val="accent1"/>
          </a:solidFill>
        </a:ln>
      </dgm:spPr>
      <dgm:extLst>
        <a:ext uri="{E40237B7-FDA0-4F09-8148-C483321AD2D9}">
          <dgm14:cNvPr xmlns:dgm14="http://schemas.microsoft.com/office/drawing/2010/diagram" id="0" name="" descr="Chevron arrows with solid fill"/>
        </a:ext>
      </dgm:extLst>
    </dgm:pt>
    <dgm:pt modelId="{4B8EEC37-3397-4360-B54E-7BBCF439DCBA}" type="pres">
      <dgm:prSet presAssocID="{642FA39B-F480-451A-A278-5F941DF7D431}" presName="childNode" presStyleLbl="node1" presStyleIdx="1" presStyleCnt="2" custScaleX="92657" custScaleY="93901" custLinFactNeighborX="-3772" custLinFactNeighborY="-1728">
        <dgm:presLayoutVars>
          <dgm:bulletEnabled val="1"/>
        </dgm:presLayoutVars>
      </dgm:prSet>
      <dgm:spPr/>
    </dgm:pt>
    <dgm:pt modelId="{8B99BC92-3775-4CBF-B9D3-32A19071CAAF}" type="pres">
      <dgm:prSet presAssocID="{642FA39B-F480-451A-A278-5F941DF7D431}" presName="parentNode" presStyleLbl="revTx" presStyleIdx="1" presStyleCnt="2" custLinFactNeighborX="4886" custLinFactNeighborY="-28064">
        <dgm:presLayoutVars>
          <dgm:chMax val="0"/>
          <dgm:bulletEnabled val="1"/>
        </dgm:presLayoutVars>
      </dgm:prSet>
      <dgm:spPr/>
    </dgm:pt>
  </dgm:ptLst>
  <dgm:cxnLst>
    <dgm:cxn modelId="{8CDB6506-E904-4F77-98E6-0BEEC87EC457}" type="presOf" srcId="{26B1B36B-8C1C-4287-B265-03E3FC9A2748}" destId="{339605B7-CEB8-48FD-8CE1-F1656F8681FB}" srcOrd="0" destOrd="0" presId="urn:microsoft.com/office/officeart/2005/8/layout/hList2"/>
    <dgm:cxn modelId="{93A3900E-5FB2-4F99-8998-907D375D639E}" srcId="{43A6FA27-9C19-47B2-9045-99E8D7A07E9F}" destId="{E85B6BD3-0B47-402D-A862-67095ECC36D1}" srcOrd="4" destOrd="0" parTransId="{6283FABE-1165-4194-AD72-7363080A91E4}" sibTransId="{BA8CFE82-1CDD-46DF-AB9F-CEE62EB1B332}"/>
    <dgm:cxn modelId="{36B9C90E-696B-4BAF-BD5D-B62C1ABBC789}" srcId="{C699AE70-07B0-4C17-8CC9-198732A66D37}" destId="{3AB3CD82-20AF-4F84-821E-523A330D8892}" srcOrd="0" destOrd="0" parTransId="{CCEAA863-C014-4B2A-8BE0-4913983E2AA7}" sibTransId="{4FD129C8-B819-4D88-8B71-C778266242EE}"/>
    <dgm:cxn modelId="{F2CD981D-B2DD-4484-A156-BB7D2A244500}" srcId="{642FA39B-F480-451A-A278-5F941DF7D431}" destId="{43A6FA27-9C19-47B2-9045-99E8D7A07E9F}" srcOrd="1" destOrd="0" parTransId="{5210CF29-7302-4821-96FC-649016D63726}" sibTransId="{FE79E8AC-5E2F-4439-B505-0A8556A338CD}"/>
    <dgm:cxn modelId="{CC24B71D-8922-407B-902D-607B3A4AB849}" srcId="{642FA39B-F480-451A-A278-5F941DF7D431}" destId="{6317140C-FA7B-4F9D-973B-508AED1D0053}" srcOrd="0" destOrd="0" parTransId="{9E124B11-731D-47ED-BC6C-1850B9EF9A65}" sibTransId="{D5EAFBC0-C4DB-4337-BAC3-B276C3800A03}"/>
    <dgm:cxn modelId="{E5203E38-F644-4C2B-A977-BE0DC7B83AD2}" type="presOf" srcId="{C699AE70-07B0-4C17-8CC9-198732A66D37}" destId="{4B8EEC37-3397-4360-B54E-7BBCF439DCBA}" srcOrd="0" destOrd="8" presId="urn:microsoft.com/office/officeart/2005/8/layout/hList2"/>
    <dgm:cxn modelId="{D7D16838-DCF8-461B-A621-26FB3D559DAC}" type="presOf" srcId="{6656839D-D418-416B-BB5E-DC121C39D33A}" destId="{C1DE2901-A424-404B-8ED9-73030879D450}" srcOrd="0" destOrd="3" presId="urn:microsoft.com/office/officeart/2005/8/layout/hList2"/>
    <dgm:cxn modelId="{91A4E938-366E-41E8-88A7-6172564664B8}" type="presOf" srcId="{6317140C-FA7B-4F9D-973B-508AED1D0053}" destId="{4B8EEC37-3397-4360-B54E-7BBCF439DCBA}" srcOrd="0" destOrd="0" presId="urn:microsoft.com/office/officeart/2005/8/layout/hList2"/>
    <dgm:cxn modelId="{F54B633C-F6A7-4405-81CB-09A987B1661F}" type="presOf" srcId="{F4446CED-49CA-4D33-8330-4A1AD96E97B7}" destId="{C1DE2901-A424-404B-8ED9-73030879D450}" srcOrd="0" destOrd="2" presId="urn:microsoft.com/office/officeart/2005/8/layout/hList2"/>
    <dgm:cxn modelId="{4403F343-F2B2-4F4F-B733-10005F0B543B}" type="presOf" srcId="{AAEB24D7-88A8-434F-A6B8-B5A5C3898924}" destId="{4B8EEC37-3397-4360-B54E-7BBCF439DCBA}" srcOrd="0" destOrd="3" presId="urn:microsoft.com/office/officeart/2005/8/layout/hList2"/>
    <dgm:cxn modelId="{191BC24C-2E63-4099-8D72-5F6126C24B73}" type="presOf" srcId="{3CD3699F-6C30-47BB-BBFE-73E6480A555C}" destId="{C1DE2901-A424-404B-8ED9-73030879D450}" srcOrd="0" destOrd="4" presId="urn:microsoft.com/office/officeart/2005/8/layout/hList2"/>
    <dgm:cxn modelId="{C6A7F55C-08F7-4B46-98B3-AE612FFA4DE1}" srcId="{FFBE0322-B6A8-452D-A3BD-3D186F82D575}" destId="{642FA39B-F480-451A-A278-5F941DF7D431}" srcOrd="1" destOrd="0" parTransId="{58E9956E-B007-4BE7-9A17-BD4669AE1B95}" sibTransId="{5F4277F2-0D3A-4E09-958D-B967D8187053}"/>
    <dgm:cxn modelId="{80F82164-FC41-4E4D-8805-1D1D699B1B46}" srcId="{26B1B36B-8C1C-4287-B265-03E3FC9A2748}" destId="{A6DCE1B9-802F-45D0-BAD5-68F01B2B39CE}" srcOrd="0" destOrd="0" parTransId="{66BDC2AB-A99E-4AC6-BFB4-8A1FC5522C4E}" sibTransId="{A0BDB3A3-6062-4A46-A906-CE2D66CC2503}"/>
    <dgm:cxn modelId="{68AEDE69-E555-47FE-B86C-81A7F3581CFB}" srcId="{6317140C-FA7B-4F9D-973B-508AED1D0053}" destId="{F197C660-87DB-44FB-A521-03779AE8EF72}" srcOrd="0" destOrd="0" parTransId="{480741BE-B3B4-4BDF-B170-50FB6F94CE2F}" sibTransId="{6653856F-E6E0-4BDD-A401-47AA8580D04F}"/>
    <dgm:cxn modelId="{57C1C27D-9EED-454D-A4B6-4F9B50A31B64}" srcId="{43A6FA27-9C19-47B2-9045-99E8D7A07E9F}" destId="{58BAF28C-B14B-438E-AF59-F19BBBED3FE0}" srcOrd="3" destOrd="0" parTransId="{1875B1E0-0F2C-43FA-8ADD-4F16483B4EF5}" sibTransId="{6AE679DE-C5FC-4A95-854D-4CA5F3B54C5B}"/>
    <dgm:cxn modelId="{5FB7C68C-B650-41DB-A06F-C173ECDCE601}" srcId="{FFBE0322-B6A8-452D-A3BD-3D186F82D575}" destId="{26B1B36B-8C1C-4287-B265-03E3FC9A2748}" srcOrd="0" destOrd="0" parTransId="{CA63D045-EFB7-4B36-B7F1-AF0330B03C5F}" sibTransId="{83EB5525-0CFE-4400-B533-1BE3C49A8E69}"/>
    <dgm:cxn modelId="{2F1E0591-CB25-4E28-9EA9-2D818E7C33D7}" srcId="{A6DCE1B9-802F-45D0-BAD5-68F01B2B39CE}" destId="{F4446CED-49CA-4D33-8330-4A1AD96E97B7}" srcOrd="1" destOrd="0" parTransId="{9268791C-AA7A-4B6C-A2B3-D301FA7ED7E0}" sibTransId="{68507B42-618B-43BD-8414-B52027F6CF34}"/>
    <dgm:cxn modelId="{0BEEE896-4568-41CA-89F0-D1986D2E3FC2}" srcId="{26B1B36B-8C1C-4287-B265-03E3FC9A2748}" destId="{36F6437C-71D8-47AE-A849-ADD2B15C0AE2}" srcOrd="1" destOrd="0" parTransId="{2ECFDCBB-8F33-4990-AECA-AFB726FF743A}" sibTransId="{C4C6735B-8DB7-427C-BE0D-51A0DC5CA31D}"/>
    <dgm:cxn modelId="{2D9EAC9F-406B-4E98-BC09-23AB505D5DD4}" srcId="{43A6FA27-9C19-47B2-9045-99E8D7A07E9F}" destId="{3246EDB4-FBEB-49D0-935E-918AD4AA933F}" srcOrd="1" destOrd="0" parTransId="{D477FFBC-AD87-45FF-96C0-F49946471677}" sibTransId="{B1564475-57E9-4F9C-A045-8864D9CF4F2B}"/>
    <dgm:cxn modelId="{0DFE63AB-B492-49C4-9C80-239193B8E358}" type="presOf" srcId="{58BAF28C-B14B-438E-AF59-F19BBBED3FE0}" destId="{4B8EEC37-3397-4360-B54E-7BBCF439DCBA}" srcOrd="0" destOrd="6" presId="urn:microsoft.com/office/officeart/2005/8/layout/hList2"/>
    <dgm:cxn modelId="{49673FB7-F74B-4171-9ACB-7ADAA2CDB1DA}" type="presOf" srcId="{642FA39B-F480-451A-A278-5F941DF7D431}" destId="{8B99BC92-3775-4CBF-B9D3-32A19071CAAF}" srcOrd="0" destOrd="0" presId="urn:microsoft.com/office/officeart/2005/8/layout/hList2"/>
    <dgm:cxn modelId="{263D2FC1-52A8-4D17-B9B5-825C656B7486}" type="presOf" srcId="{0D3A3D3F-FD2B-4CF8-B118-83DF2AE61650}" destId="{C1DE2901-A424-404B-8ED9-73030879D450}" srcOrd="0" destOrd="1" presId="urn:microsoft.com/office/officeart/2005/8/layout/hList2"/>
    <dgm:cxn modelId="{4715A8C2-8937-419E-9545-CB6E660831E7}" srcId="{A6DCE1B9-802F-45D0-BAD5-68F01B2B39CE}" destId="{0D3A3D3F-FD2B-4CF8-B118-83DF2AE61650}" srcOrd="0" destOrd="0" parTransId="{FA6D5227-7BE6-4B8B-9AAD-9B813F65B95F}" sibTransId="{90011078-8D27-4157-9FE5-96F2D8572499}"/>
    <dgm:cxn modelId="{FB1E1AC5-B657-440C-ABEE-4EFA100FE33F}" type="presOf" srcId="{E85B6BD3-0B47-402D-A862-67095ECC36D1}" destId="{4B8EEC37-3397-4360-B54E-7BBCF439DCBA}" srcOrd="0" destOrd="7" presId="urn:microsoft.com/office/officeart/2005/8/layout/hList2"/>
    <dgm:cxn modelId="{D329A9C6-0699-4D7A-A72A-E0AC9E5026E3}" srcId="{A6DCE1B9-802F-45D0-BAD5-68F01B2B39CE}" destId="{3CD3699F-6C30-47BB-BBFE-73E6480A555C}" srcOrd="3" destOrd="0" parTransId="{338A8A6E-F0DF-4973-A4A0-CEEE2CBE230D}" sibTransId="{7A5BFCE9-AD2D-4880-BA32-AF8BB64C12A6}"/>
    <dgm:cxn modelId="{315BD7C6-3D2A-4A7C-B424-6E3268FC4AD8}" type="presOf" srcId="{F197C660-87DB-44FB-A521-03779AE8EF72}" destId="{4B8EEC37-3397-4360-B54E-7BBCF439DCBA}" srcOrd="0" destOrd="1" presId="urn:microsoft.com/office/officeart/2005/8/layout/hList2"/>
    <dgm:cxn modelId="{80CD36DC-8B09-4CC0-A97C-AECBE8A8A329}" type="presOf" srcId="{3246EDB4-FBEB-49D0-935E-918AD4AA933F}" destId="{4B8EEC37-3397-4360-B54E-7BBCF439DCBA}" srcOrd="0" destOrd="4" presId="urn:microsoft.com/office/officeart/2005/8/layout/hList2"/>
    <dgm:cxn modelId="{5D1138DD-D365-46C8-B345-D2DBF1887E8C}" srcId="{A6DCE1B9-802F-45D0-BAD5-68F01B2B39CE}" destId="{6656839D-D418-416B-BB5E-DC121C39D33A}" srcOrd="2" destOrd="0" parTransId="{BBE3D7CB-68F3-4DFF-A1A2-89D3860ED9EF}" sibTransId="{9F37C565-94C7-4B58-9A98-174DFB878669}"/>
    <dgm:cxn modelId="{DB9696E1-6CDE-437B-B825-DEA58747D022}" type="presOf" srcId="{3AB3CD82-20AF-4F84-821E-523A330D8892}" destId="{4B8EEC37-3397-4360-B54E-7BBCF439DCBA}" srcOrd="0" destOrd="9" presId="urn:microsoft.com/office/officeart/2005/8/layout/hList2"/>
    <dgm:cxn modelId="{B85C15E4-7E92-4F1C-8118-FDA67482059C}" type="presOf" srcId="{5B3B072A-81DF-4E23-9442-1C6057450FB9}" destId="{4B8EEC37-3397-4360-B54E-7BBCF439DCBA}" srcOrd="0" destOrd="5" presId="urn:microsoft.com/office/officeart/2005/8/layout/hList2"/>
    <dgm:cxn modelId="{9845BFE9-B21F-47D5-BAE8-4518FD822302}" type="presOf" srcId="{43A6FA27-9C19-47B2-9045-99E8D7A07E9F}" destId="{4B8EEC37-3397-4360-B54E-7BBCF439DCBA}" srcOrd="0" destOrd="2" presId="urn:microsoft.com/office/officeart/2005/8/layout/hList2"/>
    <dgm:cxn modelId="{15BDC2EC-7044-4B8A-9685-976747A64B55}" srcId="{43A6FA27-9C19-47B2-9045-99E8D7A07E9F}" destId="{5B3B072A-81DF-4E23-9442-1C6057450FB9}" srcOrd="2" destOrd="0" parTransId="{639C4581-202E-41D9-98DF-6FAA0947EFD2}" sibTransId="{7DC4514D-2C9A-40BE-B62E-79E3953C7E17}"/>
    <dgm:cxn modelId="{4BE2A7F1-3FF0-40BC-BA55-95636CD0DC3F}" srcId="{43A6FA27-9C19-47B2-9045-99E8D7A07E9F}" destId="{AAEB24D7-88A8-434F-A6B8-B5A5C3898924}" srcOrd="0" destOrd="0" parTransId="{6FA04056-7271-4A9F-80A7-EDCC6811BAEA}" sibTransId="{BDB4C826-99F3-48B6-9C25-36878884D0ED}"/>
    <dgm:cxn modelId="{67D86AF6-E78A-453C-B9C0-7F2F13F8233B}" type="presOf" srcId="{FFBE0322-B6A8-452D-A3BD-3D186F82D575}" destId="{401262FD-BF35-4FBD-802A-5253DAFF54DC}" srcOrd="0" destOrd="0" presId="urn:microsoft.com/office/officeart/2005/8/layout/hList2"/>
    <dgm:cxn modelId="{389687FA-0B43-40A6-B451-156D36F26D62}" type="presOf" srcId="{A6DCE1B9-802F-45D0-BAD5-68F01B2B39CE}" destId="{C1DE2901-A424-404B-8ED9-73030879D450}" srcOrd="0" destOrd="0" presId="urn:microsoft.com/office/officeart/2005/8/layout/hList2"/>
    <dgm:cxn modelId="{6FC3B9FB-9442-4E12-B94D-AD9707D733BA}" type="presOf" srcId="{36F6437C-71D8-47AE-A849-ADD2B15C0AE2}" destId="{C1DE2901-A424-404B-8ED9-73030879D450}" srcOrd="0" destOrd="5" presId="urn:microsoft.com/office/officeart/2005/8/layout/hList2"/>
    <dgm:cxn modelId="{88C0E4FD-6279-4856-ACD5-BC6D69D07C3C}" srcId="{43A6FA27-9C19-47B2-9045-99E8D7A07E9F}" destId="{C699AE70-07B0-4C17-8CC9-198732A66D37}" srcOrd="5" destOrd="0" parTransId="{AA2D6C98-87E6-4346-9D85-FBEE447E48CA}" sibTransId="{8CF78CCD-98BE-421A-BAE4-BCF7E32D8D85}"/>
    <dgm:cxn modelId="{1A7562C2-D234-4370-9130-49281B18E0F9}" type="presParOf" srcId="{401262FD-BF35-4FBD-802A-5253DAFF54DC}" destId="{FB4CC4C5-8422-4E86-AFFA-A354041EEC5A}" srcOrd="0" destOrd="0" presId="urn:microsoft.com/office/officeart/2005/8/layout/hList2"/>
    <dgm:cxn modelId="{2D4E091C-B42D-429F-8BFF-B5F58917E873}" type="presParOf" srcId="{FB4CC4C5-8422-4E86-AFFA-A354041EEC5A}" destId="{EAA2D28E-91BC-445A-B07B-2D3C6A7AB883}" srcOrd="0" destOrd="0" presId="urn:microsoft.com/office/officeart/2005/8/layout/hList2"/>
    <dgm:cxn modelId="{B7845D83-6026-4B4F-B635-6EEFFC385934}" type="presParOf" srcId="{FB4CC4C5-8422-4E86-AFFA-A354041EEC5A}" destId="{C1DE2901-A424-404B-8ED9-73030879D450}" srcOrd="1" destOrd="0" presId="urn:microsoft.com/office/officeart/2005/8/layout/hList2"/>
    <dgm:cxn modelId="{85496586-994F-4FC0-A3D4-6550DA987D6F}" type="presParOf" srcId="{FB4CC4C5-8422-4E86-AFFA-A354041EEC5A}" destId="{339605B7-CEB8-48FD-8CE1-F1656F8681FB}" srcOrd="2" destOrd="0" presId="urn:microsoft.com/office/officeart/2005/8/layout/hList2"/>
    <dgm:cxn modelId="{8E44B01F-ABCE-4760-8E5D-AE1466D39141}" type="presParOf" srcId="{401262FD-BF35-4FBD-802A-5253DAFF54DC}" destId="{1378C51F-ACAB-49C1-A4C2-6FA3CC2200E2}" srcOrd="1" destOrd="0" presId="urn:microsoft.com/office/officeart/2005/8/layout/hList2"/>
    <dgm:cxn modelId="{C8474118-07C4-4F12-BAC4-A7241A0B0768}" type="presParOf" srcId="{401262FD-BF35-4FBD-802A-5253DAFF54DC}" destId="{655235F1-FA05-4017-A853-523ACC57A1AB}" srcOrd="2" destOrd="0" presId="urn:microsoft.com/office/officeart/2005/8/layout/hList2"/>
    <dgm:cxn modelId="{C0890EAC-14E4-4BFA-8AC8-5A7B81E83E08}" type="presParOf" srcId="{655235F1-FA05-4017-A853-523ACC57A1AB}" destId="{3FE7ACA6-79EF-4F97-B42E-580FA641C661}" srcOrd="0" destOrd="0" presId="urn:microsoft.com/office/officeart/2005/8/layout/hList2"/>
    <dgm:cxn modelId="{2AF60A05-5FA9-45F8-AD65-6363DC624A4C}" type="presParOf" srcId="{655235F1-FA05-4017-A853-523ACC57A1AB}" destId="{4B8EEC37-3397-4360-B54E-7BBCF439DCBA}" srcOrd="1" destOrd="0" presId="urn:microsoft.com/office/officeart/2005/8/layout/hList2"/>
    <dgm:cxn modelId="{0015629F-91AD-4776-AEBB-13A7779CB341}" type="presParOf" srcId="{655235F1-FA05-4017-A853-523ACC57A1AB}" destId="{8B99BC92-3775-4CBF-B9D3-32A19071CAAF}"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69AEBB-673A-4E15-ADB4-D5188CC9142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0834E37-AAB4-4E5C-AE46-7813471316FB}">
      <dgm:prSet phldrT="[Text]" custT="1"/>
      <dgm:spPr>
        <a:solidFill>
          <a:schemeClr val="accent1"/>
        </a:solidFill>
      </dgm:spPr>
      <dgm:t>
        <a:bodyPr/>
        <a:lstStyle/>
        <a:p>
          <a:r>
            <a:rPr lang="en-US" sz="1600" dirty="0"/>
            <a:t>Model A </a:t>
          </a:r>
        </a:p>
        <a:p>
          <a:r>
            <a:rPr lang="en-US" sz="1200" dirty="0"/>
            <a:t>Does not Redistribute Compensation</a:t>
          </a:r>
        </a:p>
        <a:p>
          <a:r>
            <a:rPr lang="en-US" sz="1200" dirty="0"/>
            <a:t>Adjusts CF rates for use with 2021 scale year and “Typical” annual FY22 comp rate change</a:t>
          </a:r>
        </a:p>
      </dgm:t>
    </dgm:pt>
    <dgm:pt modelId="{9C42BE3C-5A40-4A20-9DD0-10BDEB055AA8}" type="parTrans" cxnId="{A6D3CACD-3430-4681-A9D2-78688F893C33}">
      <dgm:prSet/>
      <dgm:spPr/>
      <dgm:t>
        <a:bodyPr/>
        <a:lstStyle/>
        <a:p>
          <a:endParaRPr lang="en-US"/>
        </a:p>
      </dgm:t>
    </dgm:pt>
    <dgm:pt modelId="{AE3BADEE-01FE-4321-B061-14316757A8D9}" type="sibTrans" cxnId="{A6D3CACD-3430-4681-A9D2-78688F893C33}">
      <dgm:prSet/>
      <dgm:spPr/>
      <dgm:t>
        <a:bodyPr/>
        <a:lstStyle/>
        <a:p>
          <a:endParaRPr lang="en-US"/>
        </a:p>
      </dgm:t>
    </dgm:pt>
    <dgm:pt modelId="{B5AD8B77-8B37-4CFC-9027-4885DE77F853}">
      <dgm:prSet phldrT="[Text]" custT="1"/>
      <dgm:spPr/>
      <dgm:t>
        <a:bodyPr/>
        <a:lstStyle/>
        <a:p>
          <a:r>
            <a:rPr lang="en-US" sz="1600" dirty="0"/>
            <a:t>Model B</a:t>
          </a:r>
        </a:p>
        <a:p>
          <a:r>
            <a:rPr lang="en-US" sz="1200" dirty="0"/>
            <a:t>Recognizes CMS Change</a:t>
          </a:r>
        </a:p>
        <a:p>
          <a:r>
            <a:rPr lang="en-US" sz="1200" dirty="0"/>
            <a:t>Applies global “Adjustment” Factor and restates CF rates for use with 2021 wRVU</a:t>
          </a:r>
        </a:p>
        <a:p>
          <a:r>
            <a:rPr lang="en-US" sz="1200" dirty="0"/>
            <a:t>Wide Range of Impact (+25% / -8%)</a:t>
          </a:r>
        </a:p>
      </dgm:t>
    </dgm:pt>
    <dgm:pt modelId="{32F61285-5ED1-466B-AB23-64487B4515F5}" type="parTrans" cxnId="{26592B97-EE51-4CE1-9C37-12EDC12CB91D}">
      <dgm:prSet/>
      <dgm:spPr/>
      <dgm:t>
        <a:bodyPr/>
        <a:lstStyle/>
        <a:p>
          <a:endParaRPr lang="en-US"/>
        </a:p>
      </dgm:t>
    </dgm:pt>
    <dgm:pt modelId="{8F2C2785-6F47-41C9-828A-40309FD24422}" type="sibTrans" cxnId="{26592B97-EE51-4CE1-9C37-12EDC12CB91D}">
      <dgm:prSet/>
      <dgm:spPr/>
      <dgm:t>
        <a:bodyPr/>
        <a:lstStyle/>
        <a:p>
          <a:endParaRPr lang="en-US"/>
        </a:p>
      </dgm:t>
    </dgm:pt>
    <dgm:pt modelId="{83A5A232-4E8C-4DBD-AA70-C35A1F46D259}">
      <dgm:prSet phldrT="[Text]" custT="1"/>
      <dgm:spPr/>
      <dgm:t>
        <a:bodyPr/>
        <a:lstStyle/>
        <a:p>
          <a:r>
            <a:rPr lang="en-US" sz="1600" dirty="0"/>
            <a:t>Model C </a:t>
          </a:r>
        </a:p>
        <a:p>
          <a:r>
            <a:rPr lang="en-US" sz="1200" dirty="0"/>
            <a:t>Recognizes CMS Change</a:t>
          </a:r>
        </a:p>
        <a:p>
          <a:r>
            <a:rPr lang="en-US" sz="1200" dirty="0"/>
            <a:t>Applies Standard Internal Guardrails (+10% / -2.5%)</a:t>
          </a:r>
        </a:p>
        <a:p>
          <a:r>
            <a:rPr lang="en-US" sz="1200" dirty="0"/>
            <a:t>Adjustment to CF Factor to ease in changes </a:t>
          </a:r>
        </a:p>
        <a:p>
          <a:r>
            <a:rPr lang="en-US" sz="1200" dirty="0"/>
            <a:t>Compromise</a:t>
          </a:r>
        </a:p>
      </dgm:t>
    </dgm:pt>
    <dgm:pt modelId="{51BBCCC3-AE1E-4FBF-99B6-284DE5704D46}" type="parTrans" cxnId="{C2C7C3AA-6435-450A-B898-F2583BCF3782}">
      <dgm:prSet/>
      <dgm:spPr/>
      <dgm:t>
        <a:bodyPr/>
        <a:lstStyle/>
        <a:p>
          <a:endParaRPr lang="en-US"/>
        </a:p>
      </dgm:t>
    </dgm:pt>
    <dgm:pt modelId="{9EDB5239-9D79-495A-9AB2-C62DE175BC1B}" type="sibTrans" cxnId="{C2C7C3AA-6435-450A-B898-F2583BCF3782}">
      <dgm:prSet/>
      <dgm:spPr/>
      <dgm:t>
        <a:bodyPr/>
        <a:lstStyle/>
        <a:p>
          <a:endParaRPr lang="en-US"/>
        </a:p>
      </dgm:t>
    </dgm:pt>
    <dgm:pt modelId="{C9DCDF4C-2554-4462-8793-4A4A833D67C3}">
      <dgm:prSet phldrT="[Text]" custT="1"/>
      <dgm:spPr>
        <a:solidFill>
          <a:srgbClr val="00B050"/>
        </a:solidFill>
      </dgm:spPr>
      <dgm:t>
        <a:bodyPr/>
        <a:lstStyle/>
        <a:p>
          <a:r>
            <a:rPr lang="en-US" sz="1600" dirty="0"/>
            <a:t>Model D </a:t>
          </a:r>
        </a:p>
        <a:p>
          <a:r>
            <a:rPr lang="en-US" sz="1200" dirty="0"/>
            <a:t>Recognizes CMS Change</a:t>
          </a:r>
        </a:p>
        <a:p>
          <a:r>
            <a:rPr lang="en-US" sz="1200" dirty="0"/>
            <a:t>Modifies Lower Guardrail (+10% / -0%)</a:t>
          </a:r>
        </a:p>
        <a:p>
          <a:r>
            <a:rPr lang="en-US" sz="1200" dirty="0"/>
            <a:t>Larger Adjustment to CF Factor to ease in changes </a:t>
          </a:r>
        </a:p>
        <a:p>
          <a:r>
            <a:rPr lang="en-US" sz="1200" dirty="0"/>
            <a:t>Compromise</a:t>
          </a:r>
        </a:p>
      </dgm:t>
    </dgm:pt>
    <dgm:pt modelId="{FD330C09-0E86-44A4-85B6-6D2156B03F3A}" type="parTrans" cxnId="{DD2A763C-898A-46F4-AE9E-02CF302663BD}">
      <dgm:prSet/>
      <dgm:spPr/>
      <dgm:t>
        <a:bodyPr/>
        <a:lstStyle/>
        <a:p>
          <a:endParaRPr lang="en-US"/>
        </a:p>
      </dgm:t>
    </dgm:pt>
    <dgm:pt modelId="{E6178E1D-5275-4C38-94AA-2D528EB64E67}" type="sibTrans" cxnId="{DD2A763C-898A-46F4-AE9E-02CF302663BD}">
      <dgm:prSet/>
      <dgm:spPr/>
      <dgm:t>
        <a:bodyPr/>
        <a:lstStyle/>
        <a:p>
          <a:endParaRPr lang="en-US"/>
        </a:p>
      </dgm:t>
    </dgm:pt>
    <dgm:pt modelId="{003EBAAC-A5E5-4DAA-83BD-0ABD5FCA2B91}" type="pres">
      <dgm:prSet presAssocID="{C769AEBB-673A-4E15-ADB4-D5188CC91420}" presName="CompostProcess" presStyleCnt="0">
        <dgm:presLayoutVars>
          <dgm:dir/>
          <dgm:resizeHandles val="exact"/>
        </dgm:presLayoutVars>
      </dgm:prSet>
      <dgm:spPr/>
    </dgm:pt>
    <dgm:pt modelId="{EBAE20DD-86D0-420D-8F27-2A0874D7D3CF}" type="pres">
      <dgm:prSet presAssocID="{C769AEBB-673A-4E15-ADB4-D5188CC91420}" presName="arrow" presStyleLbl="bgShp" presStyleIdx="0" presStyleCnt="1" custScaleX="116202" custLinFactNeighborX="-458" custLinFactNeighborY="-1604"/>
      <dgm:spPr/>
    </dgm:pt>
    <dgm:pt modelId="{782104EB-4C36-4552-AD57-17462F787023}" type="pres">
      <dgm:prSet presAssocID="{C769AEBB-673A-4E15-ADB4-D5188CC91420}" presName="linearProcess" presStyleCnt="0"/>
      <dgm:spPr/>
    </dgm:pt>
    <dgm:pt modelId="{502E5064-4933-4F8E-9909-D07A30860496}" type="pres">
      <dgm:prSet presAssocID="{20834E37-AAB4-4E5C-AE46-7813471316FB}" presName="textNode" presStyleLbl="node1" presStyleIdx="0" presStyleCnt="4" custScaleX="90892" custScaleY="120582">
        <dgm:presLayoutVars>
          <dgm:bulletEnabled val="1"/>
        </dgm:presLayoutVars>
      </dgm:prSet>
      <dgm:spPr/>
    </dgm:pt>
    <dgm:pt modelId="{27096B13-338D-406A-9A47-F426A15114CC}" type="pres">
      <dgm:prSet presAssocID="{AE3BADEE-01FE-4321-B061-14316757A8D9}" presName="sibTrans" presStyleCnt="0"/>
      <dgm:spPr/>
    </dgm:pt>
    <dgm:pt modelId="{70A4A105-6BED-4C15-AC3F-06542E4F4175}" type="pres">
      <dgm:prSet presAssocID="{B5AD8B77-8B37-4CFC-9027-4885DE77F853}" presName="textNode" presStyleLbl="node1" presStyleIdx="1" presStyleCnt="4" custScaleX="91283" custScaleY="124684" custLinFactNeighborX="-78762" custLinFactNeighborY="513">
        <dgm:presLayoutVars>
          <dgm:bulletEnabled val="1"/>
        </dgm:presLayoutVars>
      </dgm:prSet>
      <dgm:spPr/>
    </dgm:pt>
    <dgm:pt modelId="{63BD202D-7E84-478C-B281-AEB1C716AF62}" type="pres">
      <dgm:prSet presAssocID="{8F2C2785-6F47-41C9-828A-40309FD24422}" presName="sibTrans" presStyleCnt="0"/>
      <dgm:spPr/>
    </dgm:pt>
    <dgm:pt modelId="{5E5C89F4-8CBE-45AA-B77C-D7613F1787F6}" type="pres">
      <dgm:prSet presAssocID="{83A5A232-4E8C-4DBD-AA70-C35A1F46D259}" presName="textNode" presStyleLbl="node1" presStyleIdx="2" presStyleCnt="4" custScaleX="94517" custScaleY="127694" custLinFactX="-9164" custLinFactNeighborX="-100000" custLinFactNeighborY="1505">
        <dgm:presLayoutVars>
          <dgm:bulletEnabled val="1"/>
        </dgm:presLayoutVars>
      </dgm:prSet>
      <dgm:spPr/>
    </dgm:pt>
    <dgm:pt modelId="{830353FF-7D6B-4000-9C29-9C6ADCBDFFCB}" type="pres">
      <dgm:prSet presAssocID="{9EDB5239-9D79-495A-9AB2-C62DE175BC1B}" presName="sibTrans" presStyleCnt="0"/>
      <dgm:spPr/>
    </dgm:pt>
    <dgm:pt modelId="{261F9C5B-4760-49A7-A585-0D559C360F5C}" type="pres">
      <dgm:prSet presAssocID="{C9DCDF4C-2554-4462-8793-4A4A833D67C3}" presName="textNode" presStyleLbl="node1" presStyleIdx="3" presStyleCnt="4" custScaleX="93429" custScaleY="126917" custLinFactX="-18201" custLinFactNeighborX="-100000" custLinFactNeighborY="90">
        <dgm:presLayoutVars>
          <dgm:bulletEnabled val="1"/>
        </dgm:presLayoutVars>
      </dgm:prSet>
      <dgm:spPr/>
    </dgm:pt>
  </dgm:ptLst>
  <dgm:cxnLst>
    <dgm:cxn modelId="{02BAD604-A5C5-4DC5-9F9A-681900A970FC}" type="presOf" srcId="{C769AEBB-673A-4E15-ADB4-D5188CC91420}" destId="{003EBAAC-A5E5-4DAA-83BD-0ABD5FCA2B91}" srcOrd="0" destOrd="0" presId="urn:microsoft.com/office/officeart/2005/8/layout/hProcess9"/>
    <dgm:cxn modelId="{DD2A763C-898A-46F4-AE9E-02CF302663BD}" srcId="{C769AEBB-673A-4E15-ADB4-D5188CC91420}" destId="{C9DCDF4C-2554-4462-8793-4A4A833D67C3}" srcOrd="3" destOrd="0" parTransId="{FD330C09-0E86-44A4-85B6-6D2156B03F3A}" sibTransId="{E6178E1D-5275-4C38-94AA-2D528EB64E67}"/>
    <dgm:cxn modelId="{26592B97-EE51-4CE1-9C37-12EDC12CB91D}" srcId="{C769AEBB-673A-4E15-ADB4-D5188CC91420}" destId="{B5AD8B77-8B37-4CFC-9027-4885DE77F853}" srcOrd="1" destOrd="0" parTransId="{32F61285-5ED1-466B-AB23-64487B4515F5}" sibTransId="{8F2C2785-6F47-41C9-828A-40309FD24422}"/>
    <dgm:cxn modelId="{634366A5-CF86-422E-9AE7-C7936774BE58}" type="presOf" srcId="{20834E37-AAB4-4E5C-AE46-7813471316FB}" destId="{502E5064-4933-4F8E-9909-D07A30860496}" srcOrd="0" destOrd="0" presId="urn:microsoft.com/office/officeart/2005/8/layout/hProcess9"/>
    <dgm:cxn modelId="{C2C7C3AA-6435-450A-B898-F2583BCF3782}" srcId="{C769AEBB-673A-4E15-ADB4-D5188CC91420}" destId="{83A5A232-4E8C-4DBD-AA70-C35A1F46D259}" srcOrd="2" destOrd="0" parTransId="{51BBCCC3-AE1E-4FBF-99B6-284DE5704D46}" sibTransId="{9EDB5239-9D79-495A-9AB2-C62DE175BC1B}"/>
    <dgm:cxn modelId="{D6BD98AF-087C-49B5-82E7-95BE180F674C}" type="presOf" srcId="{C9DCDF4C-2554-4462-8793-4A4A833D67C3}" destId="{261F9C5B-4760-49A7-A585-0D559C360F5C}" srcOrd="0" destOrd="0" presId="urn:microsoft.com/office/officeart/2005/8/layout/hProcess9"/>
    <dgm:cxn modelId="{A6D3CACD-3430-4681-A9D2-78688F893C33}" srcId="{C769AEBB-673A-4E15-ADB4-D5188CC91420}" destId="{20834E37-AAB4-4E5C-AE46-7813471316FB}" srcOrd="0" destOrd="0" parTransId="{9C42BE3C-5A40-4A20-9DD0-10BDEB055AA8}" sibTransId="{AE3BADEE-01FE-4321-B061-14316757A8D9}"/>
    <dgm:cxn modelId="{79345CF1-95A2-461D-B220-E2B41AEA5D51}" type="presOf" srcId="{83A5A232-4E8C-4DBD-AA70-C35A1F46D259}" destId="{5E5C89F4-8CBE-45AA-B77C-D7613F1787F6}" srcOrd="0" destOrd="0" presId="urn:microsoft.com/office/officeart/2005/8/layout/hProcess9"/>
    <dgm:cxn modelId="{E0D7E7F5-9706-4CD2-8528-1DF0F6742C63}" type="presOf" srcId="{B5AD8B77-8B37-4CFC-9027-4885DE77F853}" destId="{70A4A105-6BED-4C15-AC3F-06542E4F4175}" srcOrd="0" destOrd="0" presId="urn:microsoft.com/office/officeart/2005/8/layout/hProcess9"/>
    <dgm:cxn modelId="{7659C42A-E628-488E-A26D-DA371B13BEDE}" type="presParOf" srcId="{003EBAAC-A5E5-4DAA-83BD-0ABD5FCA2B91}" destId="{EBAE20DD-86D0-420D-8F27-2A0874D7D3CF}" srcOrd="0" destOrd="0" presId="urn:microsoft.com/office/officeart/2005/8/layout/hProcess9"/>
    <dgm:cxn modelId="{85B28F3E-9DCF-4BAC-85EA-697F908CC086}" type="presParOf" srcId="{003EBAAC-A5E5-4DAA-83BD-0ABD5FCA2B91}" destId="{782104EB-4C36-4552-AD57-17462F787023}" srcOrd="1" destOrd="0" presId="urn:microsoft.com/office/officeart/2005/8/layout/hProcess9"/>
    <dgm:cxn modelId="{C1662959-9145-4840-B925-F873448D1AE0}" type="presParOf" srcId="{782104EB-4C36-4552-AD57-17462F787023}" destId="{502E5064-4933-4F8E-9909-D07A30860496}" srcOrd="0" destOrd="0" presId="urn:microsoft.com/office/officeart/2005/8/layout/hProcess9"/>
    <dgm:cxn modelId="{844EDEC9-78BB-48F2-80CE-57A7BB051B4B}" type="presParOf" srcId="{782104EB-4C36-4552-AD57-17462F787023}" destId="{27096B13-338D-406A-9A47-F426A15114CC}" srcOrd="1" destOrd="0" presId="urn:microsoft.com/office/officeart/2005/8/layout/hProcess9"/>
    <dgm:cxn modelId="{542E6A89-808A-4F70-9031-ED5B8384503C}" type="presParOf" srcId="{782104EB-4C36-4552-AD57-17462F787023}" destId="{70A4A105-6BED-4C15-AC3F-06542E4F4175}" srcOrd="2" destOrd="0" presId="urn:microsoft.com/office/officeart/2005/8/layout/hProcess9"/>
    <dgm:cxn modelId="{49A3D7F5-BC03-478A-A583-728B1BC19E16}" type="presParOf" srcId="{782104EB-4C36-4552-AD57-17462F787023}" destId="{63BD202D-7E84-478C-B281-AEB1C716AF62}" srcOrd="3" destOrd="0" presId="urn:microsoft.com/office/officeart/2005/8/layout/hProcess9"/>
    <dgm:cxn modelId="{F62AE50E-4437-4F4E-B333-645FDD8858A9}" type="presParOf" srcId="{782104EB-4C36-4552-AD57-17462F787023}" destId="{5E5C89F4-8CBE-45AA-B77C-D7613F1787F6}" srcOrd="4" destOrd="0" presId="urn:microsoft.com/office/officeart/2005/8/layout/hProcess9"/>
    <dgm:cxn modelId="{AC6D1D00-CA8B-4E68-A108-723C203A8CE0}" type="presParOf" srcId="{782104EB-4C36-4552-AD57-17462F787023}" destId="{830353FF-7D6B-4000-9C29-9C6ADCBDFFCB}" srcOrd="5" destOrd="0" presId="urn:microsoft.com/office/officeart/2005/8/layout/hProcess9"/>
    <dgm:cxn modelId="{DDEA46F1-92AD-4219-9C03-9F6C5E44F295}" type="presParOf" srcId="{782104EB-4C36-4552-AD57-17462F787023}" destId="{261F9C5B-4760-49A7-A585-0D559C360F5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323D09-386F-405B-8A45-22A10838E124}" type="doc">
      <dgm:prSet loTypeId="urn:microsoft.com/office/officeart/2005/8/layout/radial5" loCatId="relationship" qsTypeId="urn:microsoft.com/office/officeart/2005/8/quickstyle/simple1" qsCatId="simple" csTypeId="urn:microsoft.com/office/officeart/2005/8/colors/colorful2" csCatId="colorful" phldr="1"/>
      <dgm:spPr/>
      <dgm:t>
        <a:bodyPr/>
        <a:lstStyle/>
        <a:p>
          <a:endParaRPr lang="en-US"/>
        </a:p>
      </dgm:t>
    </dgm:pt>
    <dgm:pt modelId="{163CD5CF-A5E7-4FA9-81C9-F45F4BCF6850}">
      <dgm:prSet phldrT="[Text]"/>
      <dgm:spPr/>
      <dgm:t>
        <a:bodyPr/>
        <a:lstStyle/>
        <a:p>
          <a:r>
            <a:rPr lang="en-US">
              <a:solidFill>
                <a:schemeClr val="tx1"/>
              </a:solidFill>
            </a:rPr>
            <a:t>Clinical Documentation Integrity: Inpatient and Outpatient working jointly</a:t>
          </a:r>
        </a:p>
      </dgm:t>
    </dgm:pt>
    <dgm:pt modelId="{2F8A9FF7-A008-4254-BBB1-7FC62667B429}" type="parTrans" cxnId="{DCC4FE1A-7976-4FA2-9F6E-AD00856B6BE4}">
      <dgm:prSet/>
      <dgm:spPr/>
      <dgm:t>
        <a:bodyPr/>
        <a:lstStyle/>
        <a:p>
          <a:endParaRPr lang="en-US"/>
        </a:p>
      </dgm:t>
    </dgm:pt>
    <dgm:pt modelId="{F059C189-7F5E-4DA1-B2D9-662BD5A122B6}" type="sibTrans" cxnId="{DCC4FE1A-7976-4FA2-9F6E-AD00856B6BE4}">
      <dgm:prSet/>
      <dgm:spPr/>
      <dgm:t>
        <a:bodyPr/>
        <a:lstStyle/>
        <a:p>
          <a:endParaRPr lang="en-US"/>
        </a:p>
      </dgm:t>
    </dgm:pt>
    <dgm:pt modelId="{35673135-C92F-4E44-8C0C-AC01DF0D229E}">
      <dgm:prSet phldrT="[Text]" custT="1"/>
      <dgm:spPr/>
      <dgm:t>
        <a:bodyPr/>
        <a:lstStyle/>
        <a:p>
          <a:r>
            <a:rPr lang="en-US" sz="1400" b="1">
              <a:solidFill>
                <a:schemeClr val="tx1"/>
              </a:solidFill>
            </a:rPr>
            <a:t>Reimbursement/ LOS: </a:t>
          </a:r>
          <a:r>
            <a:rPr lang="en-US" sz="1400">
              <a:solidFill>
                <a:schemeClr val="tx1"/>
              </a:solidFill>
            </a:rPr>
            <a:t>Acute care DRG</a:t>
          </a:r>
        </a:p>
      </dgm:t>
    </dgm:pt>
    <dgm:pt modelId="{105C113F-403D-431B-9CB0-4C148844B582}" type="parTrans" cxnId="{C6FF7A72-9428-48E5-93DB-95B725076ADD}">
      <dgm:prSet/>
      <dgm:spPr/>
      <dgm:t>
        <a:bodyPr/>
        <a:lstStyle/>
        <a:p>
          <a:endParaRPr lang="en-US"/>
        </a:p>
      </dgm:t>
    </dgm:pt>
    <dgm:pt modelId="{C0D3A267-6A99-4E23-9A2F-1196FE0D475D}" type="sibTrans" cxnId="{C6FF7A72-9428-48E5-93DB-95B725076ADD}">
      <dgm:prSet/>
      <dgm:spPr/>
      <dgm:t>
        <a:bodyPr/>
        <a:lstStyle/>
        <a:p>
          <a:endParaRPr lang="en-US"/>
        </a:p>
      </dgm:t>
    </dgm:pt>
    <dgm:pt modelId="{010C1F20-D26A-480B-AF0A-EEF1801EA566}">
      <dgm:prSet phldrT="[Text]" custT="1"/>
      <dgm:spPr>
        <a:ln w="57150">
          <a:solidFill>
            <a:srgbClr val="FF0000"/>
          </a:solidFill>
        </a:ln>
      </dgm:spPr>
      <dgm:t>
        <a:bodyPr/>
        <a:lstStyle/>
        <a:p>
          <a:r>
            <a:rPr lang="en-US" sz="1400">
              <a:solidFill>
                <a:schemeClr val="tx1"/>
              </a:solidFill>
            </a:rPr>
            <a:t>Evaluation &amp; Management/ Professional fees</a:t>
          </a:r>
        </a:p>
      </dgm:t>
    </dgm:pt>
    <dgm:pt modelId="{CDB02035-1BFF-4B12-970F-E9EA86EA271C}" type="parTrans" cxnId="{A1EA9DBE-3360-4FFE-9094-8ABC3CFF736E}">
      <dgm:prSet/>
      <dgm:spPr/>
      <dgm:t>
        <a:bodyPr/>
        <a:lstStyle/>
        <a:p>
          <a:endParaRPr lang="en-US"/>
        </a:p>
      </dgm:t>
    </dgm:pt>
    <dgm:pt modelId="{1283EF62-9684-49FC-834F-BB909A1C85FA}" type="sibTrans" cxnId="{A1EA9DBE-3360-4FFE-9094-8ABC3CFF736E}">
      <dgm:prSet/>
      <dgm:spPr/>
      <dgm:t>
        <a:bodyPr/>
        <a:lstStyle/>
        <a:p>
          <a:endParaRPr lang="en-US"/>
        </a:p>
      </dgm:t>
    </dgm:pt>
    <dgm:pt modelId="{95978856-6129-4B2D-B217-F7A7CC939239}">
      <dgm:prSet phldrT="[Text]" custT="1"/>
      <dgm:spPr/>
      <dgm:t>
        <a:bodyPr/>
        <a:lstStyle/>
        <a:p>
          <a:r>
            <a:rPr lang="en-US" sz="1400" b="1">
              <a:solidFill>
                <a:schemeClr val="tx1"/>
              </a:solidFill>
            </a:rPr>
            <a:t>Denials management:</a:t>
          </a:r>
        </a:p>
        <a:p>
          <a:r>
            <a:rPr lang="en-US" sz="1400">
              <a:solidFill>
                <a:schemeClr val="tx1"/>
              </a:solidFill>
            </a:rPr>
            <a:t>Inpatient Care/Medical Necessity</a:t>
          </a:r>
        </a:p>
        <a:p>
          <a:r>
            <a:rPr lang="en-US" sz="1400">
              <a:solidFill>
                <a:schemeClr val="tx1"/>
              </a:solidFill>
            </a:rPr>
            <a:t>Clinical Validation</a:t>
          </a:r>
        </a:p>
      </dgm:t>
    </dgm:pt>
    <dgm:pt modelId="{26ADA6C1-61B9-438E-B36D-032AAE7D8C69}" type="parTrans" cxnId="{F92158C9-D0DC-4434-8E09-F98830D219B2}">
      <dgm:prSet/>
      <dgm:spPr/>
      <dgm:t>
        <a:bodyPr/>
        <a:lstStyle/>
        <a:p>
          <a:endParaRPr lang="en-US"/>
        </a:p>
      </dgm:t>
    </dgm:pt>
    <dgm:pt modelId="{EA117340-F338-4422-9EAF-1E0E7BD20CD5}" type="sibTrans" cxnId="{F92158C9-D0DC-4434-8E09-F98830D219B2}">
      <dgm:prSet/>
      <dgm:spPr/>
      <dgm:t>
        <a:bodyPr/>
        <a:lstStyle/>
        <a:p>
          <a:endParaRPr lang="en-US"/>
        </a:p>
      </dgm:t>
    </dgm:pt>
    <dgm:pt modelId="{E83FF6D8-5ADA-46BC-91F3-415C104C32C4}">
      <dgm:prSet phldrT="[Text]" custT="1"/>
      <dgm:spPr/>
      <dgm:t>
        <a:bodyPr/>
        <a:lstStyle/>
        <a:p>
          <a:r>
            <a:rPr lang="en-US" sz="1400">
              <a:solidFill>
                <a:schemeClr val="tx1"/>
              </a:solidFill>
            </a:rPr>
            <a:t>Quality metrics</a:t>
          </a:r>
        </a:p>
      </dgm:t>
    </dgm:pt>
    <dgm:pt modelId="{20145B22-7EA9-46D2-B694-5870814CEDD8}" type="parTrans" cxnId="{A3C5B87B-3E60-4A7F-849A-0F8D7F8B9A75}">
      <dgm:prSet/>
      <dgm:spPr/>
      <dgm:t>
        <a:bodyPr/>
        <a:lstStyle/>
        <a:p>
          <a:endParaRPr lang="en-US"/>
        </a:p>
      </dgm:t>
    </dgm:pt>
    <dgm:pt modelId="{2B7A97D5-AF0D-4E23-AE84-CAB103F61F11}" type="sibTrans" cxnId="{A3C5B87B-3E60-4A7F-849A-0F8D7F8B9A75}">
      <dgm:prSet/>
      <dgm:spPr/>
      <dgm:t>
        <a:bodyPr/>
        <a:lstStyle/>
        <a:p>
          <a:endParaRPr lang="en-US"/>
        </a:p>
      </dgm:t>
    </dgm:pt>
    <dgm:pt modelId="{D021F6A0-9A02-4C01-926B-254ABF4A496B}">
      <dgm:prSet phldrT="[Text]" custT="1"/>
      <dgm:spPr/>
      <dgm:t>
        <a:bodyPr/>
        <a:lstStyle/>
        <a:p>
          <a:r>
            <a:rPr lang="en-US" sz="1400" b="1">
              <a:solidFill>
                <a:schemeClr val="tx1"/>
              </a:solidFill>
            </a:rPr>
            <a:t>Accurate healthcare profile</a:t>
          </a:r>
        </a:p>
      </dgm:t>
    </dgm:pt>
    <dgm:pt modelId="{F7E6EDCE-9CE6-4838-820C-DC124E750111}" type="parTrans" cxnId="{F82F0F73-E5F7-432B-959D-6149753FB706}">
      <dgm:prSet/>
      <dgm:spPr/>
      <dgm:t>
        <a:bodyPr/>
        <a:lstStyle/>
        <a:p>
          <a:endParaRPr lang="en-US"/>
        </a:p>
      </dgm:t>
    </dgm:pt>
    <dgm:pt modelId="{888D0943-4186-4774-A649-CF7F9394EDD8}" type="sibTrans" cxnId="{F82F0F73-E5F7-432B-959D-6149753FB706}">
      <dgm:prSet/>
      <dgm:spPr/>
      <dgm:t>
        <a:bodyPr/>
        <a:lstStyle/>
        <a:p>
          <a:endParaRPr lang="en-US"/>
        </a:p>
      </dgm:t>
    </dgm:pt>
    <dgm:pt modelId="{CB1B8862-16C8-4A5D-97C9-BAAEDE299207}" type="pres">
      <dgm:prSet presAssocID="{12323D09-386F-405B-8A45-22A10838E124}" presName="Name0" presStyleCnt="0">
        <dgm:presLayoutVars>
          <dgm:chMax val="1"/>
          <dgm:dir/>
          <dgm:animLvl val="ctr"/>
          <dgm:resizeHandles val="exact"/>
        </dgm:presLayoutVars>
      </dgm:prSet>
      <dgm:spPr/>
    </dgm:pt>
    <dgm:pt modelId="{200C072A-CDCB-4D30-862E-1BA9601F81FA}" type="pres">
      <dgm:prSet presAssocID="{163CD5CF-A5E7-4FA9-81C9-F45F4BCF6850}" presName="centerShape" presStyleLbl="node0" presStyleIdx="0" presStyleCnt="1" custScaleX="157714" custScaleY="160937"/>
      <dgm:spPr/>
    </dgm:pt>
    <dgm:pt modelId="{711CA9C6-0C61-4BC1-A45F-E01DE4B0D57F}" type="pres">
      <dgm:prSet presAssocID="{105C113F-403D-431B-9CB0-4C148844B582}" presName="parTrans" presStyleLbl="sibTrans2D1" presStyleIdx="0" presStyleCnt="5"/>
      <dgm:spPr/>
    </dgm:pt>
    <dgm:pt modelId="{827128E9-ADCE-48C5-BF59-79A16F6FE5F9}" type="pres">
      <dgm:prSet presAssocID="{105C113F-403D-431B-9CB0-4C148844B582}" presName="connectorText" presStyleLbl="sibTrans2D1" presStyleIdx="0" presStyleCnt="5"/>
      <dgm:spPr/>
    </dgm:pt>
    <dgm:pt modelId="{ECBBB168-3B20-46B7-8AD4-FF7388DEE005}" type="pres">
      <dgm:prSet presAssocID="{35673135-C92F-4E44-8C0C-AC01DF0D229E}" presName="node" presStyleLbl="node1" presStyleIdx="0" presStyleCnt="5">
        <dgm:presLayoutVars>
          <dgm:bulletEnabled val="1"/>
        </dgm:presLayoutVars>
      </dgm:prSet>
      <dgm:spPr/>
    </dgm:pt>
    <dgm:pt modelId="{8892F491-901A-40AA-8C01-F46B8E0D5586}" type="pres">
      <dgm:prSet presAssocID="{CDB02035-1BFF-4B12-970F-E9EA86EA271C}" presName="parTrans" presStyleLbl="sibTrans2D1" presStyleIdx="1" presStyleCnt="5"/>
      <dgm:spPr/>
    </dgm:pt>
    <dgm:pt modelId="{5BAFB276-0DFE-4003-8949-266CCB2E4C7B}" type="pres">
      <dgm:prSet presAssocID="{CDB02035-1BFF-4B12-970F-E9EA86EA271C}" presName="connectorText" presStyleLbl="sibTrans2D1" presStyleIdx="1" presStyleCnt="5"/>
      <dgm:spPr/>
    </dgm:pt>
    <dgm:pt modelId="{9B207B6D-68A2-4E62-8E95-9F53DECCC389}" type="pres">
      <dgm:prSet presAssocID="{010C1F20-D26A-480B-AF0A-EEF1801EA566}" presName="node" presStyleLbl="node1" presStyleIdx="1" presStyleCnt="5">
        <dgm:presLayoutVars>
          <dgm:bulletEnabled val="1"/>
        </dgm:presLayoutVars>
      </dgm:prSet>
      <dgm:spPr/>
    </dgm:pt>
    <dgm:pt modelId="{C6BF6228-09D3-427C-82A2-89AD5F63AB2B}" type="pres">
      <dgm:prSet presAssocID="{F7E6EDCE-9CE6-4838-820C-DC124E750111}" presName="parTrans" presStyleLbl="sibTrans2D1" presStyleIdx="2" presStyleCnt="5"/>
      <dgm:spPr/>
    </dgm:pt>
    <dgm:pt modelId="{F244FB7E-1B6B-4CC2-A245-D6D3070D39BD}" type="pres">
      <dgm:prSet presAssocID="{F7E6EDCE-9CE6-4838-820C-DC124E750111}" presName="connectorText" presStyleLbl="sibTrans2D1" presStyleIdx="2" presStyleCnt="5"/>
      <dgm:spPr/>
    </dgm:pt>
    <dgm:pt modelId="{D7D00C46-0876-4671-A81A-523005AC04D7}" type="pres">
      <dgm:prSet presAssocID="{D021F6A0-9A02-4C01-926B-254ABF4A496B}" presName="node" presStyleLbl="node1" presStyleIdx="2" presStyleCnt="5">
        <dgm:presLayoutVars>
          <dgm:bulletEnabled val="1"/>
        </dgm:presLayoutVars>
      </dgm:prSet>
      <dgm:spPr/>
    </dgm:pt>
    <dgm:pt modelId="{D2AF7EB4-10F5-4CAD-BC84-86D8A4451150}" type="pres">
      <dgm:prSet presAssocID="{26ADA6C1-61B9-438E-B36D-032AAE7D8C69}" presName="parTrans" presStyleLbl="sibTrans2D1" presStyleIdx="3" presStyleCnt="5"/>
      <dgm:spPr/>
    </dgm:pt>
    <dgm:pt modelId="{B85CE164-F0C5-4813-8A33-DEADD362B6C7}" type="pres">
      <dgm:prSet presAssocID="{26ADA6C1-61B9-438E-B36D-032AAE7D8C69}" presName="connectorText" presStyleLbl="sibTrans2D1" presStyleIdx="3" presStyleCnt="5"/>
      <dgm:spPr/>
    </dgm:pt>
    <dgm:pt modelId="{56992BD1-D097-432B-B43B-50E34056308D}" type="pres">
      <dgm:prSet presAssocID="{95978856-6129-4B2D-B217-F7A7CC939239}" presName="node" presStyleLbl="node1" presStyleIdx="3" presStyleCnt="5">
        <dgm:presLayoutVars>
          <dgm:bulletEnabled val="1"/>
        </dgm:presLayoutVars>
      </dgm:prSet>
      <dgm:spPr/>
    </dgm:pt>
    <dgm:pt modelId="{EBDE4F5A-F700-4687-8593-40D1D551F829}" type="pres">
      <dgm:prSet presAssocID="{20145B22-7EA9-46D2-B694-5870814CEDD8}" presName="parTrans" presStyleLbl="sibTrans2D1" presStyleIdx="4" presStyleCnt="5"/>
      <dgm:spPr/>
    </dgm:pt>
    <dgm:pt modelId="{45F651AC-1CD4-46CB-A2E4-8200910CE8B3}" type="pres">
      <dgm:prSet presAssocID="{20145B22-7EA9-46D2-B694-5870814CEDD8}" presName="connectorText" presStyleLbl="sibTrans2D1" presStyleIdx="4" presStyleCnt="5"/>
      <dgm:spPr/>
    </dgm:pt>
    <dgm:pt modelId="{EB4C82B2-033A-4B1F-BA1B-18D12705ACBE}" type="pres">
      <dgm:prSet presAssocID="{E83FF6D8-5ADA-46BC-91F3-415C104C32C4}" presName="node" presStyleLbl="node1" presStyleIdx="4" presStyleCnt="5">
        <dgm:presLayoutVars>
          <dgm:bulletEnabled val="1"/>
        </dgm:presLayoutVars>
      </dgm:prSet>
      <dgm:spPr/>
    </dgm:pt>
  </dgm:ptLst>
  <dgm:cxnLst>
    <dgm:cxn modelId="{9CE4C004-5971-4415-96DC-D1E99F177AAA}" type="presOf" srcId="{F7E6EDCE-9CE6-4838-820C-DC124E750111}" destId="{C6BF6228-09D3-427C-82A2-89AD5F63AB2B}" srcOrd="0" destOrd="0" presId="urn:microsoft.com/office/officeart/2005/8/layout/radial5"/>
    <dgm:cxn modelId="{005A1E0E-2682-4AFF-A71D-C2014EE18951}" type="presOf" srcId="{D021F6A0-9A02-4C01-926B-254ABF4A496B}" destId="{D7D00C46-0876-4671-A81A-523005AC04D7}" srcOrd="0" destOrd="0" presId="urn:microsoft.com/office/officeart/2005/8/layout/radial5"/>
    <dgm:cxn modelId="{21916010-7813-471E-8EA4-DB4925DC7B1D}" type="presOf" srcId="{20145B22-7EA9-46D2-B694-5870814CEDD8}" destId="{EBDE4F5A-F700-4687-8593-40D1D551F829}" srcOrd="0" destOrd="0" presId="urn:microsoft.com/office/officeart/2005/8/layout/radial5"/>
    <dgm:cxn modelId="{48CBCB14-5C3E-4F33-B8BD-46C27B0D8179}" type="presOf" srcId="{163CD5CF-A5E7-4FA9-81C9-F45F4BCF6850}" destId="{200C072A-CDCB-4D30-862E-1BA9601F81FA}" srcOrd="0" destOrd="0" presId="urn:microsoft.com/office/officeart/2005/8/layout/radial5"/>
    <dgm:cxn modelId="{DCC4FE1A-7976-4FA2-9F6E-AD00856B6BE4}" srcId="{12323D09-386F-405B-8A45-22A10838E124}" destId="{163CD5CF-A5E7-4FA9-81C9-F45F4BCF6850}" srcOrd="0" destOrd="0" parTransId="{2F8A9FF7-A008-4254-BBB1-7FC62667B429}" sibTransId="{F059C189-7F5E-4DA1-B2D9-662BD5A122B6}"/>
    <dgm:cxn modelId="{B739102D-8A08-4EFF-B069-FC9E8B7FEFEC}" type="presOf" srcId="{E83FF6D8-5ADA-46BC-91F3-415C104C32C4}" destId="{EB4C82B2-033A-4B1F-BA1B-18D12705ACBE}" srcOrd="0" destOrd="0" presId="urn:microsoft.com/office/officeart/2005/8/layout/radial5"/>
    <dgm:cxn modelId="{BE056A30-C172-4AC6-BBAB-976551BB0A7D}" type="presOf" srcId="{35673135-C92F-4E44-8C0C-AC01DF0D229E}" destId="{ECBBB168-3B20-46B7-8AD4-FF7388DEE005}" srcOrd="0" destOrd="0" presId="urn:microsoft.com/office/officeart/2005/8/layout/radial5"/>
    <dgm:cxn modelId="{8E6E7443-C49A-4073-AC83-2B0F251B66B9}" type="presOf" srcId="{105C113F-403D-431B-9CB0-4C148844B582}" destId="{827128E9-ADCE-48C5-BF59-79A16F6FE5F9}" srcOrd="1" destOrd="0" presId="urn:microsoft.com/office/officeart/2005/8/layout/radial5"/>
    <dgm:cxn modelId="{CFDFEC59-9A7E-4B22-A0A4-E406B1B0D064}" type="presOf" srcId="{105C113F-403D-431B-9CB0-4C148844B582}" destId="{711CA9C6-0C61-4BC1-A45F-E01DE4B0D57F}" srcOrd="0" destOrd="0" presId="urn:microsoft.com/office/officeart/2005/8/layout/radial5"/>
    <dgm:cxn modelId="{BA7BB968-B744-4100-A271-52C476B55BE8}" type="presOf" srcId="{CDB02035-1BFF-4B12-970F-E9EA86EA271C}" destId="{8892F491-901A-40AA-8C01-F46B8E0D5586}" srcOrd="0" destOrd="0" presId="urn:microsoft.com/office/officeart/2005/8/layout/radial5"/>
    <dgm:cxn modelId="{C6FF7A72-9428-48E5-93DB-95B725076ADD}" srcId="{163CD5CF-A5E7-4FA9-81C9-F45F4BCF6850}" destId="{35673135-C92F-4E44-8C0C-AC01DF0D229E}" srcOrd="0" destOrd="0" parTransId="{105C113F-403D-431B-9CB0-4C148844B582}" sibTransId="{C0D3A267-6A99-4E23-9A2F-1196FE0D475D}"/>
    <dgm:cxn modelId="{F82F0F73-E5F7-432B-959D-6149753FB706}" srcId="{163CD5CF-A5E7-4FA9-81C9-F45F4BCF6850}" destId="{D021F6A0-9A02-4C01-926B-254ABF4A496B}" srcOrd="2" destOrd="0" parTransId="{F7E6EDCE-9CE6-4838-820C-DC124E750111}" sibTransId="{888D0943-4186-4774-A649-CF7F9394EDD8}"/>
    <dgm:cxn modelId="{2FF2FB76-8C9A-4EEA-9A9F-4924EAC3B6F1}" type="presOf" srcId="{95978856-6129-4B2D-B217-F7A7CC939239}" destId="{56992BD1-D097-432B-B43B-50E34056308D}" srcOrd="0" destOrd="0" presId="urn:microsoft.com/office/officeart/2005/8/layout/radial5"/>
    <dgm:cxn modelId="{3BCADB79-7BE1-4715-B0F5-8D8573A1BA15}" type="presOf" srcId="{26ADA6C1-61B9-438E-B36D-032AAE7D8C69}" destId="{D2AF7EB4-10F5-4CAD-BC84-86D8A4451150}" srcOrd="0" destOrd="0" presId="urn:microsoft.com/office/officeart/2005/8/layout/radial5"/>
    <dgm:cxn modelId="{A3C5B87B-3E60-4A7F-849A-0F8D7F8B9A75}" srcId="{163CD5CF-A5E7-4FA9-81C9-F45F4BCF6850}" destId="{E83FF6D8-5ADA-46BC-91F3-415C104C32C4}" srcOrd="4" destOrd="0" parTransId="{20145B22-7EA9-46D2-B694-5870814CEDD8}" sibTransId="{2B7A97D5-AF0D-4E23-AE84-CAB103F61F11}"/>
    <dgm:cxn modelId="{68A2A687-4C0B-4A7E-8786-EF49D0E284FB}" type="presOf" srcId="{20145B22-7EA9-46D2-B694-5870814CEDD8}" destId="{45F651AC-1CD4-46CB-A2E4-8200910CE8B3}" srcOrd="1" destOrd="0" presId="urn:microsoft.com/office/officeart/2005/8/layout/radial5"/>
    <dgm:cxn modelId="{42F765A2-F611-48E3-BCDD-45A482FB48AA}" type="presOf" srcId="{010C1F20-D26A-480B-AF0A-EEF1801EA566}" destId="{9B207B6D-68A2-4E62-8E95-9F53DECCC389}" srcOrd="0" destOrd="0" presId="urn:microsoft.com/office/officeart/2005/8/layout/radial5"/>
    <dgm:cxn modelId="{08B8FBA7-3410-40D1-BB7B-A6C185D76D56}" type="presOf" srcId="{26ADA6C1-61B9-438E-B36D-032AAE7D8C69}" destId="{B85CE164-F0C5-4813-8A33-DEADD362B6C7}" srcOrd="1" destOrd="0" presId="urn:microsoft.com/office/officeart/2005/8/layout/radial5"/>
    <dgm:cxn modelId="{F30BBCA9-072F-45A2-B4C9-C9D3D3ED27C0}" type="presOf" srcId="{F7E6EDCE-9CE6-4838-820C-DC124E750111}" destId="{F244FB7E-1B6B-4CC2-A245-D6D3070D39BD}" srcOrd="1" destOrd="0" presId="urn:microsoft.com/office/officeart/2005/8/layout/radial5"/>
    <dgm:cxn modelId="{B2EA23AC-1D3F-4B8D-968B-CF9F63AE3D73}" type="presOf" srcId="{CDB02035-1BFF-4B12-970F-E9EA86EA271C}" destId="{5BAFB276-0DFE-4003-8949-266CCB2E4C7B}" srcOrd="1" destOrd="0" presId="urn:microsoft.com/office/officeart/2005/8/layout/radial5"/>
    <dgm:cxn modelId="{0B4184BC-DF7B-4E5A-BD9E-12FAD7E3BEEA}" type="presOf" srcId="{12323D09-386F-405B-8A45-22A10838E124}" destId="{CB1B8862-16C8-4A5D-97C9-BAAEDE299207}" srcOrd="0" destOrd="0" presId="urn:microsoft.com/office/officeart/2005/8/layout/radial5"/>
    <dgm:cxn modelId="{A1EA9DBE-3360-4FFE-9094-8ABC3CFF736E}" srcId="{163CD5CF-A5E7-4FA9-81C9-F45F4BCF6850}" destId="{010C1F20-D26A-480B-AF0A-EEF1801EA566}" srcOrd="1" destOrd="0" parTransId="{CDB02035-1BFF-4B12-970F-E9EA86EA271C}" sibTransId="{1283EF62-9684-49FC-834F-BB909A1C85FA}"/>
    <dgm:cxn modelId="{F92158C9-D0DC-4434-8E09-F98830D219B2}" srcId="{163CD5CF-A5E7-4FA9-81C9-F45F4BCF6850}" destId="{95978856-6129-4B2D-B217-F7A7CC939239}" srcOrd="3" destOrd="0" parTransId="{26ADA6C1-61B9-438E-B36D-032AAE7D8C69}" sibTransId="{EA117340-F338-4422-9EAF-1E0E7BD20CD5}"/>
    <dgm:cxn modelId="{D6BF04DA-6773-4272-89FB-DF96D04C7D91}" type="presParOf" srcId="{CB1B8862-16C8-4A5D-97C9-BAAEDE299207}" destId="{200C072A-CDCB-4D30-862E-1BA9601F81FA}" srcOrd="0" destOrd="0" presId="urn:microsoft.com/office/officeart/2005/8/layout/radial5"/>
    <dgm:cxn modelId="{EB00B88B-61DF-4A8C-A9CC-8AE3087B8B2C}" type="presParOf" srcId="{CB1B8862-16C8-4A5D-97C9-BAAEDE299207}" destId="{711CA9C6-0C61-4BC1-A45F-E01DE4B0D57F}" srcOrd="1" destOrd="0" presId="urn:microsoft.com/office/officeart/2005/8/layout/radial5"/>
    <dgm:cxn modelId="{EFED8EDE-E3F4-40FD-A224-414BA143A0CC}" type="presParOf" srcId="{711CA9C6-0C61-4BC1-A45F-E01DE4B0D57F}" destId="{827128E9-ADCE-48C5-BF59-79A16F6FE5F9}" srcOrd="0" destOrd="0" presId="urn:microsoft.com/office/officeart/2005/8/layout/radial5"/>
    <dgm:cxn modelId="{DA81189C-F553-47BF-85CE-EB4063F047DE}" type="presParOf" srcId="{CB1B8862-16C8-4A5D-97C9-BAAEDE299207}" destId="{ECBBB168-3B20-46B7-8AD4-FF7388DEE005}" srcOrd="2" destOrd="0" presId="urn:microsoft.com/office/officeart/2005/8/layout/radial5"/>
    <dgm:cxn modelId="{BB4ED25E-FB12-4C89-B3F1-6C7B46058F93}" type="presParOf" srcId="{CB1B8862-16C8-4A5D-97C9-BAAEDE299207}" destId="{8892F491-901A-40AA-8C01-F46B8E0D5586}" srcOrd="3" destOrd="0" presId="urn:microsoft.com/office/officeart/2005/8/layout/radial5"/>
    <dgm:cxn modelId="{4970C35D-803B-4F52-85D0-28384CFDF15A}" type="presParOf" srcId="{8892F491-901A-40AA-8C01-F46B8E0D5586}" destId="{5BAFB276-0DFE-4003-8949-266CCB2E4C7B}" srcOrd="0" destOrd="0" presId="urn:microsoft.com/office/officeart/2005/8/layout/radial5"/>
    <dgm:cxn modelId="{26BAC3E3-F7E1-424A-8444-E9A36775B907}" type="presParOf" srcId="{CB1B8862-16C8-4A5D-97C9-BAAEDE299207}" destId="{9B207B6D-68A2-4E62-8E95-9F53DECCC389}" srcOrd="4" destOrd="0" presId="urn:microsoft.com/office/officeart/2005/8/layout/radial5"/>
    <dgm:cxn modelId="{1E5E2B91-93E0-4757-B30E-078AC7164FDF}" type="presParOf" srcId="{CB1B8862-16C8-4A5D-97C9-BAAEDE299207}" destId="{C6BF6228-09D3-427C-82A2-89AD5F63AB2B}" srcOrd="5" destOrd="0" presId="urn:microsoft.com/office/officeart/2005/8/layout/radial5"/>
    <dgm:cxn modelId="{10E6C3F3-7CAC-4B54-9BD0-472B2098C671}" type="presParOf" srcId="{C6BF6228-09D3-427C-82A2-89AD5F63AB2B}" destId="{F244FB7E-1B6B-4CC2-A245-D6D3070D39BD}" srcOrd="0" destOrd="0" presId="urn:microsoft.com/office/officeart/2005/8/layout/radial5"/>
    <dgm:cxn modelId="{0E9C7688-FEC6-4DA3-8108-BC09296694DD}" type="presParOf" srcId="{CB1B8862-16C8-4A5D-97C9-BAAEDE299207}" destId="{D7D00C46-0876-4671-A81A-523005AC04D7}" srcOrd="6" destOrd="0" presId="urn:microsoft.com/office/officeart/2005/8/layout/radial5"/>
    <dgm:cxn modelId="{AA140216-3A98-4380-B6BF-424EF3324FF2}" type="presParOf" srcId="{CB1B8862-16C8-4A5D-97C9-BAAEDE299207}" destId="{D2AF7EB4-10F5-4CAD-BC84-86D8A4451150}" srcOrd="7" destOrd="0" presId="urn:microsoft.com/office/officeart/2005/8/layout/radial5"/>
    <dgm:cxn modelId="{A07C2554-9C12-4318-AAED-9D20E5B830F7}" type="presParOf" srcId="{D2AF7EB4-10F5-4CAD-BC84-86D8A4451150}" destId="{B85CE164-F0C5-4813-8A33-DEADD362B6C7}" srcOrd="0" destOrd="0" presId="urn:microsoft.com/office/officeart/2005/8/layout/radial5"/>
    <dgm:cxn modelId="{44825C1D-A0B5-4DB1-8A95-534E32BF425E}" type="presParOf" srcId="{CB1B8862-16C8-4A5D-97C9-BAAEDE299207}" destId="{56992BD1-D097-432B-B43B-50E34056308D}" srcOrd="8" destOrd="0" presId="urn:microsoft.com/office/officeart/2005/8/layout/radial5"/>
    <dgm:cxn modelId="{7E3329F8-BE59-4F78-B9B5-914E33B831F0}" type="presParOf" srcId="{CB1B8862-16C8-4A5D-97C9-BAAEDE299207}" destId="{EBDE4F5A-F700-4687-8593-40D1D551F829}" srcOrd="9" destOrd="0" presId="urn:microsoft.com/office/officeart/2005/8/layout/radial5"/>
    <dgm:cxn modelId="{C36F1FCB-5643-462B-B0D1-2458360D8109}" type="presParOf" srcId="{EBDE4F5A-F700-4687-8593-40D1D551F829}" destId="{45F651AC-1CD4-46CB-A2E4-8200910CE8B3}" srcOrd="0" destOrd="0" presId="urn:microsoft.com/office/officeart/2005/8/layout/radial5"/>
    <dgm:cxn modelId="{8ABCD2E6-4719-4ACD-AB59-DA7675A36663}" type="presParOf" srcId="{CB1B8862-16C8-4A5D-97C9-BAAEDE299207}" destId="{EB4C82B2-033A-4B1F-BA1B-18D12705ACBE}"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7A9169-D26F-45A9-8426-B091ED5E04F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38C05DFD-E305-4ED9-B559-FA63DE69F9AE}">
      <dgm:prSet phldrT="[Text]"/>
      <dgm:spPr/>
      <dgm:t>
        <a:bodyPr/>
        <a:lstStyle/>
        <a:p>
          <a:pPr rtl="0"/>
          <a:r>
            <a:rPr lang="en-US">
              <a:latin typeface="+mn-lt"/>
            </a:rPr>
            <a:t>Administration Responsibilities</a:t>
          </a:r>
        </a:p>
      </dgm:t>
    </dgm:pt>
    <dgm:pt modelId="{BAA9A15B-5E66-417B-9F47-FE788F964F84}" type="parTrans" cxnId="{63C7C23E-9800-4CB3-BA5D-676DA6BC4219}">
      <dgm:prSet/>
      <dgm:spPr/>
      <dgm:t>
        <a:bodyPr/>
        <a:lstStyle/>
        <a:p>
          <a:endParaRPr lang="en-US"/>
        </a:p>
      </dgm:t>
    </dgm:pt>
    <dgm:pt modelId="{1DD91CFA-98F7-4A49-9AD2-B028F495A9A8}" type="sibTrans" cxnId="{63C7C23E-9800-4CB3-BA5D-676DA6BC4219}">
      <dgm:prSet/>
      <dgm:spPr/>
      <dgm:t>
        <a:bodyPr/>
        <a:lstStyle/>
        <a:p>
          <a:endParaRPr lang="en-US"/>
        </a:p>
      </dgm:t>
    </dgm:pt>
    <dgm:pt modelId="{76EF4E03-B6E5-4E3D-B0D0-826F855821E1}">
      <dgm:prSet phldrT="[Text]"/>
      <dgm:spPr>
        <a:ln>
          <a:solidFill>
            <a:srgbClr val="FF0000"/>
          </a:solidFill>
        </a:ln>
      </dgm:spPr>
      <dgm:t>
        <a:bodyPr/>
        <a:lstStyle/>
        <a:p>
          <a:pPr rtl="0"/>
          <a:r>
            <a:rPr lang="en-US">
              <a:latin typeface="+mn-lt"/>
            </a:rPr>
            <a:t>Offer the necessary knowledge available to do the task</a:t>
          </a:r>
        </a:p>
      </dgm:t>
    </dgm:pt>
    <dgm:pt modelId="{CCB55FF3-9E7E-43C2-AB80-E02D5789A661}" type="parTrans" cxnId="{09CF5847-843D-44B8-98AB-C102093333E9}">
      <dgm:prSet/>
      <dgm:spPr/>
      <dgm:t>
        <a:bodyPr/>
        <a:lstStyle/>
        <a:p>
          <a:endParaRPr lang="en-US"/>
        </a:p>
      </dgm:t>
    </dgm:pt>
    <dgm:pt modelId="{1EBDE238-9AFD-410E-8036-89A41A3B62C8}" type="sibTrans" cxnId="{09CF5847-843D-44B8-98AB-C102093333E9}">
      <dgm:prSet/>
      <dgm:spPr/>
      <dgm:t>
        <a:bodyPr/>
        <a:lstStyle/>
        <a:p>
          <a:endParaRPr lang="en-US"/>
        </a:p>
      </dgm:t>
    </dgm:pt>
    <dgm:pt modelId="{8481FFEF-90CB-4A81-BCC8-80A569BB1D71}">
      <dgm:prSet phldrT="[Text]"/>
      <dgm:spPr>
        <a:ln>
          <a:solidFill>
            <a:srgbClr val="FF0000"/>
          </a:solidFill>
        </a:ln>
      </dgm:spPr>
      <dgm:t>
        <a:bodyPr/>
        <a:lstStyle/>
        <a:p>
          <a:pPr rtl="0"/>
          <a:r>
            <a:rPr lang="en-US">
              <a:latin typeface="+mn-lt"/>
            </a:rPr>
            <a:t>Provide the tools to do the work</a:t>
          </a:r>
        </a:p>
      </dgm:t>
    </dgm:pt>
    <dgm:pt modelId="{DAE11E6B-6759-49D0-86E6-69CD50004832}" type="parTrans" cxnId="{478E21FC-E486-4611-8499-45AB9523AD4E}">
      <dgm:prSet/>
      <dgm:spPr/>
      <dgm:t>
        <a:bodyPr/>
        <a:lstStyle/>
        <a:p>
          <a:endParaRPr lang="en-US"/>
        </a:p>
      </dgm:t>
    </dgm:pt>
    <dgm:pt modelId="{B7C90921-5CC0-4C4A-BF5B-C6C759A65622}" type="sibTrans" cxnId="{478E21FC-E486-4611-8499-45AB9523AD4E}">
      <dgm:prSet/>
      <dgm:spPr/>
      <dgm:t>
        <a:bodyPr/>
        <a:lstStyle/>
        <a:p>
          <a:endParaRPr lang="en-US"/>
        </a:p>
      </dgm:t>
    </dgm:pt>
    <dgm:pt modelId="{7D3CF3DF-0154-4C2A-BB73-CFCA4A46279D}">
      <dgm:prSet phldrT="[Text]"/>
      <dgm:spPr/>
      <dgm:t>
        <a:bodyPr/>
        <a:lstStyle/>
        <a:p>
          <a:r>
            <a:rPr lang="en-US">
              <a:latin typeface="+mn-lt"/>
            </a:rPr>
            <a:t>Provider Responsibilities</a:t>
          </a:r>
        </a:p>
      </dgm:t>
    </dgm:pt>
    <dgm:pt modelId="{A5B0F055-FBEF-4C22-8501-9F94151A60EF}" type="parTrans" cxnId="{384293C7-DE0E-439A-A8B2-1847F95E38A8}">
      <dgm:prSet/>
      <dgm:spPr/>
      <dgm:t>
        <a:bodyPr/>
        <a:lstStyle/>
        <a:p>
          <a:endParaRPr lang="en-US"/>
        </a:p>
      </dgm:t>
    </dgm:pt>
    <dgm:pt modelId="{50110A76-0A1E-4F16-AC1D-A828F3D39DFD}" type="sibTrans" cxnId="{384293C7-DE0E-439A-A8B2-1847F95E38A8}">
      <dgm:prSet/>
      <dgm:spPr/>
      <dgm:t>
        <a:bodyPr/>
        <a:lstStyle/>
        <a:p>
          <a:endParaRPr lang="en-US"/>
        </a:p>
      </dgm:t>
    </dgm:pt>
    <dgm:pt modelId="{4001F5DB-FBE6-43B9-9CC1-30D1556F36BD}">
      <dgm:prSet phldrT="[Text]"/>
      <dgm:spPr/>
      <dgm:t>
        <a:bodyPr/>
        <a:lstStyle/>
        <a:p>
          <a:r>
            <a:rPr lang="en-US">
              <a:latin typeface="+mn-lt"/>
            </a:rPr>
            <a:t>Complete the task with timely and quality outcome</a:t>
          </a:r>
        </a:p>
      </dgm:t>
    </dgm:pt>
    <dgm:pt modelId="{194B79C9-53CC-415C-9610-330BFBF8CED2}" type="parTrans" cxnId="{55D6DC9C-4AC9-4061-9F8B-4BEDE434E67E}">
      <dgm:prSet/>
      <dgm:spPr/>
      <dgm:t>
        <a:bodyPr/>
        <a:lstStyle/>
        <a:p>
          <a:endParaRPr lang="en-US"/>
        </a:p>
      </dgm:t>
    </dgm:pt>
    <dgm:pt modelId="{438F93D2-EB5C-4791-A910-627F9F0E9C4C}" type="sibTrans" cxnId="{55D6DC9C-4AC9-4061-9F8B-4BEDE434E67E}">
      <dgm:prSet/>
      <dgm:spPr/>
      <dgm:t>
        <a:bodyPr/>
        <a:lstStyle/>
        <a:p>
          <a:endParaRPr lang="en-US"/>
        </a:p>
      </dgm:t>
    </dgm:pt>
    <dgm:pt modelId="{93839511-2A91-407C-9E3E-F3C9034C04B1}">
      <dgm:prSet phldrT="[Text]"/>
      <dgm:spPr/>
      <dgm:t>
        <a:bodyPr/>
        <a:lstStyle/>
        <a:p>
          <a:r>
            <a:rPr lang="en-US">
              <a:latin typeface="+mn-lt"/>
            </a:rPr>
            <a:t>Use the tools</a:t>
          </a:r>
        </a:p>
      </dgm:t>
    </dgm:pt>
    <dgm:pt modelId="{59E9A883-90C9-4BAF-8397-0478CCF5E887}" type="parTrans" cxnId="{7BCFEF72-6080-42BC-BA68-8EC0C01B3086}">
      <dgm:prSet/>
      <dgm:spPr/>
      <dgm:t>
        <a:bodyPr/>
        <a:lstStyle/>
        <a:p>
          <a:endParaRPr lang="en-US"/>
        </a:p>
      </dgm:t>
    </dgm:pt>
    <dgm:pt modelId="{149E98DD-BBC4-48F3-B743-2BFC2889A222}" type="sibTrans" cxnId="{7BCFEF72-6080-42BC-BA68-8EC0C01B3086}">
      <dgm:prSet/>
      <dgm:spPr/>
      <dgm:t>
        <a:bodyPr/>
        <a:lstStyle/>
        <a:p>
          <a:endParaRPr lang="en-US"/>
        </a:p>
      </dgm:t>
    </dgm:pt>
    <dgm:pt modelId="{16F6A203-8368-46F0-8F98-355376AC9F6E}">
      <dgm:prSet phldrT="[Text]"/>
      <dgm:spPr/>
      <dgm:t>
        <a:bodyPr/>
        <a:lstStyle/>
        <a:p>
          <a:r>
            <a:rPr lang="en-US">
              <a:latin typeface="+mn-lt"/>
            </a:rPr>
            <a:t>Treat staff with respect</a:t>
          </a:r>
        </a:p>
      </dgm:t>
    </dgm:pt>
    <dgm:pt modelId="{EAAE67A8-A4BE-42C6-9500-E0592C56B488}" type="parTrans" cxnId="{9DE48A6B-FA60-49BE-8F43-E4A4847CAB02}">
      <dgm:prSet/>
      <dgm:spPr/>
      <dgm:t>
        <a:bodyPr/>
        <a:lstStyle/>
        <a:p>
          <a:endParaRPr lang="en-US"/>
        </a:p>
      </dgm:t>
    </dgm:pt>
    <dgm:pt modelId="{7BA8632D-F9F7-4F67-96DC-45E3D1E9087A}" type="sibTrans" cxnId="{9DE48A6B-FA60-49BE-8F43-E4A4847CAB02}">
      <dgm:prSet/>
      <dgm:spPr/>
      <dgm:t>
        <a:bodyPr/>
        <a:lstStyle/>
        <a:p>
          <a:endParaRPr lang="en-US"/>
        </a:p>
      </dgm:t>
    </dgm:pt>
    <dgm:pt modelId="{141A423C-7B85-473C-BFA5-35695AA52858}">
      <dgm:prSet phldrT="[Text]"/>
      <dgm:spPr>
        <a:ln>
          <a:solidFill>
            <a:srgbClr val="FF0000"/>
          </a:solidFill>
        </a:ln>
      </dgm:spPr>
      <dgm:t>
        <a:bodyPr/>
        <a:lstStyle/>
        <a:p>
          <a:pPr rtl="0"/>
          <a:r>
            <a:rPr lang="en-US">
              <a:latin typeface="+mn-lt"/>
            </a:rPr>
            <a:t>Employ adequate support staff to do the work efficiently and correctly</a:t>
          </a:r>
        </a:p>
      </dgm:t>
    </dgm:pt>
    <dgm:pt modelId="{B127D8A4-64EA-4101-8209-C3F702A9DFDE}" type="parTrans" cxnId="{501A36FA-7544-45FB-ABD1-F315CEFBC1F0}">
      <dgm:prSet/>
      <dgm:spPr/>
      <dgm:t>
        <a:bodyPr/>
        <a:lstStyle/>
        <a:p>
          <a:endParaRPr lang="en-US"/>
        </a:p>
      </dgm:t>
    </dgm:pt>
    <dgm:pt modelId="{FDE413AB-37DE-4ED1-873D-06E2EF948084}" type="sibTrans" cxnId="{501A36FA-7544-45FB-ABD1-F315CEFBC1F0}">
      <dgm:prSet/>
      <dgm:spPr/>
      <dgm:t>
        <a:bodyPr/>
        <a:lstStyle/>
        <a:p>
          <a:endParaRPr lang="en-US"/>
        </a:p>
      </dgm:t>
    </dgm:pt>
    <dgm:pt modelId="{71661B33-9958-4112-98F3-2B2A46EC5B63}" type="pres">
      <dgm:prSet presAssocID="{467A9169-D26F-45A9-8426-B091ED5E04F6}" presName="outerComposite" presStyleCnt="0">
        <dgm:presLayoutVars>
          <dgm:chMax val="2"/>
          <dgm:animLvl val="lvl"/>
          <dgm:resizeHandles val="exact"/>
        </dgm:presLayoutVars>
      </dgm:prSet>
      <dgm:spPr/>
    </dgm:pt>
    <dgm:pt modelId="{7EA801F4-9E8A-4045-AA20-D268C0120222}" type="pres">
      <dgm:prSet presAssocID="{467A9169-D26F-45A9-8426-B091ED5E04F6}" presName="dummyMaxCanvas" presStyleCnt="0"/>
      <dgm:spPr/>
    </dgm:pt>
    <dgm:pt modelId="{BB464B4E-D163-4B79-8BCB-25D1BD6189EE}" type="pres">
      <dgm:prSet presAssocID="{467A9169-D26F-45A9-8426-B091ED5E04F6}" presName="parentComposite" presStyleCnt="0"/>
      <dgm:spPr/>
    </dgm:pt>
    <dgm:pt modelId="{39E994C2-C352-4B23-81DB-BF08BEC94E2D}" type="pres">
      <dgm:prSet presAssocID="{467A9169-D26F-45A9-8426-B091ED5E04F6}" presName="parent1" presStyleLbl="alignAccFollowNode1" presStyleIdx="0" presStyleCnt="4">
        <dgm:presLayoutVars>
          <dgm:chMax val="4"/>
        </dgm:presLayoutVars>
      </dgm:prSet>
      <dgm:spPr/>
    </dgm:pt>
    <dgm:pt modelId="{60E178A3-F598-49D4-97F8-63524D5B2BBD}" type="pres">
      <dgm:prSet presAssocID="{467A9169-D26F-45A9-8426-B091ED5E04F6}" presName="parent2" presStyleLbl="alignAccFollowNode1" presStyleIdx="1" presStyleCnt="4">
        <dgm:presLayoutVars>
          <dgm:chMax val="4"/>
        </dgm:presLayoutVars>
      </dgm:prSet>
      <dgm:spPr/>
    </dgm:pt>
    <dgm:pt modelId="{49CE0B88-DA56-4022-A540-104BFB8B50B8}" type="pres">
      <dgm:prSet presAssocID="{467A9169-D26F-45A9-8426-B091ED5E04F6}" presName="childrenComposite" presStyleCnt="0"/>
      <dgm:spPr/>
    </dgm:pt>
    <dgm:pt modelId="{29C951F9-3E87-460A-80F8-EC18DC6BD94C}" type="pres">
      <dgm:prSet presAssocID="{467A9169-D26F-45A9-8426-B091ED5E04F6}" presName="dummyMaxCanvas_ChildArea" presStyleCnt="0"/>
      <dgm:spPr/>
    </dgm:pt>
    <dgm:pt modelId="{470CD772-E847-4140-9DA9-E42A80A44EF2}" type="pres">
      <dgm:prSet presAssocID="{467A9169-D26F-45A9-8426-B091ED5E04F6}" presName="fulcrum" presStyleLbl="alignAccFollowNode1" presStyleIdx="2" presStyleCnt="4"/>
      <dgm:spPr/>
    </dgm:pt>
    <dgm:pt modelId="{B092819C-34A0-480C-8941-1A9E1CA8C442}" type="pres">
      <dgm:prSet presAssocID="{467A9169-D26F-45A9-8426-B091ED5E04F6}" presName="balance_33" presStyleLbl="alignAccFollowNode1" presStyleIdx="3" presStyleCnt="4">
        <dgm:presLayoutVars>
          <dgm:bulletEnabled val="1"/>
        </dgm:presLayoutVars>
      </dgm:prSet>
      <dgm:spPr/>
    </dgm:pt>
    <dgm:pt modelId="{9FC25EF7-7350-44FF-B2C0-628B1C88B724}" type="pres">
      <dgm:prSet presAssocID="{467A9169-D26F-45A9-8426-B091ED5E04F6}" presName="right_33_1" presStyleLbl="node1" presStyleIdx="0" presStyleCnt="6">
        <dgm:presLayoutVars>
          <dgm:bulletEnabled val="1"/>
        </dgm:presLayoutVars>
      </dgm:prSet>
      <dgm:spPr/>
    </dgm:pt>
    <dgm:pt modelId="{F8921C72-8F83-411E-8283-351047BC6F13}" type="pres">
      <dgm:prSet presAssocID="{467A9169-D26F-45A9-8426-B091ED5E04F6}" presName="right_33_2" presStyleLbl="node1" presStyleIdx="1" presStyleCnt="6">
        <dgm:presLayoutVars>
          <dgm:bulletEnabled val="1"/>
        </dgm:presLayoutVars>
      </dgm:prSet>
      <dgm:spPr/>
    </dgm:pt>
    <dgm:pt modelId="{0C6635D2-35C0-4386-9AEC-0CF71A4CFC6E}" type="pres">
      <dgm:prSet presAssocID="{467A9169-D26F-45A9-8426-B091ED5E04F6}" presName="right_33_3" presStyleLbl="node1" presStyleIdx="2" presStyleCnt="6">
        <dgm:presLayoutVars>
          <dgm:bulletEnabled val="1"/>
        </dgm:presLayoutVars>
      </dgm:prSet>
      <dgm:spPr/>
    </dgm:pt>
    <dgm:pt modelId="{39A9F97E-1302-4820-A2C2-4DD4EAC3189B}" type="pres">
      <dgm:prSet presAssocID="{467A9169-D26F-45A9-8426-B091ED5E04F6}" presName="left_33_1" presStyleLbl="node1" presStyleIdx="3" presStyleCnt="6">
        <dgm:presLayoutVars>
          <dgm:bulletEnabled val="1"/>
        </dgm:presLayoutVars>
      </dgm:prSet>
      <dgm:spPr/>
    </dgm:pt>
    <dgm:pt modelId="{2011B8FF-1685-44D6-8362-BA78BE4FC3AC}" type="pres">
      <dgm:prSet presAssocID="{467A9169-D26F-45A9-8426-B091ED5E04F6}" presName="left_33_2" presStyleLbl="node1" presStyleIdx="4" presStyleCnt="6">
        <dgm:presLayoutVars>
          <dgm:bulletEnabled val="1"/>
        </dgm:presLayoutVars>
      </dgm:prSet>
      <dgm:spPr/>
    </dgm:pt>
    <dgm:pt modelId="{E84F1FB3-BB3A-4F9C-A2EC-288B1E211D19}" type="pres">
      <dgm:prSet presAssocID="{467A9169-D26F-45A9-8426-B091ED5E04F6}" presName="left_33_3" presStyleLbl="node1" presStyleIdx="5" presStyleCnt="6">
        <dgm:presLayoutVars>
          <dgm:bulletEnabled val="1"/>
        </dgm:presLayoutVars>
      </dgm:prSet>
      <dgm:spPr/>
    </dgm:pt>
  </dgm:ptLst>
  <dgm:cxnLst>
    <dgm:cxn modelId="{0DC3770F-51A3-4AB4-B43F-49F5914277C9}" type="presOf" srcId="{93839511-2A91-407C-9E3E-F3C9034C04B1}" destId="{F8921C72-8F83-411E-8283-351047BC6F13}" srcOrd="0" destOrd="0" presId="urn:microsoft.com/office/officeart/2005/8/layout/balance1"/>
    <dgm:cxn modelId="{3E3FF124-C13A-4446-BF8C-49679093296D}" type="presOf" srcId="{8481FFEF-90CB-4A81-BCC8-80A569BB1D71}" destId="{2011B8FF-1685-44D6-8362-BA78BE4FC3AC}" srcOrd="0" destOrd="0" presId="urn:microsoft.com/office/officeart/2005/8/layout/balance1"/>
    <dgm:cxn modelId="{8E35312E-9996-45EA-8AC7-71D49D968DB3}" type="presOf" srcId="{38C05DFD-E305-4ED9-B559-FA63DE69F9AE}" destId="{39E994C2-C352-4B23-81DB-BF08BEC94E2D}" srcOrd="0" destOrd="0" presId="urn:microsoft.com/office/officeart/2005/8/layout/balance1"/>
    <dgm:cxn modelId="{63C7C23E-9800-4CB3-BA5D-676DA6BC4219}" srcId="{467A9169-D26F-45A9-8426-B091ED5E04F6}" destId="{38C05DFD-E305-4ED9-B559-FA63DE69F9AE}" srcOrd="0" destOrd="0" parTransId="{BAA9A15B-5E66-417B-9F47-FE788F964F84}" sibTransId="{1DD91CFA-98F7-4A49-9AD2-B028F495A9A8}"/>
    <dgm:cxn modelId="{09CF5847-843D-44B8-98AB-C102093333E9}" srcId="{38C05DFD-E305-4ED9-B559-FA63DE69F9AE}" destId="{76EF4E03-B6E5-4E3D-B0D0-826F855821E1}" srcOrd="0" destOrd="0" parTransId="{CCB55FF3-9E7E-43C2-AB80-E02D5789A661}" sibTransId="{1EBDE238-9AFD-410E-8036-89A41A3B62C8}"/>
    <dgm:cxn modelId="{E0044E51-AEC7-4560-8F2A-555F6EB579CB}" type="presOf" srcId="{4001F5DB-FBE6-43B9-9CC1-30D1556F36BD}" destId="{9FC25EF7-7350-44FF-B2C0-628B1C88B724}" srcOrd="0" destOrd="0" presId="urn:microsoft.com/office/officeart/2005/8/layout/balance1"/>
    <dgm:cxn modelId="{DA1F0656-7E77-4EBB-8B2C-E27366526D01}" type="presOf" srcId="{467A9169-D26F-45A9-8426-B091ED5E04F6}" destId="{71661B33-9958-4112-98F3-2B2A46EC5B63}" srcOrd="0" destOrd="0" presId="urn:microsoft.com/office/officeart/2005/8/layout/balance1"/>
    <dgm:cxn modelId="{EE11D25A-142F-465C-ADA6-360335722E1F}" type="presOf" srcId="{7D3CF3DF-0154-4C2A-BB73-CFCA4A46279D}" destId="{60E178A3-F598-49D4-97F8-63524D5B2BBD}" srcOrd="0" destOrd="0" presId="urn:microsoft.com/office/officeart/2005/8/layout/balance1"/>
    <dgm:cxn modelId="{9DE48A6B-FA60-49BE-8F43-E4A4847CAB02}" srcId="{7D3CF3DF-0154-4C2A-BB73-CFCA4A46279D}" destId="{16F6A203-8368-46F0-8F98-355376AC9F6E}" srcOrd="2" destOrd="0" parTransId="{EAAE67A8-A4BE-42C6-9500-E0592C56B488}" sibTransId="{7BA8632D-F9F7-4F67-96DC-45E3D1E9087A}"/>
    <dgm:cxn modelId="{7BCFEF72-6080-42BC-BA68-8EC0C01B3086}" srcId="{7D3CF3DF-0154-4C2A-BB73-CFCA4A46279D}" destId="{93839511-2A91-407C-9E3E-F3C9034C04B1}" srcOrd="1" destOrd="0" parTransId="{59E9A883-90C9-4BAF-8397-0478CCF5E887}" sibTransId="{149E98DD-BBC4-48F3-B743-2BFC2889A222}"/>
    <dgm:cxn modelId="{452B7382-647F-4E2D-A7F8-0270E087D8C4}" type="presOf" srcId="{141A423C-7B85-473C-BFA5-35695AA52858}" destId="{E84F1FB3-BB3A-4F9C-A2EC-288B1E211D19}" srcOrd="0" destOrd="0" presId="urn:microsoft.com/office/officeart/2005/8/layout/balance1"/>
    <dgm:cxn modelId="{55D6DC9C-4AC9-4061-9F8B-4BEDE434E67E}" srcId="{7D3CF3DF-0154-4C2A-BB73-CFCA4A46279D}" destId="{4001F5DB-FBE6-43B9-9CC1-30D1556F36BD}" srcOrd="0" destOrd="0" parTransId="{194B79C9-53CC-415C-9610-330BFBF8CED2}" sibTransId="{438F93D2-EB5C-4791-A910-627F9F0E9C4C}"/>
    <dgm:cxn modelId="{384293C7-DE0E-439A-A8B2-1847F95E38A8}" srcId="{467A9169-D26F-45A9-8426-B091ED5E04F6}" destId="{7D3CF3DF-0154-4C2A-BB73-CFCA4A46279D}" srcOrd="1" destOrd="0" parTransId="{A5B0F055-FBEF-4C22-8501-9F94151A60EF}" sibTransId="{50110A76-0A1E-4F16-AC1D-A828F3D39DFD}"/>
    <dgm:cxn modelId="{D53BB9D5-0C10-409B-9111-9D0CF4BF6B0C}" type="presOf" srcId="{76EF4E03-B6E5-4E3D-B0D0-826F855821E1}" destId="{39A9F97E-1302-4820-A2C2-4DD4EAC3189B}" srcOrd="0" destOrd="0" presId="urn:microsoft.com/office/officeart/2005/8/layout/balance1"/>
    <dgm:cxn modelId="{60EAB9E7-7E18-4251-9AE7-2CEE888F66ED}" type="presOf" srcId="{16F6A203-8368-46F0-8F98-355376AC9F6E}" destId="{0C6635D2-35C0-4386-9AEC-0CF71A4CFC6E}" srcOrd="0" destOrd="0" presId="urn:microsoft.com/office/officeart/2005/8/layout/balance1"/>
    <dgm:cxn modelId="{501A36FA-7544-45FB-ABD1-F315CEFBC1F0}" srcId="{38C05DFD-E305-4ED9-B559-FA63DE69F9AE}" destId="{141A423C-7B85-473C-BFA5-35695AA52858}" srcOrd="2" destOrd="0" parTransId="{B127D8A4-64EA-4101-8209-C3F702A9DFDE}" sibTransId="{FDE413AB-37DE-4ED1-873D-06E2EF948084}"/>
    <dgm:cxn modelId="{478E21FC-E486-4611-8499-45AB9523AD4E}" srcId="{38C05DFD-E305-4ED9-B559-FA63DE69F9AE}" destId="{8481FFEF-90CB-4A81-BCC8-80A569BB1D71}" srcOrd="1" destOrd="0" parTransId="{DAE11E6B-6759-49D0-86E6-69CD50004832}" sibTransId="{B7C90921-5CC0-4C4A-BF5B-C6C759A65622}"/>
    <dgm:cxn modelId="{CF9BACDD-7092-426D-A33A-D38524C64489}" type="presParOf" srcId="{71661B33-9958-4112-98F3-2B2A46EC5B63}" destId="{7EA801F4-9E8A-4045-AA20-D268C0120222}" srcOrd="0" destOrd="0" presId="urn:microsoft.com/office/officeart/2005/8/layout/balance1"/>
    <dgm:cxn modelId="{2D5292F9-3A88-4A65-BE0D-43AC746F8DD6}" type="presParOf" srcId="{71661B33-9958-4112-98F3-2B2A46EC5B63}" destId="{BB464B4E-D163-4B79-8BCB-25D1BD6189EE}" srcOrd="1" destOrd="0" presId="urn:microsoft.com/office/officeart/2005/8/layout/balance1"/>
    <dgm:cxn modelId="{D47BE562-7B3D-41CA-BE5F-BEEEEB911080}" type="presParOf" srcId="{BB464B4E-D163-4B79-8BCB-25D1BD6189EE}" destId="{39E994C2-C352-4B23-81DB-BF08BEC94E2D}" srcOrd="0" destOrd="0" presId="urn:microsoft.com/office/officeart/2005/8/layout/balance1"/>
    <dgm:cxn modelId="{44D0174F-097F-40B8-96A2-BF183372AD72}" type="presParOf" srcId="{BB464B4E-D163-4B79-8BCB-25D1BD6189EE}" destId="{60E178A3-F598-49D4-97F8-63524D5B2BBD}" srcOrd="1" destOrd="0" presId="urn:microsoft.com/office/officeart/2005/8/layout/balance1"/>
    <dgm:cxn modelId="{6443CF53-C812-4B69-AAB1-4673DBA06F90}" type="presParOf" srcId="{71661B33-9958-4112-98F3-2B2A46EC5B63}" destId="{49CE0B88-DA56-4022-A540-104BFB8B50B8}" srcOrd="2" destOrd="0" presId="urn:microsoft.com/office/officeart/2005/8/layout/balance1"/>
    <dgm:cxn modelId="{0419ABC1-FF11-47FC-8CFE-B255E71BFCEF}" type="presParOf" srcId="{49CE0B88-DA56-4022-A540-104BFB8B50B8}" destId="{29C951F9-3E87-460A-80F8-EC18DC6BD94C}" srcOrd="0" destOrd="0" presId="urn:microsoft.com/office/officeart/2005/8/layout/balance1"/>
    <dgm:cxn modelId="{361F62A4-0CEF-43AF-8A36-4A911EA67350}" type="presParOf" srcId="{49CE0B88-DA56-4022-A540-104BFB8B50B8}" destId="{470CD772-E847-4140-9DA9-E42A80A44EF2}" srcOrd="1" destOrd="0" presId="urn:microsoft.com/office/officeart/2005/8/layout/balance1"/>
    <dgm:cxn modelId="{2FCC396E-C9D6-4E42-BB45-DF72F5377B27}" type="presParOf" srcId="{49CE0B88-DA56-4022-A540-104BFB8B50B8}" destId="{B092819C-34A0-480C-8941-1A9E1CA8C442}" srcOrd="2" destOrd="0" presId="urn:microsoft.com/office/officeart/2005/8/layout/balance1"/>
    <dgm:cxn modelId="{492DF486-2168-403F-B834-2BC8C0409681}" type="presParOf" srcId="{49CE0B88-DA56-4022-A540-104BFB8B50B8}" destId="{9FC25EF7-7350-44FF-B2C0-628B1C88B724}" srcOrd="3" destOrd="0" presId="urn:microsoft.com/office/officeart/2005/8/layout/balance1"/>
    <dgm:cxn modelId="{EEE2554D-082E-43C7-B40C-FA8213981437}" type="presParOf" srcId="{49CE0B88-DA56-4022-A540-104BFB8B50B8}" destId="{F8921C72-8F83-411E-8283-351047BC6F13}" srcOrd="4" destOrd="0" presId="urn:microsoft.com/office/officeart/2005/8/layout/balance1"/>
    <dgm:cxn modelId="{1B6924F9-8799-4B48-8684-06E86AD3AFCB}" type="presParOf" srcId="{49CE0B88-DA56-4022-A540-104BFB8B50B8}" destId="{0C6635D2-35C0-4386-9AEC-0CF71A4CFC6E}" srcOrd="5" destOrd="0" presId="urn:microsoft.com/office/officeart/2005/8/layout/balance1"/>
    <dgm:cxn modelId="{3A49C634-FCC6-422B-B506-88CEBE896B6D}" type="presParOf" srcId="{49CE0B88-DA56-4022-A540-104BFB8B50B8}" destId="{39A9F97E-1302-4820-A2C2-4DD4EAC3189B}" srcOrd="6" destOrd="0" presId="urn:microsoft.com/office/officeart/2005/8/layout/balance1"/>
    <dgm:cxn modelId="{8D4CD45E-BCB3-424A-9318-18143CB6576B}" type="presParOf" srcId="{49CE0B88-DA56-4022-A540-104BFB8B50B8}" destId="{2011B8FF-1685-44D6-8362-BA78BE4FC3AC}" srcOrd="7" destOrd="0" presId="urn:microsoft.com/office/officeart/2005/8/layout/balance1"/>
    <dgm:cxn modelId="{0FE65928-D817-401D-8DFD-BA9B32B96A58}" type="presParOf" srcId="{49CE0B88-DA56-4022-A540-104BFB8B50B8}" destId="{E84F1FB3-BB3A-4F9C-A2EC-288B1E211D19}"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048AF-6608-4A37-9C63-8658882DA4F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7F52F6F-C800-4218-8BF8-E8F7E93CEFAA}">
      <dgm:prSet/>
      <dgm:spPr/>
      <dgm:t>
        <a:bodyPr/>
        <a:lstStyle/>
        <a:p>
          <a:r>
            <a:rPr lang="en-US" dirty="0">
              <a:latin typeface="TW Cen MT"/>
            </a:rPr>
            <a:t>"Thank you!  It was a great info session.  I feel more confident, but need to practice!"</a:t>
          </a:r>
        </a:p>
      </dgm:t>
    </dgm:pt>
    <dgm:pt modelId="{7C5DE98D-7B07-4C68-B330-C170F923FEF9}" type="parTrans" cxnId="{07A83EED-CB6C-4C84-82A8-53B76E7F1298}">
      <dgm:prSet/>
      <dgm:spPr/>
      <dgm:t>
        <a:bodyPr/>
        <a:lstStyle/>
        <a:p>
          <a:endParaRPr lang="en-US"/>
        </a:p>
      </dgm:t>
    </dgm:pt>
    <dgm:pt modelId="{2D545FB6-E8D9-4C40-BB5A-492A33E4EB83}" type="sibTrans" cxnId="{07A83EED-CB6C-4C84-82A8-53B76E7F1298}">
      <dgm:prSet/>
      <dgm:spPr/>
      <dgm:t>
        <a:bodyPr/>
        <a:lstStyle/>
        <a:p>
          <a:endParaRPr lang="en-US"/>
        </a:p>
      </dgm:t>
    </dgm:pt>
    <dgm:pt modelId="{DF4876F1-8A07-4FE3-BEC1-64979A1E7599}">
      <dgm:prSet/>
      <dgm:spPr/>
      <dgm:t>
        <a:bodyPr/>
        <a:lstStyle/>
        <a:p>
          <a:r>
            <a:rPr lang="en-US" dirty="0">
              <a:latin typeface="TW Cen MT"/>
            </a:rPr>
            <a:t>"Well delivered conference." </a:t>
          </a:r>
        </a:p>
      </dgm:t>
    </dgm:pt>
    <dgm:pt modelId="{C9467944-41FF-4591-BD23-28BF6F1C457E}" type="parTrans" cxnId="{2D927F2F-7972-4F78-9247-85F126B17F04}">
      <dgm:prSet/>
      <dgm:spPr/>
      <dgm:t>
        <a:bodyPr/>
        <a:lstStyle/>
        <a:p>
          <a:endParaRPr lang="en-US"/>
        </a:p>
      </dgm:t>
    </dgm:pt>
    <dgm:pt modelId="{29856F0F-4BD3-4070-9FDA-DEE019ED7419}" type="sibTrans" cxnId="{2D927F2F-7972-4F78-9247-85F126B17F04}">
      <dgm:prSet/>
      <dgm:spPr/>
      <dgm:t>
        <a:bodyPr/>
        <a:lstStyle/>
        <a:p>
          <a:endParaRPr lang="en-US"/>
        </a:p>
      </dgm:t>
    </dgm:pt>
    <dgm:pt modelId="{0826BEDC-FA29-4913-BB2E-0AC8425A21B1}">
      <dgm:prSet/>
      <dgm:spPr/>
      <dgm:t>
        <a:bodyPr/>
        <a:lstStyle/>
        <a:p>
          <a:r>
            <a:rPr lang="en-US" dirty="0">
              <a:latin typeface="TW Cen MT"/>
            </a:rPr>
            <a:t>"It was very clear that you were trying to make this as easy and productive for providers as possible." </a:t>
          </a:r>
        </a:p>
      </dgm:t>
    </dgm:pt>
    <dgm:pt modelId="{4A5AA448-504D-43B2-8A84-124303BA3C0B}" type="parTrans" cxnId="{53ACC629-0B0F-41ED-9745-120E5DB19926}">
      <dgm:prSet/>
      <dgm:spPr/>
      <dgm:t>
        <a:bodyPr/>
        <a:lstStyle/>
        <a:p>
          <a:endParaRPr lang="en-US"/>
        </a:p>
      </dgm:t>
    </dgm:pt>
    <dgm:pt modelId="{27A2D5B8-1339-4A1D-9486-89F348F6526D}" type="sibTrans" cxnId="{53ACC629-0B0F-41ED-9745-120E5DB19926}">
      <dgm:prSet/>
      <dgm:spPr/>
      <dgm:t>
        <a:bodyPr/>
        <a:lstStyle/>
        <a:p>
          <a:endParaRPr lang="en-US"/>
        </a:p>
      </dgm:t>
    </dgm:pt>
    <dgm:pt modelId="{E1E50082-16B2-472D-A444-EB6A6F5E4755}">
      <dgm:prSet/>
      <dgm:spPr/>
      <dgm:t>
        <a:bodyPr/>
        <a:lstStyle/>
        <a:p>
          <a:r>
            <a:rPr lang="en-US" dirty="0">
              <a:latin typeface="TW Cen MT"/>
            </a:rPr>
            <a:t>"This was a tremendous presentation. So well done by both physicians!"</a:t>
          </a:r>
        </a:p>
      </dgm:t>
    </dgm:pt>
    <dgm:pt modelId="{5ED2C6C2-C603-47E5-AF1B-030C4579F2D6}" type="parTrans" cxnId="{04A971B1-51A9-4894-8FEC-9169631A3CBF}">
      <dgm:prSet/>
      <dgm:spPr/>
      <dgm:t>
        <a:bodyPr/>
        <a:lstStyle/>
        <a:p>
          <a:endParaRPr lang="en-US"/>
        </a:p>
      </dgm:t>
    </dgm:pt>
    <dgm:pt modelId="{D9034BCF-53FB-4CD5-B778-6C4042C356E0}" type="sibTrans" cxnId="{04A971B1-51A9-4894-8FEC-9169631A3CBF}">
      <dgm:prSet/>
      <dgm:spPr/>
      <dgm:t>
        <a:bodyPr/>
        <a:lstStyle/>
        <a:p>
          <a:endParaRPr lang="en-US"/>
        </a:p>
      </dgm:t>
    </dgm:pt>
    <dgm:pt modelId="{1AF26214-EB08-4B92-A920-33BBB43B109F}">
      <dgm:prSet phldr="0"/>
      <dgm:spPr/>
      <dgm:t>
        <a:bodyPr/>
        <a:lstStyle/>
        <a:p>
          <a:pPr rtl="0"/>
          <a:r>
            <a:rPr lang="en-US" dirty="0">
              <a:latin typeface="TW Cen MT"/>
            </a:rPr>
            <a:t>"Very informative. Thank you for taking the time to do this."</a:t>
          </a:r>
        </a:p>
      </dgm:t>
    </dgm:pt>
    <dgm:pt modelId="{54AD8285-3288-413E-953C-E234EFFC3E3A}" type="parTrans" cxnId="{0BAC7E5F-9150-4022-B38B-4015AC515ED2}">
      <dgm:prSet/>
      <dgm:spPr/>
    </dgm:pt>
    <dgm:pt modelId="{D63025BA-5780-4C00-99C3-278219545E8E}" type="sibTrans" cxnId="{0BAC7E5F-9150-4022-B38B-4015AC515ED2}">
      <dgm:prSet/>
      <dgm:spPr/>
    </dgm:pt>
    <dgm:pt modelId="{B0F3AFC7-090D-47E3-99CC-B2B3B30932EF}">
      <dgm:prSet phldr="0"/>
      <dgm:spPr/>
      <dgm:t>
        <a:bodyPr/>
        <a:lstStyle/>
        <a:p>
          <a:pPr rtl="0"/>
          <a:r>
            <a:rPr lang="en-US" dirty="0">
              <a:latin typeface="TW Cen MT"/>
            </a:rPr>
            <a:t>"A whole new world!!! Great job!"</a:t>
          </a:r>
        </a:p>
      </dgm:t>
    </dgm:pt>
    <dgm:pt modelId="{A93D6732-00FC-4FBF-B874-587B78F8B069}" type="parTrans" cxnId="{46111C5C-15DC-4EAE-94B0-82C610400B45}">
      <dgm:prSet/>
      <dgm:spPr/>
    </dgm:pt>
    <dgm:pt modelId="{34AADA04-B4C8-4C68-9C86-854FCD5C9F50}" type="sibTrans" cxnId="{46111C5C-15DC-4EAE-94B0-82C610400B45}">
      <dgm:prSet/>
      <dgm:spPr/>
    </dgm:pt>
    <dgm:pt modelId="{B6ABE5AC-F7FA-4E20-887B-CC9463F17627}">
      <dgm:prSet phldr="0"/>
      <dgm:spPr/>
      <dgm:t>
        <a:bodyPr/>
        <a:lstStyle/>
        <a:p>
          <a:pPr rtl="0"/>
          <a:r>
            <a:rPr lang="en-US" dirty="0">
              <a:latin typeface="TW Cen MT"/>
            </a:rPr>
            <a:t>"May changes – great presentation." </a:t>
          </a:r>
        </a:p>
      </dgm:t>
    </dgm:pt>
    <dgm:pt modelId="{B6B7475A-3C42-4B72-97C5-42BF1EE381EA}" type="parTrans" cxnId="{B90D53D7-D106-4C46-B75D-61E72923645F}">
      <dgm:prSet/>
      <dgm:spPr/>
    </dgm:pt>
    <dgm:pt modelId="{3922D02C-6CEC-4389-95A7-1477EFA59FF2}" type="sibTrans" cxnId="{B90D53D7-D106-4C46-B75D-61E72923645F}">
      <dgm:prSet/>
      <dgm:spPr/>
    </dgm:pt>
    <dgm:pt modelId="{24EBECE6-2A5D-456F-BF76-29F729600291}">
      <dgm:prSet phldr="0"/>
      <dgm:spPr/>
      <dgm:t>
        <a:bodyPr/>
        <a:lstStyle/>
        <a:p>
          <a:pPr rtl="0"/>
          <a:r>
            <a:rPr lang="en-US" dirty="0">
              <a:latin typeface="TW Cen MT"/>
            </a:rPr>
            <a:t>"I will try standardized notes again."</a:t>
          </a:r>
        </a:p>
      </dgm:t>
    </dgm:pt>
    <dgm:pt modelId="{84A9E634-3070-43C9-A4A8-828684BC1807}" type="parTrans" cxnId="{72A84C69-EA88-41E4-BFA9-46D4815FF795}">
      <dgm:prSet/>
      <dgm:spPr/>
    </dgm:pt>
    <dgm:pt modelId="{5E4BC5FB-48E7-4504-80F5-8540D2F8D8EF}" type="sibTrans" cxnId="{72A84C69-EA88-41E4-BFA9-46D4815FF795}">
      <dgm:prSet/>
      <dgm:spPr/>
    </dgm:pt>
    <dgm:pt modelId="{5E2973FB-1ADD-45E7-9C86-BC82C062A04B}">
      <dgm:prSet phldr="0"/>
      <dgm:spPr/>
      <dgm:t>
        <a:bodyPr/>
        <a:lstStyle/>
        <a:p>
          <a:pPr rtl="0"/>
          <a:r>
            <a:rPr lang="en-US" dirty="0">
              <a:latin typeface="TW Cen MT"/>
            </a:rPr>
            <a:t>"Learned tons! It was fantastic."</a:t>
          </a:r>
        </a:p>
      </dgm:t>
    </dgm:pt>
    <dgm:pt modelId="{8595D5AA-4CF6-400E-A998-0999BB2F6739}" type="parTrans" cxnId="{51509B96-309A-45F3-BD80-0DF90AACCDB6}">
      <dgm:prSet/>
      <dgm:spPr/>
    </dgm:pt>
    <dgm:pt modelId="{9A31A02E-1C28-44C5-8C6F-13E71C49D47B}" type="sibTrans" cxnId="{51509B96-309A-45F3-BD80-0DF90AACCDB6}">
      <dgm:prSet/>
      <dgm:spPr/>
    </dgm:pt>
    <dgm:pt modelId="{0B8A5228-425C-482C-A734-BCB9B9D091F4}">
      <dgm:prSet phldr="0"/>
      <dgm:spPr/>
      <dgm:t>
        <a:bodyPr/>
        <a:lstStyle/>
        <a:p>
          <a:pPr rtl="0"/>
          <a:r>
            <a:rPr lang="en-US" dirty="0">
              <a:latin typeface="TW Cen MT"/>
            </a:rPr>
            <a:t>"Standard note. I like it!"</a:t>
          </a:r>
        </a:p>
      </dgm:t>
    </dgm:pt>
    <dgm:pt modelId="{A592E4EA-972E-429A-A77A-829F38CC621D}" type="parTrans" cxnId="{61A14D3B-9BA5-4E66-B47B-1DDB2CA19288}">
      <dgm:prSet/>
      <dgm:spPr/>
    </dgm:pt>
    <dgm:pt modelId="{2B4280FB-0D90-4300-9470-060443A2BE5B}" type="sibTrans" cxnId="{61A14D3B-9BA5-4E66-B47B-1DDB2CA19288}">
      <dgm:prSet/>
      <dgm:spPr/>
    </dgm:pt>
    <dgm:pt modelId="{2A49FA2A-58BF-4E4D-A0A3-A53E19359620}">
      <dgm:prSet phldr="0"/>
      <dgm:spPr/>
      <dgm:t>
        <a:bodyPr/>
        <a:lstStyle/>
        <a:p>
          <a:pPr rtl="0"/>
          <a:r>
            <a:rPr lang="en-US" dirty="0">
              <a:latin typeface="TW Cen MT"/>
            </a:rPr>
            <a:t>"Learned how to get credit for my work! Appreciate all the support for this difficult change."</a:t>
          </a:r>
        </a:p>
      </dgm:t>
    </dgm:pt>
    <dgm:pt modelId="{95FB02FB-0414-408F-94E0-57F017CED151}" type="parTrans" cxnId="{5268CA5E-DA78-45BF-B985-A076A9A41EB3}">
      <dgm:prSet/>
      <dgm:spPr/>
    </dgm:pt>
    <dgm:pt modelId="{3A153BB4-24CA-4752-8573-A76F46AB06F8}" type="sibTrans" cxnId="{5268CA5E-DA78-45BF-B985-A076A9A41EB3}">
      <dgm:prSet/>
      <dgm:spPr/>
    </dgm:pt>
    <dgm:pt modelId="{1F1C06B4-7213-4603-B206-7592749B66C2}">
      <dgm:prSet phldr="0"/>
      <dgm:spPr/>
      <dgm:t>
        <a:bodyPr/>
        <a:lstStyle/>
        <a:p>
          <a:pPr rtl="0"/>
          <a:r>
            <a:rPr lang="en-US" dirty="0">
              <a:latin typeface="TW Cen MT"/>
            </a:rPr>
            <a:t>"Very well done."</a:t>
          </a:r>
        </a:p>
      </dgm:t>
    </dgm:pt>
    <dgm:pt modelId="{127117CD-9C7A-4A6F-9548-716DB6F056EE}" type="parTrans" cxnId="{2B3E3682-1A5A-4700-9E6E-25D793BB325B}">
      <dgm:prSet/>
      <dgm:spPr/>
    </dgm:pt>
    <dgm:pt modelId="{0BE0E6BA-56F8-4884-AAAB-7F34E989598B}" type="sibTrans" cxnId="{2B3E3682-1A5A-4700-9E6E-25D793BB325B}">
      <dgm:prSet/>
      <dgm:spPr/>
    </dgm:pt>
    <dgm:pt modelId="{FAC70C52-429C-4486-B7A9-0165EA7283EA}">
      <dgm:prSet phldr="0"/>
      <dgm:spPr/>
      <dgm:t>
        <a:bodyPr/>
        <a:lstStyle/>
        <a:p>
          <a:pPr rtl="0"/>
          <a:r>
            <a:rPr lang="en-US" dirty="0">
              <a:latin typeface="TW Cen MT"/>
            </a:rPr>
            <a:t>"Well organized."</a:t>
          </a:r>
        </a:p>
      </dgm:t>
    </dgm:pt>
    <dgm:pt modelId="{2CC40167-5746-4B8C-9E61-D811A8FD4DD3}" type="parTrans" cxnId="{E77B2372-19C5-422F-A824-3D081FF67FC3}">
      <dgm:prSet/>
      <dgm:spPr/>
    </dgm:pt>
    <dgm:pt modelId="{B639482D-C4CF-48E0-B18C-42D7EA60158F}" type="sibTrans" cxnId="{E77B2372-19C5-422F-A824-3D081FF67FC3}">
      <dgm:prSet/>
      <dgm:spPr/>
    </dgm:pt>
    <dgm:pt modelId="{4FE5C651-AE06-485C-887D-85E81BDFB793}">
      <dgm:prSet phldr="0"/>
      <dgm:spPr/>
      <dgm:t>
        <a:bodyPr/>
        <a:lstStyle/>
        <a:p>
          <a:pPr rtl="0"/>
          <a:r>
            <a:rPr lang="en-US" dirty="0">
              <a:latin typeface="TW Cen MT"/>
            </a:rPr>
            <a:t>"Great info!"</a:t>
          </a:r>
        </a:p>
      </dgm:t>
    </dgm:pt>
    <dgm:pt modelId="{2222E33D-CF8A-46F7-A082-71C6FEBD82A1}" type="parTrans" cxnId="{93DAD6F4-30BF-4A53-AF4E-32819926271D}">
      <dgm:prSet/>
      <dgm:spPr/>
    </dgm:pt>
    <dgm:pt modelId="{6FEF2527-DE2E-425F-912B-A96991237141}" type="sibTrans" cxnId="{93DAD6F4-30BF-4A53-AF4E-32819926271D}">
      <dgm:prSet/>
      <dgm:spPr/>
    </dgm:pt>
    <dgm:pt modelId="{3EFE29C0-504B-4941-A494-E556C883E279}">
      <dgm:prSet phldr="0"/>
      <dgm:spPr/>
      <dgm:t>
        <a:bodyPr/>
        <a:lstStyle/>
        <a:p>
          <a:pPr rtl="0"/>
          <a:r>
            <a:rPr lang="en-US" dirty="0">
              <a:latin typeface="TW Cen MT"/>
            </a:rPr>
            <a:t>"Well presented"</a:t>
          </a:r>
        </a:p>
      </dgm:t>
    </dgm:pt>
    <dgm:pt modelId="{3460AAB2-F922-4836-96B4-D83170FB6509}" type="parTrans" cxnId="{5BD2272D-D997-4159-BDF2-FAE49457902F}">
      <dgm:prSet/>
      <dgm:spPr/>
    </dgm:pt>
    <dgm:pt modelId="{82BCB7BB-921C-4835-B6E9-1DA6EC10049F}" type="sibTrans" cxnId="{5BD2272D-D997-4159-BDF2-FAE49457902F}">
      <dgm:prSet/>
      <dgm:spPr/>
    </dgm:pt>
    <dgm:pt modelId="{7F0E08C9-2B69-4541-B63B-EE50D9AE854E}" type="pres">
      <dgm:prSet presAssocID="{4F2048AF-6608-4A37-9C63-8658882DA4F0}" presName="diagram" presStyleCnt="0">
        <dgm:presLayoutVars>
          <dgm:dir/>
          <dgm:resizeHandles val="exact"/>
        </dgm:presLayoutVars>
      </dgm:prSet>
      <dgm:spPr/>
    </dgm:pt>
    <dgm:pt modelId="{9EFEF203-30D3-4095-8C39-D6D6973F9021}" type="pres">
      <dgm:prSet presAssocID="{B7F52F6F-C800-4218-8BF8-E8F7E93CEFAA}" presName="node" presStyleLbl="node1" presStyleIdx="0" presStyleCnt="15">
        <dgm:presLayoutVars>
          <dgm:bulletEnabled val="1"/>
        </dgm:presLayoutVars>
      </dgm:prSet>
      <dgm:spPr/>
    </dgm:pt>
    <dgm:pt modelId="{D45DB0F2-56B2-443D-A651-5762446FD550}" type="pres">
      <dgm:prSet presAssocID="{2D545FB6-E8D9-4C40-BB5A-492A33E4EB83}" presName="sibTrans" presStyleCnt="0"/>
      <dgm:spPr/>
    </dgm:pt>
    <dgm:pt modelId="{4E05AC35-43BE-4240-A9AC-B0702BEE9252}" type="pres">
      <dgm:prSet presAssocID="{DF4876F1-8A07-4FE3-BEC1-64979A1E7599}" presName="node" presStyleLbl="node1" presStyleIdx="1" presStyleCnt="15">
        <dgm:presLayoutVars>
          <dgm:bulletEnabled val="1"/>
        </dgm:presLayoutVars>
      </dgm:prSet>
      <dgm:spPr/>
    </dgm:pt>
    <dgm:pt modelId="{6A83F165-5730-43B0-BD82-757481D331E2}" type="pres">
      <dgm:prSet presAssocID="{29856F0F-4BD3-4070-9FDA-DEE019ED7419}" presName="sibTrans" presStyleCnt="0"/>
      <dgm:spPr/>
    </dgm:pt>
    <dgm:pt modelId="{8B651405-EE61-4102-AA71-24897FF41221}" type="pres">
      <dgm:prSet presAssocID="{0826BEDC-FA29-4913-BB2E-0AC8425A21B1}" presName="node" presStyleLbl="node1" presStyleIdx="2" presStyleCnt="15">
        <dgm:presLayoutVars>
          <dgm:bulletEnabled val="1"/>
        </dgm:presLayoutVars>
      </dgm:prSet>
      <dgm:spPr/>
    </dgm:pt>
    <dgm:pt modelId="{F9E73CA1-B3AF-4D4C-9296-590EDD03F5B0}" type="pres">
      <dgm:prSet presAssocID="{27A2D5B8-1339-4A1D-9486-89F348F6526D}" presName="sibTrans" presStyleCnt="0"/>
      <dgm:spPr/>
    </dgm:pt>
    <dgm:pt modelId="{2FA708C2-1B05-4871-B1E7-A793786875C0}" type="pres">
      <dgm:prSet presAssocID="{E1E50082-16B2-472D-A444-EB6A6F5E4755}" presName="node" presStyleLbl="node1" presStyleIdx="3" presStyleCnt="15">
        <dgm:presLayoutVars>
          <dgm:bulletEnabled val="1"/>
        </dgm:presLayoutVars>
      </dgm:prSet>
      <dgm:spPr/>
    </dgm:pt>
    <dgm:pt modelId="{29137FF3-F427-4583-A02D-CA35A52BFC86}" type="pres">
      <dgm:prSet presAssocID="{D9034BCF-53FB-4CD5-B778-6C4042C356E0}" presName="sibTrans" presStyleCnt="0"/>
      <dgm:spPr/>
    </dgm:pt>
    <dgm:pt modelId="{CA2F80E2-A6EA-49B6-9BFD-22BD6413E144}" type="pres">
      <dgm:prSet presAssocID="{1AF26214-EB08-4B92-A920-33BBB43B109F}" presName="node" presStyleLbl="node1" presStyleIdx="4" presStyleCnt="15">
        <dgm:presLayoutVars>
          <dgm:bulletEnabled val="1"/>
        </dgm:presLayoutVars>
      </dgm:prSet>
      <dgm:spPr/>
    </dgm:pt>
    <dgm:pt modelId="{98B56A0F-2FFE-4A00-90AF-A5B962836D1F}" type="pres">
      <dgm:prSet presAssocID="{D63025BA-5780-4C00-99C3-278219545E8E}" presName="sibTrans" presStyleCnt="0"/>
      <dgm:spPr/>
    </dgm:pt>
    <dgm:pt modelId="{897092A8-4A0B-400B-A17E-5843DF32C922}" type="pres">
      <dgm:prSet presAssocID="{B0F3AFC7-090D-47E3-99CC-B2B3B30932EF}" presName="node" presStyleLbl="node1" presStyleIdx="5" presStyleCnt="15">
        <dgm:presLayoutVars>
          <dgm:bulletEnabled val="1"/>
        </dgm:presLayoutVars>
      </dgm:prSet>
      <dgm:spPr/>
    </dgm:pt>
    <dgm:pt modelId="{F5B2A866-E1F3-4C04-83E9-989081C71E5C}" type="pres">
      <dgm:prSet presAssocID="{34AADA04-B4C8-4C68-9C86-854FCD5C9F50}" presName="sibTrans" presStyleCnt="0"/>
      <dgm:spPr/>
    </dgm:pt>
    <dgm:pt modelId="{942698CF-D51D-42C2-BE5E-BE185080D909}" type="pres">
      <dgm:prSet presAssocID="{B6ABE5AC-F7FA-4E20-887B-CC9463F17627}" presName="node" presStyleLbl="node1" presStyleIdx="6" presStyleCnt="15">
        <dgm:presLayoutVars>
          <dgm:bulletEnabled val="1"/>
        </dgm:presLayoutVars>
      </dgm:prSet>
      <dgm:spPr/>
    </dgm:pt>
    <dgm:pt modelId="{586684FD-F9E1-4606-BCBB-1441664AEDDB}" type="pres">
      <dgm:prSet presAssocID="{3922D02C-6CEC-4389-95A7-1477EFA59FF2}" presName="sibTrans" presStyleCnt="0"/>
      <dgm:spPr/>
    </dgm:pt>
    <dgm:pt modelId="{3A0B3ACE-24FF-44D1-A2F4-324E385FEEE7}" type="pres">
      <dgm:prSet presAssocID="{24EBECE6-2A5D-456F-BF76-29F729600291}" presName="node" presStyleLbl="node1" presStyleIdx="7" presStyleCnt="15">
        <dgm:presLayoutVars>
          <dgm:bulletEnabled val="1"/>
        </dgm:presLayoutVars>
      </dgm:prSet>
      <dgm:spPr/>
    </dgm:pt>
    <dgm:pt modelId="{3A136829-6E6E-4B51-BE5A-4D6F6C6609A9}" type="pres">
      <dgm:prSet presAssocID="{5E4BC5FB-48E7-4504-80F5-8540D2F8D8EF}" presName="sibTrans" presStyleCnt="0"/>
      <dgm:spPr/>
    </dgm:pt>
    <dgm:pt modelId="{CE61CDAA-598B-4DD8-A0DC-914C5C701F65}" type="pres">
      <dgm:prSet presAssocID="{5E2973FB-1ADD-45E7-9C86-BC82C062A04B}" presName="node" presStyleLbl="node1" presStyleIdx="8" presStyleCnt="15">
        <dgm:presLayoutVars>
          <dgm:bulletEnabled val="1"/>
        </dgm:presLayoutVars>
      </dgm:prSet>
      <dgm:spPr/>
    </dgm:pt>
    <dgm:pt modelId="{932E1423-A169-4452-89EB-DE0246BA2216}" type="pres">
      <dgm:prSet presAssocID="{9A31A02E-1C28-44C5-8C6F-13E71C49D47B}" presName="sibTrans" presStyleCnt="0"/>
      <dgm:spPr/>
    </dgm:pt>
    <dgm:pt modelId="{983BA2C2-BFA6-42C6-A095-4B157A18D191}" type="pres">
      <dgm:prSet presAssocID="{0B8A5228-425C-482C-A734-BCB9B9D091F4}" presName="node" presStyleLbl="node1" presStyleIdx="9" presStyleCnt="15">
        <dgm:presLayoutVars>
          <dgm:bulletEnabled val="1"/>
        </dgm:presLayoutVars>
      </dgm:prSet>
      <dgm:spPr/>
    </dgm:pt>
    <dgm:pt modelId="{F982D594-DEFD-4C30-B83A-328E8779CD11}" type="pres">
      <dgm:prSet presAssocID="{2B4280FB-0D90-4300-9470-060443A2BE5B}" presName="sibTrans" presStyleCnt="0"/>
      <dgm:spPr/>
    </dgm:pt>
    <dgm:pt modelId="{0BB6CD90-6B20-4E3E-A601-BC66D5570F38}" type="pres">
      <dgm:prSet presAssocID="{2A49FA2A-58BF-4E4D-A0A3-A53E19359620}" presName="node" presStyleLbl="node1" presStyleIdx="10" presStyleCnt="15">
        <dgm:presLayoutVars>
          <dgm:bulletEnabled val="1"/>
        </dgm:presLayoutVars>
      </dgm:prSet>
      <dgm:spPr/>
    </dgm:pt>
    <dgm:pt modelId="{E66395CA-E2D0-41C8-83FC-7DB481D744DB}" type="pres">
      <dgm:prSet presAssocID="{3A153BB4-24CA-4752-8573-A76F46AB06F8}" presName="sibTrans" presStyleCnt="0"/>
      <dgm:spPr/>
    </dgm:pt>
    <dgm:pt modelId="{04214ACF-8233-438C-BAAA-EE4D38341643}" type="pres">
      <dgm:prSet presAssocID="{1F1C06B4-7213-4603-B206-7592749B66C2}" presName="node" presStyleLbl="node1" presStyleIdx="11" presStyleCnt="15">
        <dgm:presLayoutVars>
          <dgm:bulletEnabled val="1"/>
        </dgm:presLayoutVars>
      </dgm:prSet>
      <dgm:spPr/>
    </dgm:pt>
    <dgm:pt modelId="{2AA3A353-67C9-4AFB-B1D6-483F509AF925}" type="pres">
      <dgm:prSet presAssocID="{0BE0E6BA-56F8-4884-AAAB-7F34E989598B}" presName="sibTrans" presStyleCnt="0"/>
      <dgm:spPr/>
    </dgm:pt>
    <dgm:pt modelId="{16FF03F1-AD4D-47E7-BB07-125715648D90}" type="pres">
      <dgm:prSet presAssocID="{FAC70C52-429C-4486-B7A9-0165EA7283EA}" presName="node" presStyleLbl="node1" presStyleIdx="12" presStyleCnt="15">
        <dgm:presLayoutVars>
          <dgm:bulletEnabled val="1"/>
        </dgm:presLayoutVars>
      </dgm:prSet>
      <dgm:spPr/>
    </dgm:pt>
    <dgm:pt modelId="{C4FFD6A0-ED6F-412E-B016-09E53030FBA8}" type="pres">
      <dgm:prSet presAssocID="{B639482D-C4CF-48E0-B18C-42D7EA60158F}" presName="sibTrans" presStyleCnt="0"/>
      <dgm:spPr/>
    </dgm:pt>
    <dgm:pt modelId="{2D588C87-C81D-49FE-B0E0-69FDBC5A7108}" type="pres">
      <dgm:prSet presAssocID="{4FE5C651-AE06-485C-887D-85E81BDFB793}" presName="node" presStyleLbl="node1" presStyleIdx="13" presStyleCnt="15">
        <dgm:presLayoutVars>
          <dgm:bulletEnabled val="1"/>
        </dgm:presLayoutVars>
      </dgm:prSet>
      <dgm:spPr/>
    </dgm:pt>
    <dgm:pt modelId="{124958E2-8A7D-4A44-8F08-8EF8411BF675}" type="pres">
      <dgm:prSet presAssocID="{6FEF2527-DE2E-425F-912B-A96991237141}" presName="sibTrans" presStyleCnt="0"/>
      <dgm:spPr/>
    </dgm:pt>
    <dgm:pt modelId="{57AF4ED5-8EC5-4964-93C6-42986C5D1485}" type="pres">
      <dgm:prSet presAssocID="{3EFE29C0-504B-4941-A494-E556C883E279}" presName="node" presStyleLbl="node1" presStyleIdx="14" presStyleCnt="15">
        <dgm:presLayoutVars>
          <dgm:bulletEnabled val="1"/>
        </dgm:presLayoutVars>
      </dgm:prSet>
      <dgm:spPr/>
    </dgm:pt>
  </dgm:ptLst>
  <dgm:cxnLst>
    <dgm:cxn modelId="{57BAB412-4D5C-4974-A355-E28C42D3A417}" type="presOf" srcId="{2A49FA2A-58BF-4E4D-A0A3-A53E19359620}" destId="{0BB6CD90-6B20-4E3E-A601-BC66D5570F38}" srcOrd="0" destOrd="0" presId="urn:microsoft.com/office/officeart/2005/8/layout/default"/>
    <dgm:cxn modelId="{77338923-6CC9-4BE6-AF47-A3E383B516E7}" type="presOf" srcId="{4FE5C651-AE06-485C-887D-85E81BDFB793}" destId="{2D588C87-C81D-49FE-B0E0-69FDBC5A7108}" srcOrd="0" destOrd="0" presId="urn:microsoft.com/office/officeart/2005/8/layout/default"/>
    <dgm:cxn modelId="{53ACC629-0B0F-41ED-9745-120E5DB19926}" srcId="{4F2048AF-6608-4A37-9C63-8658882DA4F0}" destId="{0826BEDC-FA29-4913-BB2E-0AC8425A21B1}" srcOrd="2" destOrd="0" parTransId="{4A5AA448-504D-43B2-8A84-124303BA3C0B}" sibTransId="{27A2D5B8-1339-4A1D-9486-89F348F6526D}"/>
    <dgm:cxn modelId="{5BD2272D-D997-4159-BDF2-FAE49457902F}" srcId="{4F2048AF-6608-4A37-9C63-8658882DA4F0}" destId="{3EFE29C0-504B-4941-A494-E556C883E279}" srcOrd="14" destOrd="0" parTransId="{3460AAB2-F922-4836-96B4-D83170FB6509}" sibTransId="{82BCB7BB-921C-4835-B6E9-1DA6EC10049F}"/>
    <dgm:cxn modelId="{2D927F2F-7972-4F78-9247-85F126B17F04}" srcId="{4F2048AF-6608-4A37-9C63-8658882DA4F0}" destId="{DF4876F1-8A07-4FE3-BEC1-64979A1E7599}" srcOrd="1" destOrd="0" parTransId="{C9467944-41FF-4591-BD23-28BF6F1C457E}" sibTransId="{29856F0F-4BD3-4070-9FDA-DEE019ED7419}"/>
    <dgm:cxn modelId="{07EB2C34-CF97-405A-924F-0C17EA6494D8}" type="presOf" srcId="{5E2973FB-1ADD-45E7-9C86-BC82C062A04B}" destId="{CE61CDAA-598B-4DD8-A0DC-914C5C701F65}" srcOrd="0" destOrd="0" presId="urn:microsoft.com/office/officeart/2005/8/layout/default"/>
    <dgm:cxn modelId="{61A14D3B-9BA5-4E66-B47B-1DDB2CA19288}" srcId="{4F2048AF-6608-4A37-9C63-8658882DA4F0}" destId="{0B8A5228-425C-482C-A734-BCB9B9D091F4}" srcOrd="9" destOrd="0" parTransId="{A592E4EA-972E-429A-A77A-829F38CC621D}" sibTransId="{2B4280FB-0D90-4300-9470-060443A2BE5B}"/>
    <dgm:cxn modelId="{18DF3D41-BD0D-4695-A8D0-B4390B58B0D2}" type="presOf" srcId="{24EBECE6-2A5D-456F-BF76-29F729600291}" destId="{3A0B3ACE-24FF-44D1-A2F4-324E385FEEE7}" srcOrd="0" destOrd="0" presId="urn:microsoft.com/office/officeart/2005/8/layout/default"/>
    <dgm:cxn modelId="{25846346-7890-4CA5-ABE2-9A39976F58B6}" type="presOf" srcId="{B0F3AFC7-090D-47E3-99CC-B2B3B30932EF}" destId="{897092A8-4A0B-400B-A17E-5843DF32C922}" srcOrd="0" destOrd="0" presId="urn:microsoft.com/office/officeart/2005/8/layout/default"/>
    <dgm:cxn modelId="{485C864A-D6F0-4F00-85F3-DCBCDAF5BC0A}" type="presOf" srcId="{0B8A5228-425C-482C-A734-BCB9B9D091F4}" destId="{983BA2C2-BFA6-42C6-A095-4B157A18D191}" srcOrd="0" destOrd="0" presId="urn:microsoft.com/office/officeart/2005/8/layout/default"/>
    <dgm:cxn modelId="{3E9B9E4A-6805-4CA5-BBAD-32675F9E53AA}" type="presOf" srcId="{1AF26214-EB08-4B92-A920-33BBB43B109F}" destId="{CA2F80E2-A6EA-49B6-9BFD-22BD6413E144}" srcOrd="0" destOrd="0" presId="urn:microsoft.com/office/officeart/2005/8/layout/default"/>
    <dgm:cxn modelId="{46111C5C-15DC-4EAE-94B0-82C610400B45}" srcId="{4F2048AF-6608-4A37-9C63-8658882DA4F0}" destId="{B0F3AFC7-090D-47E3-99CC-B2B3B30932EF}" srcOrd="5" destOrd="0" parTransId="{A93D6732-00FC-4FBF-B874-587B78F8B069}" sibTransId="{34AADA04-B4C8-4C68-9C86-854FCD5C9F50}"/>
    <dgm:cxn modelId="{5268CA5E-DA78-45BF-B985-A076A9A41EB3}" srcId="{4F2048AF-6608-4A37-9C63-8658882DA4F0}" destId="{2A49FA2A-58BF-4E4D-A0A3-A53E19359620}" srcOrd="10" destOrd="0" parTransId="{95FB02FB-0414-408F-94E0-57F017CED151}" sibTransId="{3A153BB4-24CA-4752-8573-A76F46AB06F8}"/>
    <dgm:cxn modelId="{0BAC7E5F-9150-4022-B38B-4015AC515ED2}" srcId="{4F2048AF-6608-4A37-9C63-8658882DA4F0}" destId="{1AF26214-EB08-4B92-A920-33BBB43B109F}" srcOrd="4" destOrd="0" parTransId="{54AD8285-3288-413E-953C-E234EFFC3E3A}" sibTransId="{D63025BA-5780-4C00-99C3-278219545E8E}"/>
    <dgm:cxn modelId="{72A84C69-EA88-41E4-BFA9-46D4815FF795}" srcId="{4F2048AF-6608-4A37-9C63-8658882DA4F0}" destId="{24EBECE6-2A5D-456F-BF76-29F729600291}" srcOrd="7" destOrd="0" parTransId="{84A9E634-3070-43C9-A4A8-828684BC1807}" sibTransId="{5E4BC5FB-48E7-4504-80F5-8540D2F8D8EF}"/>
    <dgm:cxn modelId="{E77B2372-19C5-422F-A824-3D081FF67FC3}" srcId="{4F2048AF-6608-4A37-9C63-8658882DA4F0}" destId="{FAC70C52-429C-4486-B7A9-0165EA7283EA}" srcOrd="12" destOrd="0" parTransId="{2CC40167-5746-4B8C-9E61-D811A8FD4DD3}" sibTransId="{B639482D-C4CF-48E0-B18C-42D7EA60158F}"/>
    <dgm:cxn modelId="{6BADE674-BB44-4FF0-B361-B881A6632644}" type="presOf" srcId="{4F2048AF-6608-4A37-9C63-8658882DA4F0}" destId="{7F0E08C9-2B69-4541-B63B-EE50D9AE854E}" srcOrd="0" destOrd="0" presId="urn:microsoft.com/office/officeart/2005/8/layout/default"/>
    <dgm:cxn modelId="{E6C94275-2198-48EC-B733-ACF1F42D506F}" type="presOf" srcId="{DF4876F1-8A07-4FE3-BEC1-64979A1E7599}" destId="{4E05AC35-43BE-4240-A9AC-B0702BEE9252}" srcOrd="0" destOrd="0" presId="urn:microsoft.com/office/officeart/2005/8/layout/default"/>
    <dgm:cxn modelId="{2B3E3682-1A5A-4700-9E6E-25D793BB325B}" srcId="{4F2048AF-6608-4A37-9C63-8658882DA4F0}" destId="{1F1C06B4-7213-4603-B206-7592749B66C2}" srcOrd="11" destOrd="0" parTransId="{127117CD-9C7A-4A6F-9548-716DB6F056EE}" sibTransId="{0BE0E6BA-56F8-4884-AAAB-7F34E989598B}"/>
    <dgm:cxn modelId="{2FDD0183-509D-42AC-BA23-C5C8D7DBC556}" type="presOf" srcId="{FAC70C52-429C-4486-B7A9-0165EA7283EA}" destId="{16FF03F1-AD4D-47E7-BB07-125715648D90}" srcOrd="0" destOrd="0" presId="urn:microsoft.com/office/officeart/2005/8/layout/default"/>
    <dgm:cxn modelId="{51D63686-1807-49EC-AAD0-BCD8A7955141}" type="presOf" srcId="{B6ABE5AC-F7FA-4E20-887B-CC9463F17627}" destId="{942698CF-D51D-42C2-BE5E-BE185080D909}" srcOrd="0" destOrd="0" presId="urn:microsoft.com/office/officeart/2005/8/layout/default"/>
    <dgm:cxn modelId="{723EE392-EAA5-4805-8409-5C13E6AD3244}" type="presOf" srcId="{1F1C06B4-7213-4603-B206-7592749B66C2}" destId="{04214ACF-8233-438C-BAAA-EE4D38341643}" srcOrd="0" destOrd="0" presId="urn:microsoft.com/office/officeart/2005/8/layout/default"/>
    <dgm:cxn modelId="{51509B96-309A-45F3-BD80-0DF90AACCDB6}" srcId="{4F2048AF-6608-4A37-9C63-8658882DA4F0}" destId="{5E2973FB-1ADD-45E7-9C86-BC82C062A04B}" srcOrd="8" destOrd="0" parTransId="{8595D5AA-4CF6-400E-A998-0999BB2F6739}" sibTransId="{9A31A02E-1C28-44C5-8C6F-13E71C49D47B}"/>
    <dgm:cxn modelId="{C390C1AD-EDED-4C05-8094-385822F5721F}" type="presOf" srcId="{3EFE29C0-504B-4941-A494-E556C883E279}" destId="{57AF4ED5-8EC5-4964-93C6-42986C5D1485}" srcOrd="0" destOrd="0" presId="urn:microsoft.com/office/officeart/2005/8/layout/default"/>
    <dgm:cxn modelId="{04A971B1-51A9-4894-8FEC-9169631A3CBF}" srcId="{4F2048AF-6608-4A37-9C63-8658882DA4F0}" destId="{E1E50082-16B2-472D-A444-EB6A6F5E4755}" srcOrd="3" destOrd="0" parTransId="{5ED2C6C2-C603-47E5-AF1B-030C4579F2D6}" sibTransId="{D9034BCF-53FB-4CD5-B778-6C4042C356E0}"/>
    <dgm:cxn modelId="{9F4EA1C1-A8F7-4A94-8EC2-59A19F7B72C0}" type="presOf" srcId="{B7F52F6F-C800-4218-8BF8-E8F7E93CEFAA}" destId="{9EFEF203-30D3-4095-8C39-D6D6973F9021}" srcOrd="0" destOrd="0" presId="urn:microsoft.com/office/officeart/2005/8/layout/default"/>
    <dgm:cxn modelId="{B90D53D7-D106-4C46-B75D-61E72923645F}" srcId="{4F2048AF-6608-4A37-9C63-8658882DA4F0}" destId="{B6ABE5AC-F7FA-4E20-887B-CC9463F17627}" srcOrd="6" destOrd="0" parTransId="{B6B7475A-3C42-4B72-97C5-42BF1EE381EA}" sibTransId="{3922D02C-6CEC-4389-95A7-1477EFA59FF2}"/>
    <dgm:cxn modelId="{07A83EED-CB6C-4C84-82A8-53B76E7F1298}" srcId="{4F2048AF-6608-4A37-9C63-8658882DA4F0}" destId="{B7F52F6F-C800-4218-8BF8-E8F7E93CEFAA}" srcOrd="0" destOrd="0" parTransId="{7C5DE98D-7B07-4C68-B330-C170F923FEF9}" sibTransId="{2D545FB6-E8D9-4C40-BB5A-492A33E4EB83}"/>
    <dgm:cxn modelId="{93DAD6F4-30BF-4A53-AF4E-32819926271D}" srcId="{4F2048AF-6608-4A37-9C63-8658882DA4F0}" destId="{4FE5C651-AE06-485C-887D-85E81BDFB793}" srcOrd="13" destOrd="0" parTransId="{2222E33D-CF8A-46F7-A082-71C6FEBD82A1}" sibTransId="{6FEF2527-DE2E-425F-912B-A96991237141}"/>
    <dgm:cxn modelId="{58B0BEF5-C3F7-4576-9E0B-EB5973C84950}" type="presOf" srcId="{E1E50082-16B2-472D-A444-EB6A6F5E4755}" destId="{2FA708C2-1B05-4871-B1E7-A793786875C0}" srcOrd="0" destOrd="0" presId="urn:microsoft.com/office/officeart/2005/8/layout/default"/>
    <dgm:cxn modelId="{99C992FA-89D4-478A-BDAF-6E23179CC00A}" type="presOf" srcId="{0826BEDC-FA29-4913-BB2E-0AC8425A21B1}" destId="{8B651405-EE61-4102-AA71-24897FF41221}" srcOrd="0" destOrd="0" presId="urn:microsoft.com/office/officeart/2005/8/layout/default"/>
    <dgm:cxn modelId="{FD070679-75D7-4A82-AD40-76580AFB16E4}" type="presParOf" srcId="{7F0E08C9-2B69-4541-B63B-EE50D9AE854E}" destId="{9EFEF203-30D3-4095-8C39-D6D6973F9021}" srcOrd="0" destOrd="0" presId="urn:microsoft.com/office/officeart/2005/8/layout/default"/>
    <dgm:cxn modelId="{AD727EC9-411F-4C35-999B-53E0454D14BC}" type="presParOf" srcId="{7F0E08C9-2B69-4541-B63B-EE50D9AE854E}" destId="{D45DB0F2-56B2-443D-A651-5762446FD550}" srcOrd="1" destOrd="0" presId="urn:microsoft.com/office/officeart/2005/8/layout/default"/>
    <dgm:cxn modelId="{57256A41-EF57-4CA2-894D-06A5B8C183D2}" type="presParOf" srcId="{7F0E08C9-2B69-4541-B63B-EE50D9AE854E}" destId="{4E05AC35-43BE-4240-A9AC-B0702BEE9252}" srcOrd="2" destOrd="0" presId="urn:microsoft.com/office/officeart/2005/8/layout/default"/>
    <dgm:cxn modelId="{86BDD31A-5E5E-492E-9382-F4D12C32BA6D}" type="presParOf" srcId="{7F0E08C9-2B69-4541-B63B-EE50D9AE854E}" destId="{6A83F165-5730-43B0-BD82-757481D331E2}" srcOrd="3" destOrd="0" presId="urn:microsoft.com/office/officeart/2005/8/layout/default"/>
    <dgm:cxn modelId="{D47FEBBA-8DCD-4A0D-82A0-B77AFBC5DB2D}" type="presParOf" srcId="{7F0E08C9-2B69-4541-B63B-EE50D9AE854E}" destId="{8B651405-EE61-4102-AA71-24897FF41221}" srcOrd="4" destOrd="0" presId="urn:microsoft.com/office/officeart/2005/8/layout/default"/>
    <dgm:cxn modelId="{B0E68E3C-67DB-4BA7-AD2B-3EA93DE08E4A}" type="presParOf" srcId="{7F0E08C9-2B69-4541-B63B-EE50D9AE854E}" destId="{F9E73CA1-B3AF-4D4C-9296-590EDD03F5B0}" srcOrd="5" destOrd="0" presId="urn:microsoft.com/office/officeart/2005/8/layout/default"/>
    <dgm:cxn modelId="{4576288B-8521-42BB-ACB4-BCA79B30F50F}" type="presParOf" srcId="{7F0E08C9-2B69-4541-B63B-EE50D9AE854E}" destId="{2FA708C2-1B05-4871-B1E7-A793786875C0}" srcOrd="6" destOrd="0" presId="urn:microsoft.com/office/officeart/2005/8/layout/default"/>
    <dgm:cxn modelId="{49B1DAFE-191C-4FBD-BD33-97402CEBC2BF}" type="presParOf" srcId="{7F0E08C9-2B69-4541-B63B-EE50D9AE854E}" destId="{29137FF3-F427-4583-A02D-CA35A52BFC86}" srcOrd="7" destOrd="0" presId="urn:microsoft.com/office/officeart/2005/8/layout/default"/>
    <dgm:cxn modelId="{94192C28-BE64-4846-BFC3-300A4C517712}" type="presParOf" srcId="{7F0E08C9-2B69-4541-B63B-EE50D9AE854E}" destId="{CA2F80E2-A6EA-49B6-9BFD-22BD6413E144}" srcOrd="8" destOrd="0" presId="urn:microsoft.com/office/officeart/2005/8/layout/default"/>
    <dgm:cxn modelId="{F1AD36DC-0B66-4599-B615-F5C1F95D4BF2}" type="presParOf" srcId="{7F0E08C9-2B69-4541-B63B-EE50D9AE854E}" destId="{98B56A0F-2FFE-4A00-90AF-A5B962836D1F}" srcOrd="9" destOrd="0" presId="urn:microsoft.com/office/officeart/2005/8/layout/default"/>
    <dgm:cxn modelId="{4B132D1D-EFC6-4E89-89B5-0669D9FDF91E}" type="presParOf" srcId="{7F0E08C9-2B69-4541-B63B-EE50D9AE854E}" destId="{897092A8-4A0B-400B-A17E-5843DF32C922}" srcOrd="10" destOrd="0" presId="urn:microsoft.com/office/officeart/2005/8/layout/default"/>
    <dgm:cxn modelId="{04B5E35B-2202-4499-BDF4-801EB1349345}" type="presParOf" srcId="{7F0E08C9-2B69-4541-B63B-EE50D9AE854E}" destId="{F5B2A866-E1F3-4C04-83E9-989081C71E5C}" srcOrd="11" destOrd="0" presId="urn:microsoft.com/office/officeart/2005/8/layout/default"/>
    <dgm:cxn modelId="{CDACFB35-420E-44B5-9791-F412C6F45A13}" type="presParOf" srcId="{7F0E08C9-2B69-4541-B63B-EE50D9AE854E}" destId="{942698CF-D51D-42C2-BE5E-BE185080D909}" srcOrd="12" destOrd="0" presId="urn:microsoft.com/office/officeart/2005/8/layout/default"/>
    <dgm:cxn modelId="{684C1536-9F39-4189-A81E-D18335758CC7}" type="presParOf" srcId="{7F0E08C9-2B69-4541-B63B-EE50D9AE854E}" destId="{586684FD-F9E1-4606-BCBB-1441664AEDDB}" srcOrd="13" destOrd="0" presId="urn:microsoft.com/office/officeart/2005/8/layout/default"/>
    <dgm:cxn modelId="{247052AB-086B-48AA-A043-BC701AC00C23}" type="presParOf" srcId="{7F0E08C9-2B69-4541-B63B-EE50D9AE854E}" destId="{3A0B3ACE-24FF-44D1-A2F4-324E385FEEE7}" srcOrd="14" destOrd="0" presId="urn:microsoft.com/office/officeart/2005/8/layout/default"/>
    <dgm:cxn modelId="{1CD29CFD-4CA9-4E39-A142-DDB2922DEA54}" type="presParOf" srcId="{7F0E08C9-2B69-4541-B63B-EE50D9AE854E}" destId="{3A136829-6E6E-4B51-BE5A-4D6F6C6609A9}" srcOrd="15" destOrd="0" presId="urn:microsoft.com/office/officeart/2005/8/layout/default"/>
    <dgm:cxn modelId="{BA63EE52-F333-464F-82E4-192FED5FAA38}" type="presParOf" srcId="{7F0E08C9-2B69-4541-B63B-EE50D9AE854E}" destId="{CE61CDAA-598B-4DD8-A0DC-914C5C701F65}" srcOrd="16" destOrd="0" presId="urn:microsoft.com/office/officeart/2005/8/layout/default"/>
    <dgm:cxn modelId="{47F0AECD-6281-4FD8-B68D-F82C078DAAAB}" type="presParOf" srcId="{7F0E08C9-2B69-4541-B63B-EE50D9AE854E}" destId="{932E1423-A169-4452-89EB-DE0246BA2216}" srcOrd="17" destOrd="0" presId="urn:microsoft.com/office/officeart/2005/8/layout/default"/>
    <dgm:cxn modelId="{8BA4FD50-846F-449A-A202-3A901F09B8E9}" type="presParOf" srcId="{7F0E08C9-2B69-4541-B63B-EE50D9AE854E}" destId="{983BA2C2-BFA6-42C6-A095-4B157A18D191}" srcOrd="18" destOrd="0" presId="urn:microsoft.com/office/officeart/2005/8/layout/default"/>
    <dgm:cxn modelId="{C4C63A22-E249-42A5-B782-8642DB2936FE}" type="presParOf" srcId="{7F0E08C9-2B69-4541-B63B-EE50D9AE854E}" destId="{F982D594-DEFD-4C30-B83A-328E8779CD11}" srcOrd="19" destOrd="0" presId="urn:microsoft.com/office/officeart/2005/8/layout/default"/>
    <dgm:cxn modelId="{369EDB85-C3CF-40A6-81A8-4290A61F0266}" type="presParOf" srcId="{7F0E08C9-2B69-4541-B63B-EE50D9AE854E}" destId="{0BB6CD90-6B20-4E3E-A601-BC66D5570F38}" srcOrd="20" destOrd="0" presId="urn:microsoft.com/office/officeart/2005/8/layout/default"/>
    <dgm:cxn modelId="{A9E6D747-CCEF-4501-AD2F-2D7356891222}" type="presParOf" srcId="{7F0E08C9-2B69-4541-B63B-EE50D9AE854E}" destId="{E66395CA-E2D0-41C8-83FC-7DB481D744DB}" srcOrd="21" destOrd="0" presId="urn:microsoft.com/office/officeart/2005/8/layout/default"/>
    <dgm:cxn modelId="{134D8F98-80EC-4995-823C-D8F343B9D875}" type="presParOf" srcId="{7F0E08C9-2B69-4541-B63B-EE50D9AE854E}" destId="{04214ACF-8233-438C-BAAA-EE4D38341643}" srcOrd="22" destOrd="0" presId="urn:microsoft.com/office/officeart/2005/8/layout/default"/>
    <dgm:cxn modelId="{C37B8C06-18AA-4E7B-AB76-BE40A6567D6D}" type="presParOf" srcId="{7F0E08C9-2B69-4541-B63B-EE50D9AE854E}" destId="{2AA3A353-67C9-4AFB-B1D6-483F509AF925}" srcOrd="23" destOrd="0" presId="urn:microsoft.com/office/officeart/2005/8/layout/default"/>
    <dgm:cxn modelId="{5B008E48-C437-434D-BAC6-B8E5B5561E7A}" type="presParOf" srcId="{7F0E08C9-2B69-4541-B63B-EE50D9AE854E}" destId="{16FF03F1-AD4D-47E7-BB07-125715648D90}" srcOrd="24" destOrd="0" presId="urn:microsoft.com/office/officeart/2005/8/layout/default"/>
    <dgm:cxn modelId="{D869AE86-7A68-430C-A96E-CE58BBCEB98A}" type="presParOf" srcId="{7F0E08C9-2B69-4541-B63B-EE50D9AE854E}" destId="{C4FFD6A0-ED6F-412E-B016-09E53030FBA8}" srcOrd="25" destOrd="0" presId="urn:microsoft.com/office/officeart/2005/8/layout/default"/>
    <dgm:cxn modelId="{CAC779A9-52AE-4B43-A5B2-F8A517E09CF9}" type="presParOf" srcId="{7F0E08C9-2B69-4541-B63B-EE50D9AE854E}" destId="{2D588C87-C81D-49FE-B0E0-69FDBC5A7108}" srcOrd="26" destOrd="0" presId="urn:microsoft.com/office/officeart/2005/8/layout/default"/>
    <dgm:cxn modelId="{02BE8324-BB1F-4901-BBB1-BB2D19547F7B}" type="presParOf" srcId="{7F0E08C9-2B69-4541-B63B-EE50D9AE854E}" destId="{124958E2-8A7D-4A44-8F08-8EF8411BF675}" srcOrd="27" destOrd="0" presId="urn:microsoft.com/office/officeart/2005/8/layout/default"/>
    <dgm:cxn modelId="{E471125A-0F51-4E45-9AE9-04910426D8E2}" type="presParOf" srcId="{7F0E08C9-2B69-4541-B63B-EE50D9AE854E}" destId="{57AF4ED5-8EC5-4964-93C6-42986C5D1485}"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605B7-CEB8-48FD-8CE1-F1656F8681FB}">
      <dsp:nvSpPr>
        <dsp:cNvPr id="0" name=""/>
        <dsp:cNvSpPr/>
      </dsp:nvSpPr>
      <dsp:spPr>
        <a:xfrm rot="16200000">
          <a:off x="-894973" y="1105698"/>
          <a:ext cx="2804697" cy="593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3259" bIns="0" numCol="1" spcCol="1270" anchor="t" anchorCtr="0">
          <a:noAutofit/>
        </a:bodyPr>
        <a:lstStyle/>
        <a:p>
          <a:pPr marL="0" lvl="0" indent="0" algn="r" defTabSz="1466850">
            <a:lnSpc>
              <a:spcPct val="90000"/>
            </a:lnSpc>
            <a:spcBef>
              <a:spcPct val="0"/>
            </a:spcBef>
            <a:spcAft>
              <a:spcPct val="35000"/>
            </a:spcAft>
            <a:buNone/>
          </a:pPr>
          <a:r>
            <a:rPr lang="en-US" sz="3300" kern="1200" dirty="0"/>
            <a:t>2020 wRVU</a:t>
          </a:r>
        </a:p>
      </dsp:txBody>
      <dsp:txXfrm>
        <a:off x="-894973" y="1105698"/>
        <a:ext cx="2804697" cy="593301"/>
      </dsp:txXfrm>
    </dsp:sp>
    <dsp:sp modelId="{C1DE2901-A424-404B-8ED9-73030879D450}">
      <dsp:nvSpPr>
        <dsp:cNvPr id="0" name=""/>
        <dsp:cNvSpPr/>
      </dsp:nvSpPr>
      <dsp:spPr>
        <a:xfrm>
          <a:off x="847625" y="687655"/>
          <a:ext cx="3109504" cy="26810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523259" rIns="85344" bIns="85344" numCol="1" spcCol="1270" anchor="t" anchorCtr="0">
          <a:noAutofit/>
        </a:bodyPr>
        <a:lstStyle/>
        <a:p>
          <a:pPr marL="114300" lvl="1" indent="-114300" algn="l" defTabSz="533400">
            <a:lnSpc>
              <a:spcPct val="90000"/>
            </a:lnSpc>
            <a:spcBef>
              <a:spcPct val="0"/>
            </a:spcBef>
            <a:spcAft>
              <a:spcPct val="15000"/>
            </a:spcAft>
          </a:pPr>
          <a:r>
            <a:rPr lang="en-US" sz="1200" kern="1200" dirty="0"/>
            <a:t>Pro</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 Consistent metric, familiar</a:t>
          </a:r>
        </a:p>
        <a:p>
          <a:pPr marL="228600" lvl="2" indent="-114300" algn="l" defTabSz="533400">
            <a:lnSpc>
              <a:spcPct val="90000"/>
            </a:lnSpc>
            <a:spcBef>
              <a:spcPct val="0"/>
            </a:spcBef>
            <a:spcAft>
              <a:spcPct val="15000"/>
            </a:spcAft>
            <a:buChar char="•"/>
          </a:pPr>
          <a:r>
            <a:rPr lang="en-US" sz="1200" kern="1200" dirty="0"/>
            <a:t>Comp CF updates as in the past</a:t>
          </a:r>
        </a:p>
        <a:p>
          <a:pPr marL="228600" lvl="2" indent="-114300" algn="l" defTabSz="533400">
            <a:lnSpc>
              <a:spcPct val="90000"/>
            </a:lnSpc>
            <a:spcBef>
              <a:spcPct val="0"/>
            </a:spcBef>
            <a:spcAft>
              <a:spcPct val="15000"/>
            </a:spcAft>
            <a:buChar char="•"/>
          </a:pPr>
          <a:r>
            <a:rPr lang="en-US" sz="1200" kern="1200" dirty="0"/>
            <a:t>Benchmarkable to prior and market</a:t>
          </a:r>
        </a:p>
        <a:p>
          <a:pPr marL="228600" lvl="2" indent="-114300" algn="l" defTabSz="533400">
            <a:lnSpc>
              <a:spcPct val="90000"/>
            </a:lnSpc>
            <a:spcBef>
              <a:spcPct val="0"/>
            </a:spcBef>
            <a:spcAft>
              <a:spcPct val="15000"/>
            </a:spcAft>
            <a:buFont typeface="Arial" panose="020B0604020202020204" pitchFamily="34" charset="0"/>
            <a:buChar char="•"/>
          </a:pPr>
          <a:r>
            <a:rPr lang="en-US" sz="1200" kern="1200" dirty="0"/>
            <a:t>Tiered comp model ops </a:t>
          </a:r>
        </a:p>
        <a:p>
          <a:pPr marL="228600" lvl="2" indent="-114300" algn="l" defTabSz="533400">
            <a:lnSpc>
              <a:spcPct val="90000"/>
            </a:lnSpc>
            <a:spcBef>
              <a:spcPct val="0"/>
            </a:spcBef>
            <a:spcAft>
              <a:spcPct val="15000"/>
            </a:spcAft>
            <a:buChar char="•"/>
          </a:pPr>
          <a:r>
            <a:rPr lang="en-US" sz="1200" kern="1200" dirty="0"/>
            <a:t>Neutral Financial Impact to Org</a:t>
          </a:r>
        </a:p>
        <a:p>
          <a:pPr marL="114300" lvl="1" indent="-114300" algn="l" defTabSz="533400">
            <a:lnSpc>
              <a:spcPct val="90000"/>
            </a:lnSpc>
            <a:spcBef>
              <a:spcPct val="0"/>
            </a:spcBef>
            <a:spcAft>
              <a:spcPct val="15000"/>
            </a:spcAft>
          </a:pPr>
          <a:r>
            <a:rPr lang="en-US" sz="1200" kern="1200" dirty="0"/>
            <a:t>Con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 Does not recognize increased EM values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 Communications</a:t>
          </a:r>
        </a:p>
        <a:p>
          <a:pPr marL="114300" lvl="1" indent="-114300" algn="l" defTabSz="533400">
            <a:lnSpc>
              <a:spcPct val="90000"/>
            </a:lnSpc>
            <a:spcBef>
              <a:spcPct val="0"/>
            </a:spcBef>
            <a:spcAft>
              <a:spcPct val="15000"/>
            </a:spcAft>
          </a:pPr>
          <a:endParaRPr lang="en-US" sz="1100" kern="1200" dirty="0"/>
        </a:p>
      </dsp:txBody>
      <dsp:txXfrm>
        <a:off x="847625" y="687655"/>
        <a:ext cx="3109504" cy="2681038"/>
      </dsp:txXfrm>
    </dsp:sp>
    <dsp:sp modelId="{EAA2D28E-91BC-445A-B07B-2D3C6A7AB883}">
      <dsp:nvSpPr>
        <dsp:cNvPr id="0" name=""/>
        <dsp:cNvSpPr/>
      </dsp:nvSpPr>
      <dsp:spPr>
        <a:xfrm>
          <a:off x="1183964" y="59894"/>
          <a:ext cx="2283830" cy="5797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47000" b="-14700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8B99BC92-3775-4CBF-B9D3-32A19071CAAF}">
      <dsp:nvSpPr>
        <dsp:cNvPr id="0" name=""/>
        <dsp:cNvSpPr/>
      </dsp:nvSpPr>
      <dsp:spPr>
        <a:xfrm rot="16200000">
          <a:off x="4326778" y="1105698"/>
          <a:ext cx="2804697" cy="593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3259" bIns="0" numCol="1" spcCol="1270" anchor="t" anchorCtr="0">
          <a:noAutofit/>
        </a:bodyPr>
        <a:lstStyle/>
        <a:p>
          <a:pPr marL="0" lvl="0" indent="0" algn="r" defTabSz="1466850">
            <a:lnSpc>
              <a:spcPct val="90000"/>
            </a:lnSpc>
            <a:spcBef>
              <a:spcPct val="0"/>
            </a:spcBef>
            <a:spcAft>
              <a:spcPct val="35000"/>
            </a:spcAft>
            <a:buNone/>
          </a:pPr>
          <a:r>
            <a:rPr lang="en-US" sz="3300" kern="1200" dirty="0"/>
            <a:t>2021 wRVU</a:t>
          </a:r>
        </a:p>
      </dsp:txBody>
      <dsp:txXfrm>
        <a:off x="4326778" y="1105698"/>
        <a:ext cx="2804697" cy="593301"/>
      </dsp:txXfrm>
    </dsp:sp>
    <dsp:sp modelId="{4B8EEC37-3397-4360-B54E-7BBCF439DCBA}">
      <dsp:nvSpPr>
        <dsp:cNvPr id="0" name=""/>
        <dsp:cNvSpPr/>
      </dsp:nvSpPr>
      <dsp:spPr>
        <a:xfrm>
          <a:off x="5993664" y="673107"/>
          <a:ext cx="2881173" cy="26336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523259"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Pro</a:t>
          </a:r>
        </a:p>
        <a:p>
          <a:pPr marL="228600" lvl="2" indent="-114300" algn="l" defTabSz="533400">
            <a:lnSpc>
              <a:spcPct val="90000"/>
            </a:lnSpc>
            <a:spcBef>
              <a:spcPct val="0"/>
            </a:spcBef>
            <a:spcAft>
              <a:spcPct val="15000"/>
            </a:spcAft>
            <a:buChar char="•"/>
          </a:pPr>
          <a:r>
            <a:rPr lang="en-US" sz="1200" kern="1200" dirty="0"/>
            <a:t>Recognizes EM work effort</a:t>
          </a:r>
        </a:p>
        <a:p>
          <a:pPr marL="114300" lvl="1" indent="-114300" algn="l" defTabSz="533400">
            <a:lnSpc>
              <a:spcPct val="90000"/>
            </a:lnSpc>
            <a:spcBef>
              <a:spcPct val="0"/>
            </a:spcBef>
            <a:spcAft>
              <a:spcPct val="15000"/>
            </a:spcAft>
            <a:buChar char="•"/>
          </a:pPr>
          <a:r>
            <a:rPr lang="en-US" sz="1200" kern="1200" dirty="0"/>
            <a:t>Con</a:t>
          </a:r>
        </a:p>
        <a:p>
          <a:pPr marL="228600" lvl="2" indent="-114300" algn="l" defTabSz="533400">
            <a:lnSpc>
              <a:spcPct val="90000"/>
            </a:lnSpc>
            <a:spcBef>
              <a:spcPct val="0"/>
            </a:spcBef>
            <a:spcAft>
              <a:spcPct val="15000"/>
            </a:spcAft>
            <a:buChar char="•"/>
          </a:pPr>
          <a:r>
            <a:rPr lang="en-US" sz="1200" kern="1200" dirty="0"/>
            <a:t>Benchmarking data disrupted</a:t>
          </a:r>
        </a:p>
        <a:p>
          <a:pPr marL="228600" lvl="2" indent="-114300" algn="l" defTabSz="533400">
            <a:lnSpc>
              <a:spcPct val="90000"/>
            </a:lnSpc>
            <a:spcBef>
              <a:spcPct val="0"/>
            </a:spcBef>
            <a:spcAft>
              <a:spcPct val="15000"/>
            </a:spcAft>
            <a:buChar char="•"/>
          </a:pPr>
          <a:r>
            <a:rPr lang="en-US" sz="1200" kern="1200" dirty="0"/>
            <a:t>Tiered comp model thresholds will need to be addressed</a:t>
          </a:r>
        </a:p>
        <a:p>
          <a:pPr marL="228600" lvl="2" indent="-114300" algn="l" defTabSz="533400">
            <a:lnSpc>
              <a:spcPct val="90000"/>
            </a:lnSpc>
            <a:spcBef>
              <a:spcPct val="0"/>
            </a:spcBef>
            <a:spcAft>
              <a:spcPct val="15000"/>
            </a:spcAft>
            <a:buChar char="•"/>
          </a:pPr>
          <a:r>
            <a:rPr lang="en-US" sz="1200" kern="1200" dirty="0"/>
            <a:t>Non-Medicare payer impacts unknown </a:t>
          </a:r>
        </a:p>
        <a:p>
          <a:pPr marL="228600" lvl="2" indent="-114300" algn="l" defTabSz="533400">
            <a:lnSpc>
              <a:spcPct val="90000"/>
            </a:lnSpc>
            <a:spcBef>
              <a:spcPct val="0"/>
            </a:spcBef>
            <a:spcAft>
              <a:spcPct val="15000"/>
            </a:spcAft>
            <a:buChar char="•"/>
          </a:pPr>
          <a:r>
            <a:rPr lang="en-US" sz="1200" kern="1200" dirty="0"/>
            <a:t>Financial Impact to Org</a:t>
          </a:r>
        </a:p>
        <a:p>
          <a:pPr marL="228600" lvl="2" indent="-114300" algn="l" defTabSz="533400">
            <a:lnSpc>
              <a:spcPct val="90000"/>
            </a:lnSpc>
            <a:spcBef>
              <a:spcPct val="0"/>
            </a:spcBef>
            <a:spcAft>
              <a:spcPct val="15000"/>
            </a:spcAft>
            <a:buChar char="•"/>
          </a:pPr>
          <a:r>
            <a:rPr lang="en-US" sz="1200" kern="1200" dirty="0"/>
            <a:t>Tremendously Complex</a:t>
          </a:r>
        </a:p>
        <a:p>
          <a:pPr marL="228600" lvl="2" indent="-114300" algn="l" defTabSz="533400">
            <a:lnSpc>
              <a:spcPct val="90000"/>
            </a:lnSpc>
            <a:spcBef>
              <a:spcPct val="0"/>
            </a:spcBef>
            <a:spcAft>
              <a:spcPct val="15000"/>
            </a:spcAft>
            <a:buChar char="•"/>
          </a:pPr>
          <a:r>
            <a:rPr lang="en-US" sz="1200" kern="1200" dirty="0"/>
            <a:t>Communications </a:t>
          </a:r>
        </a:p>
        <a:p>
          <a:pPr marL="171450" lvl="3" indent="-57150" algn="l" defTabSz="488950">
            <a:lnSpc>
              <a:spcPct val="90000"/>
            </a:lnSpc>
            <a:spcBef>
              <a:spcPct val="0"/>
            </a:spcBef>
            <a:spcAft>
              <a:spcPct val="15000"/>
            </a:spcAft>
            <a:buChar char="•"/>
          </a:pPr>
          <a:endParaRPr lang="en-US" sz="1100" kern="1200" dirty="0"/>
        </a:p>
      </dsp:txBody>
      <dsp:txXfrm>
        <a:off x="5993664" y="673107"/>
        <a:ext cx="2881173" cy="2633638"/>
      </dsp:txXfrm>
    </dsp:sp>
    <dsp:sp modelId="{3FE7ACA6-79EF-4F97-B42E-580FA641C661}">
      <dsp:nvSpPr>
        <dsp:cNvPr id="0" name=""/>
        <dsp:cNvSpPr/>
      </dsp:nvSpPr>
      <dsp:spPr>
        <a:xfrm>
          <a:off x="6144491" y="53000"/>
          <a:ext cx="2481103" cy="5823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4000" b="-10400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E20DD-86D0-420D-8F27-2A0874D7D3CF}">
      <dsp:nvSpPr>
        <dsp:cNvPr id="0" name=""/>
        <dsp:cNvSpPr/>
      </dsp:nvSpPr>
      <dsp:spPr>
        <a:xfrm>
          <a:off x="20245" y="0"/>
          <a:ext cx="8893295" cy="35254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E5064-4933-4F8E-9909-D07A30860496}">
      <dsp:nvSpPr>
        <dsp:cNvPr id="0" name=""/>
        <dsp:cNvSpPr/>
      </dsp:nvSpPr>
      <dsp:spPr>
        <a:xfrm>
          <a:off x="1560" y="912502"/>
          <a:ext cx="2007020" cy="1700403"/>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Model A </a:t>
          </a:r>
        </a:p>
        <a:p>
          <a:pPr marL="0" lvl="0" indent="0" algn="ctr" defTabSz="711200">
            <a:lnSpc>
              <a:spcPct val="90000"/>
            </a:lnSpc>
            <a:spcBef>
              <a:spcPct val="0"/>
            </a:spcBef>
            <a:spcAft>
              <a:spcPct val="35000"/>
            </a:spcAft>
            <a:buNone/>
          </a:pPr>
          <a:r>
            <a:rPr lang="en-US" sz="1200" kern="1200" dirty="0"/>
            <a:t>Does not Redistribute Compensation</a:t>
          </a:r>
        </a:p>
        <a:p>
          <a:pPr marL="0" lvl="0" indent="0" algn="ctr" defTabSz="711200">
            <a:lnSpc>
              <a:spcPct val="90000"/>
            </a:lnSpc>
            <a:spcBef>
              <a:spcPct val="0"/>
            </a:spcBef>
            <a:spcAft>
              <a:spcPct val="35000"/>
            </a:spcAft>
            <a:buNone/>
          </a:pPr>
          <a:r>
            <a:rPr lang="en-US" sz="1200" kern="1200" dirty="0"/>
            <a:t>Adjusts CF rates for use with 2021 scale year and “Typical” annual FY22 comp rate change</a:t>
          </a:r>
        </a:p>
      </dsp:txBody>
      <dsp:txXfrm>
        <a:off x="84567" y="995509"/>
        <a:ext cx="1841006" cy="1534389"/>
      </dsp:txXfrm>
    </dsp:sp>
    <dsp:sp modelId="{70A4A105-6BED-4C15-AC3F-06542E4F4175}">
      <dsp:nvSpPr>
        <dsp:cNvPr id="0" name=""/>
        <dsp:cNvSpPr/>
      </dsp:nvSpPr>
      <dsp:spPr>
        <a:xfrm>
          <a:off x="2067196" y="890814"/>
          <a:ext cx="2015654" cy="1758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Model B</a:t>
          </a:r>
        </a:p>
        <a:p>
          <a:pPr marL="0" lvl="0" indent="0" algn="ctr" defTabSz="711200">
            <a:lnSpc>
              <a:spcPct val="90000"/>
            </a:lnSpc>
            <a:spcBef>
              <a:spcPct val="0"/>
            </a:spcBef>
            <a:spcAft>
              <a:spcPct val="35000"/>
            </a:spcAft>
            <a:buNone/>
          </a:pPr>
          <a:r>
            <a:rPr lang="en-US" sz="1200" kern="1200" dirty="0"/>
            <a:t>Recognizes CMS Change</a:t>
          </a:r>
        </a:p>
        <a:p>
          <a:pPr marL="0" lvl="0" indent="0" algn="ctr" defTabSz="711200">
            <a:lnSpc>
              <a:spcPct val="90000"/>
            </a:lnSpc>
            <a:spcBef>
              <a:spcPct val="0"/>
            </a:spcBef>
            <a:spcAft>
              <a:spcPct val="35000"/>
            </a:spcAft>
            <a:buNone/>
          </a:pPr>
          <a:r>
            <a:rPr lang="en-US" sz="1200" kern="1200" dirty="0"/>
            <a:t>Applies global “Adjustment” Factor and restates CF rates for use with 2021 wRVU</a:t>
          </a:r>
        </a:p>
        <a:p>
          <a:pPr marL="0" lvl="0" indent="0" algn="ctr" defTabSz="711200">
            <a:lnSpc>
              <a:spcPct val="90000"/>
            </a:lnSpc>
            <a:spcBef>
              <a:spcPct val="0"/>
            </a:spcBef>
            <a:spcAft>
              <a:spcPct val="35000"/>
            </a:spcAft>
            <a:buNone/>
          </a:pPr>
          <a:r>
            <a:rPr lang="en-US" sz="1200" kern="1200" dirty="0"/>
            <a:t>Wide Range of Impact (+25% / -8%)</a:t>
          </a:r>
        </a:p>
      </dsp:txBody>
      <dsp:txXfrm>
        <a:off x="2153027" y="976645"/>
        <a:ext cx="1843992" cy="1586586"/>
      </dsp:txXfrm>
    </dsp:sp>
    <dsp:sp modelId="{5E5C89F4-8CBE-45AA-B77C-D7613F1787F6}">
      <dsp:nvSpPr>
        <dsp:cNvPr id="0" name=""/>
        <dsp:cNvSpPr/>
      </dsp:nvSpPr>
      <dsp:spPr>
        <a:xfrm>
          <a:off x="4097877" y="883580"/>
          <a:ext cx="2087065" cy="18006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Model C </a:t>
          </a:r>
        </a:p>
        <a:p>
          <a:pPr marL="0" lvl="0" indent="0" algn="ctr" defTabSz="711200">
            <a:lnSpc>
              <a:spcPct val="90000"/>
            </a:lnSpc>
            <a:spcBef>
              <a:spcPct val="0"/>
            </a:spcBef>
            <a:spcAft>
              <a:spcPct val="35000"/>
            </a:spcAft>
            <a:buNone/>
          </a:pPr>
          <a:r>
            <a:rPr lang="en-US" sz="1200" kern="1200" dirty="0"/>
            <a:t>Recognizes CMS Change</a:t>
          </a:r>
        </a:p>
        <a:p>
          <a:pPr marL="0" lvl="0" indent="0" algn="ctr" defTabSz="711200">
            <a:lnSpc>
              <a:spcPct val="90000"/>
            </a:lnSpc>
            <a:spcBef>
              <a:spcPct val="0"/>
            </a:spcBef>
            <a:spcAft>
              <a:spcPct val="35000"/>
            </a:spcAft>
            <a:buNone/>
          </a:pPr>
          <a:r>
            <a:rPr lang="en-US" sz="1200" kern="1200" dirty="0"/>
            <a:t>Applies Standard Internal Guardrails (+10% / -2.5%)</a:t>
          </a:r>
        </a:p>
        <a:p>
          <a:pPr marL="0" lvl="0" indent="0" algn="ctr" defTabSz="711200">
            <a:lnSpc>
              <a:spcPct val="90000"/>
            </a:lnSpc>
            <a:spcBef>
              <a:spcPct val="0"/>
            </a:spcBef>
            <a:spcAft>
              <a:spcPct val="35000"/>
            </a:spcAft>
            <a:buNone/>
          </a:pPr>
          <a:r>
            <a:rPr lang="en-US" sz="1200" kern="1200" dirty="0"/>
            <a:t>Adjustment to CF Factor to ease in changes </a:t>
          </a:r>
        </a:p>
        <a:p>
          <a:pPr marL="0" lvl="0" indent="0" algn="ctr" defTabSz="711200">
            <a:lnSpc>
              <a:spcPct val="90000"/>
            </a:lnSpc>
            <a:spcBef>
              <a:spcPct val="0"/>
            </a:spcBef>
            <a:spcAft>
              <a:spcPct val="35000"/>
            </a:spcAft>
            <a:buNone/>
          </a:pPr>
          <a:r>
            <a:rPr lang="en-US" sz="1200" kern="1200" dirty="0"/>
            <a:t>Compromise</a:t>
          </a:r>
        </a:p>
      </dsp:txBody>
      <dsp:txXfrm>
        <a:off x="4185780" y="971483"/>
        <a:ext cx="1911259" cy="1624888"/>
      </dsp:txXfrm>
    </dsp:sp>
    <dsp:sp modelId="{261F9C5B-4760-49A7-A585-0D559C360F5C}">
      <dsp:nvSpPr>
        <dsp:cNvPr id="0" name=""/>
        <dsp:cNvSpPr/>
      </dsp:nvSpPr>
      <dsp:spPr>
        <a:xfrm>
          <a:off x="6261389" y="869104"/>
          <a:ext cx="2063040" cy="1789737"/>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Model D </a:t>
          </a:r>
        </a:p>
        <a:p>
          <a:pPr marL="0" lvl="0" indent="0" algn="ctr" defTabSz="711200">
            <a:lnSpc>
              <a:spcPct val="90000"/>
            </a:lnSpc>
            <a:spcBef>
              <a:spcPct val="0"/>
            </a:spcBef>
            <a:spcAft>
              <a:spcPct val="35000"/>
            </a:spcAft>
            <a:buNone/>
          </a:pPr>
          <a:r>
            <a:rPr lang="en-US" sz="1200" kern="1200" dirty="0"/>
            <a:t>Recognizes CMS Change</a:t>
          </a:r>
        </a:p>
        <a:p>
          <a:pPr marL="0" lvl="0" indent="0" algn="ctr" defTabSz="711200">
            <a:lnSpc>
              <a:spcPct val="90000"/>
            </a:lnSpc>
            <a:spcBef>
              <a:spcPct val="0"/>
            </a:spcBef>
            <a:spcAft>
              <a:spcPct val="35000"/>
            </a:spcAft>
            <a:buNone/>
          </a:pPr>
          <a:r>
            <a:rPr lang="en-US" sz="1200" kern="1200" dirty="0"/>
            <a:t>Modifies Lower Guardrail (+10% / -0%)</a:t>
          </a:r>
        </a:p>
        <a:p>
          <a:pPr marL="0" lvl="0" indent="0" algn="ctr" defTabSz="711200">
            <a:lnSpc>
              <a:spcPct val="90000"/>
            </a:lnSpc>
            <a:spcBef>
              <a:spcPct val="0"/>
            </a:spcBef>
            <a:spcAft>
              <a:spcPct val="35000"/>
            </a:spcAft>
            <a:buNone/>
          </a:pPr>
          <a:r>
            <a:rPr lang="en-US" sz="1200" kern="1200" dirty="0"/>
            <a:t>Larger Adjustment to CF Factor to ease in changes </a:t>
          </a:r>
        </a:p>
        <a:p>
          <a:pPr marL="0" lvl="0" indent="0" algn="ctr" defTabSz="711200">
            <a:lnSpc>
              <a:spcPct val="90000"/>
            </a:lnSpc>
            <a:spcBef>
              <a:spcPct val="0"/>
            </a:spcBef>
            <a:spcAft>
              <a:spcPct val="35000"/>
            </a:spcAft>
            <a:buNone/>
          </a:pPr>
          <a:r>
            <a:rPr lang="en-US" sz="1200" kern="1200" dirty="0"/>
            <a:t>Compromise</a:t>
          </a:r>
        </a:p>
      </dsp:txBody>
      <dsp:txXfrm>
        <a:off x="6348757" y="956472"/>
        <a:ext cx="1888304" cy="1615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C072A-CDCB-4D30-862E-1BA9601F81FA}">
      <dsp:nvSpPr>
        <dsp:cNvPr id="0" name=""/>
        <dsp:cNvSpPr/>
      </dsp:nvSpPr>
      <dsp:spPr>
        <a:xfrm>
          <a:off x="1867984" y="1384383"/>
          <a:ext cx="1987984" cy="202861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Clinical Documentation Integrity: Inpatient and Outpatient working jointly</a:t>
          </a:r>
        </a:p>
      </dsp:txBody>
      <dsp:txXfrm>
        <a:off x="2159118" y="1681466"/>
        <a:ext cx="1405716" cy="1434444"/>
      </dsp:txXfrm>
    </dsp:sp>
    <dsp:sp modelId="{711CA9C6-0C61-4BC1-A45F-E01DE4B0D57F}">
      <dsp:nvSpPr>
        <dsp:cNvPr id="0" name=""/>
        <dsp:cNvSpPr/>
      </dsp:nvSpPr>
      <dsp:spPr>
        <a:xfrm rot="16200000">
          <a:off x="2829961" y="1111504"/>
          <a:ext cx="64030" cy="4285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839566" y="1206823"/>
        <a:ext cx="44821" cy="257141"/>
      </dsp:txXfrm>
    </dsp:sp>
    <dsp:sp modelId="{ECBBB168-3B20-46B7-8AD4-FF7388DEE005}">
      <dsp:nvSpPr>
        <dsp:cNvPr id="0" name=""/>
        <dsp:cNvSpPr/>
      </dsp:nvSpPr>
      <dsp:spPr>
        <a:xfrm>
          <a:off x="2231727" y="3070"/>
          <a:ext cx="1260499" cy="1260499"/>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Reimbursement/ LOS: </a:t>
          </a:r>
          <a:r>
            <a:rPr lang="en-US" sz="1400" kern="1200">
              <a:solidFill>
                <a:schemeClr val="tx1"/>
              </a:solidFill>
            </a:rPr>
            <a:t>Acute care DRG</a:t>
          </a:r>
        </a:p>
      </dsp:txBody>
      <dsp:txXfrm>
        <a:off x="2416323" y="187666"/>
        <a:ext cx="891307" cy="891307"/>
      </dsp:txXfrm>
    </dsp:sp>
    <dsp:sp modelId="{8892F491-901A-40AA-8C01-F46B8E0D5586}">
      <dsp:nvSpPr>
        <dsp:cNvPr id="0" name=""/>
        <dsp:cNvSpPr/>
      </dsp:nvSpPr>
      <dsp:spPr>
        <a:xfrm rot="20520000">
          <a:off x="3836441" y="1855791"/>
          <a:ext cx="73796" cy="428569"/>
        </a:xfrm>
        <a:prstGeom prst="rightArrow">
          <a:avLst>
            <a:gd name="adj1" fmla="val 60000"/>
            <a:gd name="adj2" fmla="val 50000"/>
          </a:avLst>
        </a:prstGeom>
        <a:solidFill>
          <a:schemeClr val="accent2">
            <a:hueOff val="-330843"/>
            <a:satOff val="373"/>
            <a:lumOff val="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36983" y="1944926"/>
        <a:ext cx="51657" cy="257141"/>
      </dsp:txXfrm>
    </dsp:sp>
    <dsp:sp modelId="{9B207B6D-68A2-4E62-8E95-9F53DECCC389}">
      <dsp:nvSpPr>
        <dsp:cNvPr id="0" name=""/>
        <dsp:cNvSpPr/>
      </dsp:nvSpPr>
      <dsp:spPr>
        <a:xfrm>
          <a:off x="3910691" y="1222910"/>
          <a:ext cx="1260499" cy="1260499"/>
        </a:xfrm>
        <a:prstGeom prst="ellipse">
          <a:avLst/>
        </a:prstGeom>
        <a:solidFill>
          <a:schemeClr val="accent2">
            <a:hueOff val="-330843"/>
            <a:satOff val="373"/>
            <a:lumOff val="882"/>
            <a:alphaOff val="0"/>
          </a:schemeClr>
        </a:solidFill>
        <a:ln w="571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Evaluation &amp; Management/ Professional fees</a:t>
          </a:r>
        </a:p>
      </dsp:txBody>
      <dsp:txXfrm>
        <a:off x="4095287" y="1407506"/>
        <a:ext cx="891307" cy="891307"/>
      </dsp:txXfrm>
    </dsp:sp>
    <dsp:sp modelId="{C6BF6228-09D3-427C-82A2-89AD5F63AB2B}">
      <dsp:nvSpPr>
        <dsp:cNvPr id="0" name=""/>
        <dsp:cNvSpPr/>
      </dsp:nvSpPr>
      <dsp:spPr>
        <a:xfrm rot="3240000">
          <a:off x="3456532" y="3049415"/>
          <a:ext cx="67824" cy="428569"/>
        </a:xfrm>
        <a:prstGeom prst="rightArrow">
          <a:avLst>
            <a:gd name="adj1" fmla="val 60000"/>
            <a:gd name="adj2" fmla="val 5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460726" y="3126898"/>
        <a:ext cx="47477" cy="257141"/>
      </dsp:txXfrm>
    </dsp:sp>
    <dsp:sp modelId="{D7D00C46-0876-4671-A81A-523005AC04D7}">
      <dsp:nvSpPr>
        <dsp:cNvPr id="0" name=""/>
        <dsp:cNvSpPr/>
      </dsp:nvSpPr>
      <dsp:spPr>
        <a:xfrm>
          <a:off x="3269384" y="3196651"/>
          <a:ext cx="1260499" cy="1260499"/>
        </a:xfrm>
        <a:prstGeom prst="ellipse">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Accurate healthcare profile</a:t>
          </a:r>
        </a:p>
      </dsp:txBody>
      <dsp:txXfrm>
        <a:off x="3453980" y="3381247"/>
        <a:ext cx="891307" cy="891307"/>
      </dsp:txXfrm>
    </dsp:sp>
    <dsp:sp modelId="{D2AF7EB4-10F5-4CAD-BC84-86D8A4451150}">
      <dsp:nvSpPr>
        <dsp:cNvPr id="0" name=""/>
        <dsp:cNvSpPr/>
      </dsp:nvSpPr>
      <dsp:spPr>
        <a:xfrm rot="7560000">
          <a:off x="2199597" y="3049415"/>
          <a:ext cx="67824" cy="428569"/>
        </a:xfrm>
        <a:prstGeom prst="rightArrow">
          <a:avLst>
            <a:gd name="adj1" fmla="val 60000"/>
            <a:gd name="adj2" fmla="val 50000"/>
          </a:avLst>
        </a:prstGeom>
        <a:solidFill>
          <a:schemeClr val="accent2">
            <a:hueOff val="-992530"/>
            <a:satOff val="1119"/>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215750" y="3126898"/>
        <a:ext cx="47477" cy="257141"/>
      </dsp:txXfrm>
    </dsp:sp>
    <dsp:sp modelId="{56992BD1-D097-432B-B43B-50E34056308D}">
      <dsp:nvSpPr>
        <dsp:cNvPr id="0" name=""/>
        <dsp:cNvSpPr/>
      </dsp:nvSpPr>
      <dsp:spPr>
        <a:xfrm>
          <a:off x="1194069" y="3196651"/>
          <a:ext cx="1260499" cy="1260499"/>
        </a:xfrm>
        <a:prstGeom prst="ellipse">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Denials management:</a:t>
          </a:r>
        </a:p>
        <a:p>
          <a:pPr marL="0" lvl="0" indent="0" algn="ctr" defTabSz="622300">
            <a:lnSpc>
              <a:spcPct val="90000"/>
            </a:lnSpc>
            <a:spcBef>
              <a:spcPct val="0"/>
            </a:spcBef>
            <a:spcAft>
              <a:spcPct val="35000"/>
            </a:spcAft>
            <a:buNone/>
          </a:pPr>
          <a:r>
            <a:rPr lang="en-US" sz="1400" kern="1200">
              <a:solidFill>
                <a:schemeClr val="tx1"/>
              </a:solidFill>
            </a:rPr>
            <a:t>Inpatient Care/Medical Necessity</a:t>
          </a:r>
        </a:p>
        <a:p>
          <a:pPr marL="0" lvl="0" indent="0" algn="ctr" defTabSz="622300">
            <a:lnSpc>
              <a:spcPct val="90000"/>
            </a:lnSpc>
            <a:spcBef>
              <a:spcPct val="0"/>
            </a:spcBef>
            <a:spcAft>
              <a:spcPct val="35000"/>
            </a:spcAft>
            <a:buNone/>
          </a:pPr>
          <a:r>
            <a:rPr lang="en-US" sz="1400" kern="1200">
              <a:solidFill>
                <a:schemeClr val="tx1"/>
              </a:solidFill>
            </a:rPr>
            <a:t>Clinical Validation</a:t>
          </a:r>
        </a:p>
      </dsp:txBody>
      <dsp:txXfrm>
        <a:off x="1378665" y="3381247"/>
        <a:ext cx="891307" cy="891307"/>
      </dsp:txXfrm>
    </dsp:sp>
    <dsp:sp modelId="{EBDE4F5A-F700-4687-8593-40D1D551F829}">
      <dsp:nvSpPr>
        <dsp:cNvPr id="0" name=""/>
        <dsp:cNvSpPr/>
      </dsp:nvSpPr>
      <dsp:spPr>
        <a:xfrm rot="11880000">
          <a:off x="1813715" y="1855791"/>
          <a:ext cx="73796" cy="428569"/>
        </a:xfrm>
        <a:prstGeom prst="rightArrow">
          <a:avLst>
            <a:gd name="adj1" fmla="val 60000"/>
            <a:gd name="adj2" fmla="val 5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835312" y="1944926"/>
        <a:ext cx="51657" cy="257141"/>
      </dsp:txXfrm>
    </dsp:sp>
    <dsp:sp modelId="{EB4C82B2-033A-4B1F-BA1B-18D12705ACBE}">
      <dsp:nvSpPr>
        <dsp:cNvPr id="0" name=""/>
        <dsp:cNvSpPr/>
      </dsp:nvSpPr>
      <dsp:spPr>
        <a:xfrm>
          <a:off x="552762" y="1222910"/>
          <a:ext cx="1260499" cy="1260499"/>
        </a:xfrm>
        <a:prstGeom prst="ellips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Quality metrics</a:t>
          </a:r>
        </a:p>
      </dsp:txBody>
      <dsp:txXfrm>
        <a:off x="737358" y="1407506"/>
        <a:ext cx="891307" cy="8913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994C2-C352-4B23-81DB-BF08BEC94E2D}">
      <dsp:nvSpPr>
        <dsp:cNvPr id="0" name=""/>
        <dsp:cNvSpPr/>
      </dsp:nvSpPr>
      <dsp:spPr>
        <a:xfrm>
          <a:off x="1203066" y="0"/>
          <a:ext cx="1319787" cy="733215"/>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n-lt"/>
            </a:rPr>
            <a:t>Administration Responsibilities</a:t>
          </a:r>
        </a:p>
      </dsp:txBody>
      <dsp:txXfrm>
        <a:off x="1224541" y="21475"/>
        <a:ext cx="1276837" cy="690265"/>
      </dsp:txXfrm>
    </dsp:sp>
    <dsp:sp modelId="{60E178A3-F598-49D4-97F8-63524D5B2BBD}">
      <dsp:nvSpPr>
        <dsp:cNvPr id="0" name=""/>
        <dsp:cNvSpPr/>
      </dsp:nvSpPr>
      <dsp:spPr>
        <a:xfrm>
          <a:off x="3109425" y="0"/>
          <a:ext cx="1319787" cy="733215"/>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rPr>
            <a:t>Provider Responsibilities</a:t>
          </a:r>
        </a:p>
      </dsp:txBody>
      <dsp:txXfrm>
        <a:off x="3130900" y="21475"/>
        <a:ext cx="1276837" cy="690265"/>
      </dsp:txXfrm>
    </dsp:sp>
    <dsp:sp modelId="{470CD772-E847-4140-9DA9-E42A80A44EF2}">
      <dsp:nvSpPr>
        <dsp:cNvPr id="0" name=""/>
        <dsp:cNvSpPr/>
      </dsp:nvSpPr>
      <dsp:spPr>
        <a:xfrm>
          <a:off x="2541183" y="3116163"/>
          <a:ext cx="549911" cy="549911"/>
        </a:xfrm>
        <a:prstGeom prst="triangle">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92819C-34A0-480C-8941-1A9E1CA8C442}">
      <dsp:nvSpPr>
        <dsp:cNvPr id="0" name=""/>
        <dsp:cNvSpPr/>
      </dsp:nvSpPr>
      <dsp:spPr>
        <a:xfrm>
          <a:off x="1166405" y="2885934"/>
          <a:ext cx="3299467" cy="22289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C25EF7-7350-44FF-B2C0-628B1C88B724}">
      <dsp:nvSpPr>
        <dsp:cNvPr id="0" name=""/>
        <dsp:cNvSpPr/>
      </dsp:nvSpPr>
      <dsp:spPr>
        <a:xfrm>
          <a:off x="3109425" y="2243637"/>
          <a:ext cx="1319787" cy="6159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latin typeface="+mn-lt"/>
            </a:rPr>
            <a:t>Complete the task with timely and quality outcome</a:t>
          </a:r>
        </a:p>
      </dsp:txBody>
      <dsp:txXfrm>
        <a:off x="3139491" y="2273703"/>
        <a:ext cx="1259655" cy="555768"/>
      </dsp:txXfrm>
    </dsp:sp>
    <dsp:sp modelId="{F8921C72-8F83-411E-8283-351047BC6F13}">
      <dsp:nvSpPr>
        <dsp:cNvPr id="0" name=""/>
        <dsp:cNvSpPr/>
      </dsp:nvSpPr>
      <dsp:spPr>
        <a:xfrm>
          <a:off x="3109425" y="1583744"/>
          <a:ext cx="1319787" cy="6159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latin typeface="+mn-lt"/>
            </a:rPr>
            <a:t>Use the tools</a:t>
          </a:r>
        </a:p>
      </dsp:txBody>
      <dsp:txXfrm>
        <a:off x="3139491" y="1613810"/>
        <a:ext cx="1259655" cy="555768"/>
      </dsp:txXfrm>
    </dsp:sp>
    <dsp:sp modelId="{0C6635D2-35C0-4386-9AEC-0CF71A4CFC6E}">
      <dsp:nvSpPr>
        <dsp:cNvPr id="0" name=""/>
        <dsp:cNvSpPr/>
      </dsp:nvSpPr>
      <dsp:spPr>
        <a:xfrm>
          <a:off x="3109425" y="923850"/>
          <a:ext cx="1319787" cy="6159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latin typeface="+mn-lt"/>
            </a:rPr>
            <a:t>Treat staff with respect</a:t>
          </a:r>
        </a:p>
      </dsp:txBody>
      <dsp:txXfrm>
        <a:off x="3139491" y="953916"/>
        <a:ext cx="1259655" cy="555768"/>
      </dsp:txXfrm>
    </dsp:sp>
    <dsp:sp modelId="{39A9F97E-1302-4820-A2C2-4DD4EAC3189B}">
      <dsp:nvSpPr>
        <dsp:cNvPr id="0" name=""/>
        <dsp:cNvSpPr/>
      </dsp:nvSpPr>
      <dsp:spPr>
        <a:xfrm>
          <a:off x="1203066" y="2243637"/>
          <a:ext cx="1319787" cy="615900"/>
        </a:xfrm>
        <a:prstGeom prst="roundRect">
          <a:avLst/>
        </a:prstGeom>
        <a:solidFill>
          <a:schemeClr val="accent1">
            <a:hueOff val="0"/>
            <a:satOff val="0"/>
            <a:lumOff val="0"/>
            <a:alphaOff val="0"/>
          </a:schemeClr>
        </a:solidFill>
        <a:ln w="15875"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latin typeface="+mn-lt"/>
            </a:rPr>
            <a:t>Offer the necessary knowledge available to do the task</a:t>
          </a:r>
        </a:p>
      </dsp:txBody>
      <dsp:txXfrm>
        <a:off x="1233132" y="2273703"/>
        <a:ext cx="1259655" cy="555768"/>
      </dsp:txXfrm>
    </dsp:sp>
    <dsp:sp modelId="{2011B8FF-1685-44D6-8362-BA78BE4FC3AC}">
      <dsp:nvSpPr>
        <dsp:cNvPr id="0" name=""/>
        <dsp:cNvSpPr/>
      </dsp:nvSpPr>
      <dsp:spPr>
        <a:xfrm>
          <a:off x="1203066" y="1583744"/>
          <a:ext cx="1319787" cy="615900"/>
        </a:xfrm>
        <a:prstGeom prst="roundRect">
          <a:avLst/>
        </a:prstGeom>
        <a:solidFill>
          <a:schemeClr val="accent1">
            <a:hueOff val="0"/>
            <a:satOff val="0"/>
            <a:lumOff val="0"/>
            <a:alphaOff val="0"/>
          </a:schemeClr>
        </a:solidFill>
        <a:ln w="15875"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latin typeface="+mn-lt"/>
            </a:rPr>
            <a:t>Provide the tools to do the work</a:t>
          </a:r>
        </a:p>
      </dsp:txBody>
      <dsp:txXfrm>
        <a:off x="1233132" y="1613810"/>
        <a:ext cx="1259655" cy="555768"/>
      </dsp:txXfrm>
    </dsp:sp>
    <dsp:sp modelId="{E84F1FB3-BB3A-4F9C-A2EC-288B1E211D19}">
      <dsp:nvSpPr>
        <dsp:cNvPr id="0" name=""/>
        <dsp:cNvSpPr/>
      </dsp:nvSpPr>
      <dsp:spPr>
        <a:xfrm>
          <a:off x="1203066" y="923850"/>
          <a:ext cx="1319787" cy="615900"/>
        </a:xfrm>
        <a:prstGeom prst="roundRect">
          <a:avLst/>
        </a:prstGeom>
        <a:solidFill>
          <a:schemeClr val="accent1">
            <a:hueOff val="0"/>
            <a:satOff val="0"/>
            <a:lumOff val="0"/>
            <a:alphaOff val="0"/>
          </a:schemeClr>
        </a:solidFill>
        <a:ln w="15875"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latin typeface="+mn-lt"/>
            </a:rPr>
            <a:t>Employ adequate support staff to do the work efficiently and correctly</a:t>
          </a:r>
        </a:p>
      </dsp:txBody>
      <dsp:txXfrm>
        <a:off x="1233132" y="953916"/>
        <a:ext cx="1259655" cy="555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EF203-30D3-4095-8C39-D6D6973F9021}">
      <dsp:nvSpPr>
        <dsp:cNvPr id="0" name=""/>
        <dsp:cNvSpPr/>
      </dsp:nvSpPr>
      <dsp:spPr>
        <a:xfrm>
          <a:off x="2491" y="159408"/>
          <a:ext cx="1349113" cy="80946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W Cen MT"/>
            </a:rPr>
            <a:t>"Thank you!  It was a great info session.  I feel more confident, but need to practice!"</a:t>
          </a:r>
        </a:p>
      </dsp:txBody>
      <dsp:txXfrm>
        <a:off x="2491" y="159408"/>
        <a:ext cx="1349113" cy="809468"/>
      </dsp:txXfrm>
    </dsp:sp>
    <dsp:sp modelId="{4E05AC35-43BE-4240-A9AC-B0702BEE9252}">
      <dsp:nvSpPr>
        <dsp:cNvPr id="0" name=""/>
        <dsp:cNvSpPr/>
      </dsp:nvSpPr>
      <dsp:spPr>
        <a:xfrm>
          <a:off x="1486516" y="159408"/>
          <a:ext cx="1349113" cy="809468"/>
        </a:xfrm>
        <a:prstGeom prst="rect">
          <a:avLst/>
        </a:prstGeom>
        <a:solidFill>
          <a:schemeClr val="accent2">
            <a:hueOff val="-94527"/>
            <a:satOff val="107"/>
            <a:lumOff val="2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W Cen MT"/>
            </a:rPr>
            <a:t>"Well delivered conference." </a:t>
          </a:r>
        </a:p>
      </dsp:txBody>
      <dsp:txXfrm>
        <a:off x="1486516" y="159408"/>
        <a:ext cx="1349113" cy="809468"/>
      </dsp:txXfrm>
    </dsp:sp>
    <dsp:sp modelId="{8B651405-EE61-4102-AA71-24897FF41221}">
      <dsp:nvSpPr>
        <dsp:cNvPr id="0" name=""/>
        <dsp:cNvSpPr/>
      </dsp:nvSpPr>
      <dsp:spPr>
        <a:xfrm>
          <a:off x="2970541" y="159408"/>
          <a:ext cx="1349113" cy="809468"/>
        </a:xfrm>
        <a:prstGeom prst="rect">
          <a:avLst/>
        </a:prstGeom>
        <a:solidFill>
          <a:schemeClr val="accent2">
            <a:hueOff val="-189053"/>
            <a:satOff val="213"/>
            <a:lumOff val="50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W Cen MT"/>
            </a:rPr>
            <a:t>"It was very clear that you were trying to make this as easy and productive for providers as possible." </a:t>
          </a:r>
        </a:p>
      </dsp:txBody>
      <dsp:txXfrm>
        <a:off x="2970541" y="159408"/>
        <a:ext cx="1349113" cy="809468"/>
      </dsp:txXfrm>
    </dsp:sp>
    <dsp:sp modelId="{2FA708C2-1B05-4871-B1E7-A793786875C0}">
      <dsp:nvSpPr>
        <dsp:cNvPr id="0" name=""/>
        <dsp:cNvSpPr/>
      </dsp:nvSpPr>
      <dsp:spPr>
        <a:xfrm>
          <a:off x="4454566" y="159408"/>
          <a:ext cx="1349113" cy="809468"/>
        </a:xfrm>
        <a:prstGeom prst="rect">
          <a:avLst/>
        </a:prstGeom>
        <a:solidFill>
          <a:schemeClr val="accent2">
            <a:hueOff val="-283580"/>
            <a:satOff val="320"/>
            <a:lumOff val="7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W Cen MT"/>
            </a:rPr>
            <a:t>"This was a tremendous presentation. So well done by both physicians!"</a:t>
          </a:r>
        </a:p>
      </dsp:txBody>
      <dsp:txXfrm>
        <a:off x="4454566" y="159408"/>
        <a:ext cx="1349113" cy="809468"/>
      </dsp:txXfrm>
    </dsp:sp>
    <dsp:sp modelId="{CA2F80E2-A6EA-49B6-9BFD-22BD6413E144}">
      <dsp:nvSpPr>
        <dsp:cNvPr id="0" name=""/>
        <dsp:cNvSpPr/>
      </dsp:nvSpPr>
      <dsp:spPr>
        <a:xfrm>
          <a:off x="5938591" y="159408"/>
          <a:ext cx="1349113" cy="809468"/>
        </a:xfrm>
        <a:prstGeom prst="rect">
          <a:avLst/>
        </a:prstGeom>
        <a:solidFill>
          <a:schemeClr val="accent2">
            <a:hueOff val="-378107"/>
            <a:satOff val="426"/>
            <a:lumOff val="10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"Very informative. Thank you for taking the time to do this."</a:t>
          </a:r>
        </a:p>
      </dsp:txBody>
      <dsp:txXfrm>
        <a:off x="5938591" y="159408"/>
        <a:ext cx="1349113" cy="809468"/>
      </dsp:txXfrm>
    </dsp:sp>
    <dsp:sp modelId="{897092A8-4A0B-400B-A17E-5843DF32C922}">
      <dsp:nvSpPr>
        <dsp:cNvPr id="0" name=""/>
        <dsp:cNvSpPr/>
      </dsp:nvSpPr>
      <dsp:spPr>
        <a:xfrm>
          <a:off x="2491" y="1103787"/>
          <a:ext cx="1349113" cy="809468"/>
        </a:xfrm>
        <a:prstGeom prst="rect">
          <a:avLst/>
        </a:prstGeom>
        <a:solidFill>
          <a:schemeClr val="accent2">
            <a:hueOff val="-472633"/>
            <a:satOff val="533"/>
            <a:lumOff val="1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"A whole new world!!! Great job!"</a:t>
          </a:r>
        </a:p>
      </dsp:txBody>
      <dsp:txXfrm>
        <a:off x="2491" y="1103787"/>
        <a:ext cx="1349113" cy="809468"/>
      </dsp:txXfrm>
    </dsp:sp>
    <dsp:sp modelId="{942698CF-D51D-42C2-BE5E-BE185080D909}">
      <dsp:nvSpPr>
        <dsp:cNvPr id="0" name=""/>
        <dsp:cNvSpPr/>
      </dsp:nvSpPr>
      <dsp:spPr>
        <a:xfrm>
          <a:off x="1486516" y="1103787"/>
          <a:ext cx="1349113" cy="809468"/>
        </a:xfrm>
        <a:prstGeom prst="rect">
          <a:avLst/>
        </a:prstGeom>
        <a:solidFill>
          <a:schemeClr val="accent2">
            <a:hueOff val="-567160"/>
            <a:satOff val="639"/>
            <a:lumOff val="15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"May changes – great presentation." </a:t>
          </a:r>
        </a:p>
      </dsp:txBody>
      <dsp:txXfrm>
        <a:off x="1486516" y="1103787"/>
        <a:ext cx="1349113" cy="809468"/>
      </dsp:txXfrm>
    </dsp:sp>
    <dsp:sp modelId="{3A0B3ACE-24FF-44D1-A2F4-324E385FEEE7}">
      <dsp:nvSpPr>
        <dsp:cNvPr id="0" name=""/>
        <dsp:cNvSpPr/>
      </dsp:nvSpPr>
      <dsp:spPr>
        <a:xfrm>
          <a:off x="2970541" y="1103787"/>
          <a:ext cx="1349113" cy="809468"/>
        </a:xfrm>
        <a:prstGeom prst="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"I will try standardized notes again."</a:t>
          </a:r>
        </a:p>
      </dsp:txBody>
      <dsp:txXfrm>
        <a:off x="2970541" y="1103787"/>
        <a:ext cx="1349113" cy="809468"/>
      </dsp:txXfrm>
    </dsp:sp>
    <dsp:sp modelId="{CE61CDAA-598B-4DD8-A0DC-914C5C701F65}">
      <dsp:nvSpPr>
        <dsp:cNvPr id="0" name=""/>
        <dsp:cNvSpPr/>
      </dsp:nvSpPr>
      <dsp:spPr>
        <a:xfrm>
          <a:off x="4454566" y="1103787"/>
          <a:ext cx="1349113" cy="809468"/>
        </a:xfrm>
        <a:prstGeom prst="rect">
          <a:avLst/>
        </a:prstGeom>
        <a:solidFill>
          <a:schemeClr val="accent2">
            <a:hueOff val="-756213"/>
            <a:satOff val="853"/>
            <a:lumOff val="20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"Learned tons! It was fantastic."</a:t>
          </a:r>
        </a:p>
      </dsp:txBody>
      <dsp:txXfrm>
        <a:off x="4454566" y="1103787"/>
        <a:ext cx="1349113" cy="809468"/>
      </dsp:txXfrm>
    </dsp:sp>
    <dsp:sp modelId="{983BA2C2-BFA6-42C6-A095-4B157A18D191}">
      <dsp:nvSpPr>
        <dsp:cNvPr id="0" name=""/>
        <dsp:cNvSpPr/>
      </dsp:nvSpPr>
      <dsp:spPr>
        <a:xfrm>
          <a:off x="5938591" y="1103787"/>
          <a:ext cx="1349113" cy="809468"/>
        </a:xfrm>
        <a:prstGeom prst="rect">
          <a:avLst/>
        </a:prstGeom>
        <a:solidFill>
          <a:schemeClr val="accent2">
            <a:hueOff val="-850740"/>
            <a:satOff val="959"/>
            <a:lumOff val="22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"Standard note. I like it!"</a:t>
          </a:r>
        </a:p>
      </dsp:txBody>
      <dsp:txXfrm>
        <a:off x="5938591" y="1103787"/>
        <a:ext cx="1349113" cy="809468"/>
      </dsp:txXfrm>
    </dsp:sp>
    <dsp:sp modelId="{0BB6CD90-6B20-4E3E-A601-BC66D5570F38}">
      <dsp:nvSpPr>
        <dsp:cNvPr id="0" name=""/>
        <dsp:cNvSpPr/>
      </dsp:nvSpPr>
      <dsp:spPr>
        <a:xfrm>
          <a:off x="2491" y="2048167"/>
          <a:ext cx="1349113" cy="809468"/>
        </a:xfrm>
        <a:prstGeom prst="rect">
          <a:avLst/>
        </a:prstGeom>
        <a:solidFill>
          <a:schemeClr val="accent2">
            <a:hueOff val="-945266"/>
            <a:satOff val="1066"/>
            <a:lumOff val="25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"Learned how to get credit for my work! Appreciate all the support for this difficult change."</a:t>
          </a:r>
        </a:p>
      </dsp:txBody>
      <dsp:txXfrm>
        <a:off x="2491" y="2048167"/>
        <a:ext cx="1349113" cy="809468"/>
      </dsp:txXfrm>
    </dsp:sp>
    <dsp:sp modelId="{04214ACF-8233-438C-BAAA-EE4D38341643}">
      <dsp:nvSpPr>
        <dsp:cNvPr id="0" name=""/>
        <dsp:cNvSpPr/>
      </dsp:nvSpPr>
      <dsp:spPr>
        <a:xfrm>
          <a:off x="1486516" y="2048167"/>
          <a:ext cx="1349113" cy="809468"/>
        </a:xfrm>
        <a:prstGeom prst="rect">
          <a:avLst/>
        </a:prstGeom>
        <a:solidFill>
          <a:schemeClr val="accent2">
            <a:hueOff val="-1039793"/>
            <a:satOff val="1172"/>
            <a:lumOff val="27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"Very well done."</a:t>
          </a:r>
        </a:p>
      </dsp:txBody>
      <dsp:txXfrm>
        <a:off x="1486516" y="2048167"/>
        <a:ext cx="1349113" cy="809468"/>
      </dsp:txXfrm>
    </dsp:sp>
    <dsp:sp modelId="{16FF03F1-AD4D-47E7-BB07-125715648D90}">
      <dsp:nvSpPr>
        <dsp:cNvPr id="0" name=""/>
        <dsp:cNvSpPr/>
      </dsp:nvSpPr>
      <dsp:spPr>
        <a:xfrm>
          <a:off x="2970541" y="2048167"/>
          <a:ext cx="1349113" cy="809468"/>
        </a:xfrm>
        <a:prstGeom prst="rect">
          <a:avLst/>
        </a:prstGeom>
        <a:solidFill>
          <a:schemeClr val="accent2">
            <a:hueOff val="-1134320"/>
            <a:satOff val="1279"/>
            <a:lumOff val="30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"Well organized."</a:t>
          </a:r>
        </a:p>
      </dsp:txBody>
      <dsp:txXfrm>
        <a:off x="2970541" y="2048167"/>
        <a:ext cx="1349113" cy="809468"/>
      </dsp:txXfrm>
    </dsp:sp>
    <dsp:sp modelId="{2D588C87-C81D-49FE-B0E0-69FDBC5A7108}">
      <dsp:nvSpPr>
        <dsp:cNvPr id="0" name=""/>
        <dsp:cNvSpPr/>
      </dsp:nvSpPr>
      <dsp:spPr>
        <a:xfrm>
          <a:off x="4454566" y="2048167"/>
          <a:ext cx="1349113" cy="809468"/>
        </a:xfrm>
        <a:prstGeom prst="rect">
          <a:avLst/>
        </a:prstGeom>
        <a:solidFill>
          <a:schemeClr val="accent2">
            <a:hueOff val="-1228846"/>
            <a:satOff val="1385"/>
            <a:lumOff val="32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"Great info!"</a:t>
          </a:r>
        </a:p>
      </dsp:txBody>
      <dsp:txXfrm>
        <a:off x="4454566" y="2048167"/>
        <a:ext cx="1349113" cy="809468"/>
      </dsp:txXfrm>
    </dsp:sp>
    <dsp:sp modelId="{57AF4ED5-8EC5-4964-93C6-42986C5D1485}">
      <dsp:nvSpPr>
        <dsp:cNvPr id="0" name=""/>
        <dsp:cNvSpPr/>
      </dsp:nvSpPr>
      <dsp:spPr>
        <a:xfrm>
          <a:off x="5938591" y="2048167"/>
          <a:ext cx="1349113" cy="809468"/>
        </a:xfrm>
        <a:prstGeom prst="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TW Cen MT"/>
            </a:rPr>
            <a:t>"Well presented"</a:t>
          </a:r>
        </a:p>
      </dsp:txBody>
      <dsp:txXfrm>
        <a:off x="5938591" y="2048167"/>
        <a:ext cx="1349113" cy="809468"/>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2713703"/>
          </a:xfrm>
          <a:prstGeom prst="rect">
            <a:avLst/>
          </a:prstGeom>
        </p:spPr>
        <p:txBody>
          <a:bodyPr vert="horz" lIns="185477" tIns="92738" rIns="185477" bIns="92738" rtlCol="0"/>
          <a:lstStyle>
            <a:lvl1pPr algn="l">
              <a:defRPr sz="2400"/>
            </a:lvl1pPr>
          </a:lstStyle>
          <a:p>
            <a:endParaRPr lang="en-US"/>
          </a:p>
        </p:txBody>
      </p:sp>
      <p:sp>
        <p:nvSpPr>
          <p:cNvPr id="3" name="Date Placeholder 2"/>
          <p:cNvSpPr>
            <a:spLocks noGrp="1"/>
          </p:cNvSpPr>
          <p:nvPr>
            <p:ph type="dt" sz="quarter" idx="1"/>
          </p:nvPr>
        </p:nvSpPr>
        <p:spPr>
          <a:xfrm>
            <a:off x="5265809" y="0"/>
            <a:ext cx="4028440" cy="2713703"/>
          </a:xfrm>
          <a:prstGeom prst="rect">
            <a:avLst/>
          </a:prstGeom>
        </p:spPr>
        <p:txBody>
          <a:bodyPr vert="horz" lIns="185477" tIns="92738" rIns="185477" bIns="92738" rtlCol="0"/>
          <a:lstStyle>
            <a:lvl1pPr algn="r">
              <a:defRPr sz="2400"/>
            </a:lvl1pPr>
          </a:lstStyle>
          <a:p>
            <a:fld id="{1D1D0313-F1C1-4BE6-A903-24D8C0A87064}" type="datetimeFigureOut">
              <a:rPr lang="en-US" smtClean="0"/>
              <a:t>4/16/21</a:t>
            </a:fld>
            <a:endParaRPr lang="en-US"/>
          </a:p>
        </p:txBody>
      </p:sp>
      <p:sp>
        <p:nvSpPr>
          <p:cNvPr id="4" name="Footer Placeholder 3"/>
          <p:cNvSpPr>
            <a:spLocks noGrp="1"/>
          </p:cNvSpPr>
          <p:nvPr>
            <p:ph type="ftr" sz="quarter" idx="2"/>
          </p:nvPr>
        </p:nvSpPr>
        <p:spPr>
          <a:xfrm>
            <a:off x="0" y="51550942"/>
            <a:ext cx="4028440" cy="2713703"/>
          </a:xfrm>
          <a:prstGeom prst="rect">
            <a:avLst/>
          </a:prstGeom>
        </p:spPr>
        <p:txBody>
          <a:bodyPr vert="horz" lIns="185477" tIns="92738" rIns="185477" bIns="92738" rtlCol="0" anchor="b"/>
          <a:lstStyle>
            <a:lvl1pPr algn="l">
              <a:defRPr sz="2400"/>
            </a:lvl1pPr>
          </a:lstStyle>
          <a:p>
            <a:endParaRPr lang="en-US"/>
          </a:p>
        </p:txBody>
      </p:sp>
      <p:sp>
        <p:nvSpPr>
          <p:cNvPr id="5" name="Slide Number Placeholder 4"/>
          <p:cNvSpPr>
            <a:spLocks noGrp="1"/>
          </p:cNvSpPr>
          <p:nvPr>
            <p:ph type="sldNum" sz="quarter" idx="3"/>
          </p:nvPr>
        </p:nvSpPr>
        <p:spPr>
          <a:xfrm>
            <a:off x="5265809" y="51550942"/>
            <a:ext cx="4028440" cy="2713703"/>
          </a:xfrm>
          <a:prstGeom prst="rect">
            <a:avLst/>
          </a:prstGeom>
        </p:spPr>
        <p:txBody>
          <a:bodyPr vert="horz" lIns="185477" tIns="92738" rIns="185477" bIns="92738" rtlCol="0" anchor="b"/>
          <a:lstStyle>
            <a:lvl1pPr algn="r">
              <a:defRPr sz="2400"/>
            </a:lvl1pPr>
          </a:lstStyle>
          <a:p>
            <a:fld id="{D7E69A0D-136B-4D35-8372-B141A6D4B63A}" type="slidenum">
              <a:rPr lang="en-US" smtClean="0"/>
              <a:t>‹#›</a:t>
            </a:fld>
            <a:endParaRPr lang="en-US"/>
          </a:p>
        </p:txBody>
      </p:sp>
    </p:spTree>
    <p:extLst>
      <p:ext uri="{BB962C8B-B14F-4D97-AF65-F5344CB8AC3E}">
        <p14:creationId xmlns:p14="http://schemas.microsoft.com/office/powerpoint/2010/main" val="3161100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2713703"/>
          </a:xfrm>
          <a:prstGeom prst="rect">
            <a:avLst/>
          </a:prstGeom>
        </p:spPr>
        <p:txBody>
          <a:bodyPr vert="horz" lIns="185477" tIns="92738" rIns="185477" bIns="92738" rtlCol="0"/>
          <a:lstStyle>
            <a:lvl1pPr algn="l">
              <a:defRPr sz="2400"/>
            </a:lvl1pPr>
          </a:lstStyle>
          <a:p>
            <a:endParaRPr lang="en-US"/>
          </a:p>
        </p:txBody>
      </p:sp>
      <p:sp>
        <p:nvSpPr>
          <p:cNvPr id="3" name="Date Placeholder 2"/>
          <p:cNvSpPr>
            <a:spLocks noGrp="1"/>
          </p:cNvSpPr>
          <p:nvPr>
            <p:ph type="dt" idx="1"/>
          </p:nvPr>
        </p:nvSpPr>
        <p:spPr>
          <a:xfrm>
            <a:off x="5265809" y="0"/>
            <a:ext cx="4028440" cy="2713703"/>
          </a:xfrm>
          <a:prstGeom prst="rect">
            <a:avLst/>
          </a:prstGeom>
        </p:spPr>
        <p:txBody>
          <a:bodyPr vert="horz" lIns="185477" tIns="92738" rIns="185477" bIns="92738" rtlCol="0"/>
          <a:lstStyle>
            <a:lvl1pPr algn="r">
              <a:defRPr sz="2400"/>
            </a:lvl1pPr>
          </a:lstStyle>
          <a:p>
            <a:fld id="{B252216B-A306-4191-9607-65EF0B473D4A}" type="datetimeFigureOut">
              <a:rPr lang="en-US" smtClean="0"/>
              <a:t>4/16/21</a:t>
            </a:fld>
            <a:endParaRPr lang="en-US"/>
          </a:p>
        </p:txBody>
      </p:sp>
      <p:sp>
        <p:nvSpPr>
          <p:cNvPr id="4" name="Slide Image Placeholder 3"/>
          <p:cNvSpPr>
            <a:spLocks noGrp="1" noRot="1" noChangeAspect="1"/>
          </p:cNvSpPr>
          <p:nvPr>
            <p:ph type="sldImg" idx="2"/>
          </p:nvPr>
        </p:nvSpPr>
        <p:spPr>
          <a:xfrm>
            <a:off x="-13442950" y="4070350"/>
            <a:ext cx="36182300" cy="20353338"/>
          </a:xfrm>
          <a:prstGeom prst="rect">
            <a:avLst/>
          </a:prstGeom>
          <a:noFill/>
          <a:ln w="12700">
            <a:solidFill>
              <a:prstClr val="black"/>
            </a:solidFill>
          </a:ln>
        </p:spPr>
        <p:txBody>
          <a:bodyPr vert="horz" lIns="185477" tIns="92738" rIns="185477" bIns="92738" rtlCol="0" anchor="ctr"/>
          <a:lstStyle/>
          <a:p>
            <a:endParaRPr lang="en-US"/>
          </a:p>
        </p:txBody>
      </p:sp>
      <p:sp>
        <p:nvSpPr>
          <p:cNvPr id="5" name="Notes Placeholder 4"/>
          <p:cNvSpPr>
            <a:spLocks noGrp="1"/>
          </p:cNvSpPr>
          <p:nvPr>
            <p:ph type="body" sz="quarter" idx="3"/>
          </p:nvPr>
        </p:nvSpPr>
        <p:spPr>
          <a:xfrm>
            <a:off x="929640" y="25780181"/>
            <a:ext cx="7437120" cy="24423329"/>
          </a:xfrm>
          <a:prstGeom prst="rect">
            <a:avLst/>
          </a:prstGeom>
        </p:spPr>
        <p:txBody>
          <a:bodyPr vert="horz" lIns="185477" tIns="92738" rIns="185477" bIns="927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51550942"/>
            <a:ext cx="4028440" cy="2713703"/>
          </a:xfrm>
          <a:prstGeom prst="rect">
            <a:avLst/>
          </a:prstGeom>
        </p:spPr>
        <p:txBody>
          <a:bodyPr vert="horz" lIns="185477" tIns="92738" rIns="185477" bIns="92738" rtlCol="0" anchor="b"/>
          <a:lstStyle>
            <a:lvl1pPr algn="l">
              <a:defRPr sz="2400"/>
            </a:lvl1pPr>
          </a:lstStyle>
          <a:p>
            <a:endParaRPr lang="en-US"/>
          </a:p>
        </p:txBody>
      </p:sp>
      <p:sp>
        <p:nvSpPr>
          <p:cNvPr id="7" name="Slide Number Placeholder 6"/>
          <p:cNvSpPr>
            <a:spLocks noGrp="1"/>
          </p:cNvSpPr>
          <p:nvPr>
            <p:ph type="sldNum" sz="quarter" idx="5"/>
          </p:nvPr>
        </p:nvSpPr>
        <p:spPr>
          <a:xfrm>
            <a:off x="5265809" y="51550942"/>
            <a:ext cx="4028440" cy="2713703"/>
          </a:xfrm>
          <a:prstGeom prst="rect">
            <a:avLst/>
          </a:prstGeom>
        </p:spPr>
        <p:txBody>
          <a:bodyPr vert="horz" lIns="185477" tIns="92738" rIns="185477" bIns="92738" rtlCol="0" anchor="b"/>
          <a:lstStyle>
            <a:lvl1pPr algn="r">
              <a:defRPr sz="2400"/>
            </a:lvl1pPr>
          </a:lstStyle>
          <a:p>
            <a:fld id="{B3F2FE03-0128-49A4-9C8E-FA8E5C6BCA0C}" type="slidenum">
              <a:rPr lang="en-US" smtClean="0"/>
              <a:t>‹#›</a:t>
            </a:fld>
            <a:endParaRPr lang="en-US"/>
          </a:p>
        </p:txBody>
      </p:sp>
    </p:spTree>
    <p:extLst>
      <p:ext uri="{BB962C8B-B14F-4D97-AF65-F5344CB8AC3E}">
        <p14:creationId xmlns:p14="http://schemas.microsoft.com/office/powerpoint/2010/main" val="334825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53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Mike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194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36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847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04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851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49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620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620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49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635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635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25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2FE03-0128-49A4-9C8E-FA8E5C6BC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25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479F0C-473E-6E48-9D9F-011B6B48D3BB}"/>
              </a:ext>
            </a:extLst>
          </p:cNvPr>
          <p:cNvSpPr>
            <a:spLocks noGrp="1"/>
          </p:cNvSpPr>
          <p:nvPr>
            <p:ph type="sldNum" sz="quarter" idx="10"/>
          </p:nvPr>
        </p:nvSpPr>
        <p:spPr/>
        <p:txBody>
          <a:bodyPr/>
          <a:lstStyle/>
          <a:p>
            <a:fld id="{C983732C-98D2-5040-A0B3-2D75F9848695}" type="slidenum">
              <a:rPr lang="en-US" smtClean="0"/>
              <a:pPr/>
              <a:t>‹#›</a:t>
            </a:fld>
            <a:endParaRPr lang="en-US" dirty="0"/>
          </a:p>
        </p:txBody>
      </p:sp>
      <p:sp>
        <p:nvSpPr>
          <p:cNvPr id="5" name="Rectangle 4">
            <a:extLst>
              <a:ext uri="{FF2B5EF4-FFF2-40B4-BE49-F238E27FC236}">
                <a16:creationId xmlns:a16="http://schemas.microsoft.com/office/drawing/2014/main" id="{C45E2FC2-A7E8-2345-8D83-C0B537FF5A62}"/>
              </a:ext>
            </a:extLst>
          </p:cNvPr>
          <p:cNvSpPr/>
          <p:nvPr userDrawn="1"/>
        </p:nvSpPr>
        <p:spPr>
          <a:xfrm>
            <a:off x="3225498" y="1387383"/>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1FFA6F-FEC2-294C-81F8-E21AEE01C171}"/>
              </a:ext>
            </a:extLst>
          </p:cNvPr>
          <p:cNvSpPr/>
          <p:nvPr userDrawn="1"/>
        </p:nvSpPr>
        <p:spPr>
          <a:xfrm>
            <a:off x="5672287" y="1387383"/>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0C0646-6F98-8A44-8AEB-1EB2D31B92FE}"/>
              </a:ext>
            </a:extLst>
          </p:cNvPr>
          <p:cNvSpPr/>
          <p:nvPr userDrawn="1"/>
        </p:nvSpPr>
        <p:spPr>
          <a:xfrm>
            <a:off x="3225498" y="1381460"/>
            <a:ext cx="2528532" cy="81308"/>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187"/>
              </a:solidFill>
            </a:endParaRPr>
          </a:p>
        </p:txBody>
      </p:sp>
      <p:sp>
        <p:nvSpPr>
          <p:cNvPr id="9" name="Rectangle 8">
            <a:extLst>
              <a:ext uri="{FF2B5EF4-FFF2-40B4-BE49-F238E27FC236}">
                <a16:creationId xmlns:a16="http://schemas.microsoft.com/office/drawing/2014/main" id="{B9EA25B9-782D-9746-9D6F-381FDFBE770F}"/>
              </a:ext>
            </a:extLst>
          </p:cNvPr>
          <p:cNvSpPr/>
          <p:nvPr userDrawn="1"/>
        </p:nvSpPr>
        <p:spPr>
          <a:xfrm>
            <a:off x="3225498" y="3204191"/>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E6189-21AC-DE4E-9D02-5F1E4FD417E3}"/>
              </a:ext>
            </a:extLst>
          </p:cNvPr>
          <p:cNvSpPr/>
          <p:nvPr userDrawn="1"/>
        </p:nvSpPr>
        <p:spPr>
          <a:xfrm>
            <a:off x="5672287" y="3204191"/>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4256500-F35A-C64A-9EC4-18D484A25F52}"/>
              </a:ext>
            </a:extLst>
          </p:cNvPr>
          <p:cNvSpPr/>
          <p:nvPr userDrawn="1"/>
        </p:nvSpPr>
        <p:spPr>
          <a:xfrm>
            <a:off x="3225497" y="3480416"/>
            <a:ext cx="2531707" cy="81308"/>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187"/>
              </a:solidFill>
            </a:endParaRPr>
          </a:p>
        </p:txBody>
      </p:sp>
    </p:spTree>
    <p:extLst>
      <p:ext uri="{BB962C8B-B14F-4D97-AF65-F5344CB8AC3E}">
        <p14:creationId xmlns:p14="http://schemas.microsoft.com/office/powerpoint/2010/main" val="371201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Box Right">
    <p:spTree>
      <p:nvGrpSpPr>
        <p:cNvPr id="1" name=""/>
        <p:cNvGrpSpPr/>
        <p:nvPr/>
      </p:nvGrpSpPr>
      <p:grpSpPr>
        <a:xfrm>
          <a:off x="0" y="0"/>
          <a:ext cx="0" cy="0"/>
          <a:chOff x="0" y="0"/>
          <a:chExt cx="0" cy="0"/>
        </a:xfrm>
      </p:grpSpPr>
      <p:sp>
        <p:nvSpPr>
          <p:cNvPr id="5" name="Content Placeholder 2"/>
          <p:cNvSpPr>
            <a:spLocks noGrp="1"/>
          </p:cNvSpPr>
          <p:nvPr>
            <p:ph idx="13"/>
          </p:nvPr>
        </p:nvSpPr>
        <p:spPr>
          <a:xfrm>
            <a:off x="470535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b="1">
                <a:solidFill>
                  <a:schemeClr val="accent2"/>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E3314DF7-8914-4B47-A529-F9B8D98337D2}"/>
              </a:ext>
            </a:extLst>
          </p:cNvPr>
          <p:cNvSpPr>
            <a:spLocks noGrp="1"/>
          </p:cNvSpPr>
          <p:nvPr>
            <p:ph type="sldNum" sz="quarter" idx="14"/>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87815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Righ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482600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p:cNvSpPr>
            <a:spLocks noGrp="1"/>
          </p:cNvSpPr>
          <p:nvPr>
            <p:ph type="pic" sz="quarter" idx="14" hasCustomPrompt="1"/>
          </p:nvPr>
        </p:nvSpPr>
        <p:spPr>
          <a:xfrm>
            <a:off x="5419724" y="-1"/>
            <a:ext cx="3724275"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4" name="Title 3"/>
          <p:cNvSpPr>
            <a:spLocks noGrp="1"/>
          </p:cNvSpPr>
          <p:nvPr>
            <p:ph type="title"/>
          </p:nvPr>
        </p:nvSpPr>
        <p:spPr>
          <a:xfrm>
            <a:off x="228600" y="233363"/>
            <a:ext cx="4840357" cy="732112"/>
          </a:xfrm>
        </p:spPr>
        <p:txBody>
          <a:bodyPr/>
          <a:lstStyle>
            <a:lvl1pPr>
              <a:defRPr>
                <a:solidFill>
                  <a:schemeClr val="accent2"/>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86ADD3B4-4CBA-9B4B-8458-76FC03E09729}"/>
              </a:ext>
            </a:extLst>
          </p:cNvPr>
          <p:cNvSpPr>
            <a:spLocks noGrp="1"/>
          </p:cNvSpPr>
          <p:nvPr>
            <p:ph type="sldNum" sz="quarter" idx="15"/>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3420403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Left Image">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9400" y="227012"/>
            <a:ext cx="4826000" cy="738463"/>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p:cNvSpPr>
            <a:spLocks noGrp="1"/>
          </p:cNvSpPr>
          <p:nvPr>
            <p:ph type="pic" sz="quarter" idx="14" hasCustomPrompt="1"/>
          </p:nvPr>
        </p:nvSpPr>
        <p:spPr>
          <a:xfrm>
            <a:off x="0" y="-1"/>
            <a:ext cx="3724275"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5" name="Slide Number Placeholder 4">
            <a:extLst>
              <a:ext uri="{FF2B5EF4-FFF2-40B4-BE49-F238E27FC236}">
                <a16:creationId xmlns:a16="http://schemas.microsoft.com/office/drawing/2014/main" id="{0D6CC199-FA36-334B-A79D-D4DAE8DA5A6A}"/>
              </a:ext>
            </a:extLst>
          </p:cNvPr>
          <p:cNvSpPr>
            <a:spLocks noGrp="1"/>
          </p:cNvSpPr>
          <p:nvPr>
            <p:ph type="sldNum" sz="quarter" idx="15"/>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2469536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ight Imag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228601" y="227012"/>
            <a:ext cx="4118020" cy="738463"/>
          </a:xfrm>
        </p:spPr>
        <p:txBody>
          <a:bodyPr vert="horz" lIns="0" tIns="0" rIns="0" bIns="0" rtlCol="0" anchor="t">
            <a:noAutofit/>
          </a:bodyPr>
          <a:lstStyle>
            <a:lvl1pPr>
              <a:defRPr lang="en-US" dirty="0">
                <a:solidFill>
                  <a:schemeClr val="accent2"/>
                </a:solidFill>
              </a:defRPr>
            </a:lvl1pPr>
          </a:lstStyle>
          <a:p>
            <a:pPr lvl="0"/>
            <a:r>
              <a:rPr lang="en-US" dirty="0"/>
              <a:t>Click to edit Master title style</a:t>
            </a:r>
          </a:p>
        </p:txBody>
      </p:sp>
      <p:sp>
        <p:nvSpPr>
          <p:cNvPr id="7" name="Picture Placeholder 2"/>
          <p:cNvSpPr>
            <a:spLocks noGrp="1"/>
          </p:cNvSpPr>
          <p:nvPr>
            <p:ph type="pic" sz="quarter" idx="14" hasCustomPrompt="1"/>
          </p:nvPr>
        </p:nvSpPr>
        <p:spPr>
          <a:xfrm>
            <a:off x="4572000" y="-1"/>
            <a:ext cx="4572000"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3" name="Slide Number Placeholder 2">
            <a:extLst>
              <a:ext uri="{FF2B5EF4-FFF2-40B4-BE49-F238E27FC236}">
                <a16:creationId xmlns:a16="http://schemas.microsoft.com/office/drawing/2014/main" id="{B5571AAD-790E-F740-990B-DAC1B1EECCFD}"/>
              </a:ext>
            </a:extLst>
          </p:cNvPr>
          <p:cNvSpPr>
            <a:spLocks noGrp="1"/>
          </p:cNvSpPr>
          <p:nvPr>
            <p:ph type="sldNum" sz="quarter" idx="15"/>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392776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Right Image with Title">
    <p:spTree>
      <p:nvGrpSpPr>
        <p:cNvPr id="1" name=""/>
        <p:cNvGrpSpPr/>
        <p:nvPr/>
      </p:nvGrpSpPr>
      <p:grpSpPr>
        <a:xfrm>
          <a:off x="0" y="0"/>
          <a:ext cx="0" cy="0"/>
          <a:chOff x="0" y="0"/>
          <a:chExt cx="0" cy="0"/>
        </a:xfrm>
      </p:grpSpPr>
      <p:sp>
        <p:nvSpPr>
          <p:cNvPr id="5" name="Rectangle 4"/>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4" hasCustomPrompt="1"/>
          </p:nvPr>
        </p:nvSpPr>
        <p:spPr>
          <a:xfrm>
            <a:off x="0" y="0"/>
            <a:ext cx="4572000"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 name="Slide Number Placeholder 1">
            <a:extLst>
              <a:ext uri="{FF2B5EF4-FFF2-40B4-BE49-F238E27FC236}">
                <a16:creationId xmlns:a16="http://schemas.microsoft.com/office/drawing/2014/main" id="{C3DBC922-D2D8-4A41-B1A0-E643BC10B5D9}"/>
              </a:ext>
            </a:extLst>
          </p:cNvPr>
          <p:cNvSpPr>
            <a:spLocks noGrp="1"/>
          </p:cNvSpPr>
          <p:nvPr>
            <p:ph type="sldNum" sz="quarter" idx="15"/>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167869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Bottom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51"/>
            <a:ext cx="8686800"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4" hasCustomPrompt="1"/>
          </p:nvPr>
        </p:nvSpPr>
        <p:spPr>
          <a:xfrm>
            <a:off x="0" y="2857499"/>
            <a:ext cx="9144000" cy="17303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4" name="Title 3"/>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C9FF24B9-8C69-3F4D-9415-0BCF040B6188}"/>
              </a:ext>
            </a:extLst>
          </p:cNvPr>
          <p:cNvSpPr>
            <a:spLocks noGrp="1"/>
          </p:cNvSpPr>
          <p:nvPr>
            <p:ph type="sldNum" sz="quarter" idx="15"/>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420283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6" name="Rectangle 5"/>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8" hasCustomPrompt="1"/>
          </p:nvPr>
        </p:nvSpPr>
        <p:spPr>
          <a:xfrm>
            <a:off x="0" y="-1"/>
            <a:ext cx="9144000"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 name="Slide Number Placeholder 1">
            <a:extLst>
              <a:ext uri="{FF2B5EF4-FFF2-40B4-BE49-F238E27FC236}">
                <a16:creationId xmlns:a16="http://schemas.microsoft.com/office/drawing/2014/main" id="{72CB217F-31BC-164F-A5C8-5428E5FB6757}"/>
              </a:ext>
            </a:extLst>
          </p:cNvPr>
          <p:cNvSpPr>
            <a:spLocks noGrp="1"/>
          </p:cNvSpPr>
          <p:nvPr>
            <p:ph type="sldNum" sz="quarter" idx="19"/>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52607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Image with Title ">
    <p:spTree>
      <p:nvGrpSpPr>
        <p:cNvPr id="1" name=""/>
        <p:cNvGrpSpPr/>
        <p:nvPr/>
      </p:nvGrpSpPr>
      <p:grpSpPr>
        <a:xfrm>
          <a:off x="0" y="0"/>
          <a:ext cx="0" cy="0"/>
          <a:chOff x="0" y="0"/>
          <a:chExt cx="0" cy="0"/>
        </a:xfrm>
      </p:grpSpPr>
      <p:sp>
        <p:nvSpPr>
          <p:cNvPr id="7" name="Rectangle 6"/>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21" hasCustomPrompt="1"/>
          </p:nvPr>
        </p:nvSpPr>
        <p:spPr>
          <a:xfrm>
            <a:off x="0" y="2293937"/>
            <a:ext cx="4572000" cy="229393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0" name="Picture Placeholder 2"/>
          <p:cNvSpPr>
            <a:spLocks noGrp="1"/>
          </p:cNvSpPr>
          <p:nvPr>
            <p:ph type="pic" sz="quarter" idx="22" hasCustomPrompt="1"/>
          </p:nvPr>
        </p:nvSpPr>
        <p:spPr>
          <a:xfrm>
            <a:off x="4572000" y="-1"/>
            <a:ext cx="4572000" cy="2293937"/>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1" name="Picture Placeholder 2"/>
          <p:cNvSpPr>
            <a:spLocks noGrp="1"/>
          </p:cNvSpPr>
          <p:nvPr>
            <p:ph type="pic" sz="quarter" idx="23" hasCustomPrompt="1"/>
          </p:nvPr>
        </p:nvSpPr>
        <p:spPr>
          <a:xfrm>
            <a:off x="4572000" y="2293937"/>
            <a:ext cx="4572000" cy="229393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2" name="Picture Placeholder 2"/>
          <p:cNvSpPr>
            <a:spLocks noGrp="1"/>
          </p:cNvSpPr>
          <p:nvPr>
            <p:ph type="pic" sz="quarter" idx="24" hasCustomPrompt="1"/>
          </p:nvPr>
        </p:nvSpPr>
        <p:spPr>
          <a:xfrm>
            <a:off x="0" y="0"/>
            <a:ext cx="4572000" cy="229393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 name="Slide Number Placeholder 1">
            <a:extLst>
              <a:ext uri="{FF2B5EF4-FFF2-40B4-BE49-F238E27FC236}">
                <a16:creationId xmlns:a16="http://schemas.microsoft.com/office/drawing/2014/main" id="{3F0DB87E-98FA-6E43-A0DB-D4201082EC2B}"/>
              </a:ext>
            </a:extLst>
          </p:cNvPr>
          <p:cNvSpPr>
            <a:spLocks noGrp="1"/>
          </p:cNvSpPr>
          <p:nvPr>
            <p:ph type="sldNum" sz="quarter" idx="25"/>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1245214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Images with Captions ">
    <p:spTree>
      <p:nvGrpSpPr>
        <p:cNvPr id="1" name=""/>
        <p:cNvGrpSpPr/>
        <p:nvPr/>
      </p:nvGrpSpPr>
      <p:grpSpPr>
        <a:xfrm>
          <a:off x="0" y="0"/>
          <a:ext cx="0" cy="0"/>
          <a:chOff x="0" y="0"/>
          <a:chExt cx="0" cy="0"/>
        </a:xfrm>
      </p:grpSpPr>
      <p:sp>
        <p:nvSpPr>
          <p:cNvPr id="6" name="Rectangle 5"/>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3" hasCustomPrompt="1"/>
          </p:nvPr>
        </p:nvSpPr>
        <p:spPr>
          <a:xfrm>
            <a:off x="0" y="-1"/>
            <a:ext cx="3048000" cy="4587876"/>
          </a:xfrm>
        </p:spPr>
        <p:txBody>
          <a:bodyPr vert="horz" lIns="0" tIns="1371600" rIns="0" bIns="1371600" rtlCol="0" anchor="t">
            <a:normAutofit/>
          </a:bodyPr>
          <a:lstStyle>
            <a:lvl1pPr marL="287338" indent="-287338" algn="ctr">
              <a:buClr>
                <a:schemeClr val="bg1"/>
              </a:buClr>
              <a:buFont typeface="Century Gothic" panose="020B0502020202020204" pitchFamily="34" charset="0"/>
              <a:buChar char=" "/>
              <a:defRPr lang="en-US" dirty="0"/>
            </a:lvl1pPr>
          </a:lstStyle>
          <a:p>
            <a:pPr marL="0" lvl="0" indent="0" algn="ctr">
              <a:buNone/>
            </a:pPr>
            <a:r>
              <a:rPr lang="en-US" dirty="0"/>
              <a:t> </a:t>
            </a:r>
          </a:p>
        </p:txBody>
      </p:sp>
      <p:sp>
        <p:nvSpPr>
          <p:cNvPr id="11" name="Picture Placeholder 2"/>
          <p:cNvSpPr>
            <a:spLocks noGrp="1"/>
          </p:cNvSpPr>
          <p:nvPr>
            <p:ph type="pic" sz="quarter" idx="14" hasCustomPrompt="1"/>
          </p:nvPr>
        </p:nvSpPr>
        <p:spPr>
          <a:xfrm>
            <a:off x="3048000" y="-1"/>
            <a:ext cx="3048000" cy="4587876"/>
          </a:xfrm>
        </p:spPr>
        <p:txBody>
          <a:bodyPr vert="horz" lIns="0" tIns="1371600" rIns="0" bIns="1371600" rtlCol="0">
            <a:normAutofit/>
          </a:bodyPr>
          <a:lstStyle>
            <a:lvl1pPr marL="287338" indent="-287338" algn="ctr">
              <a:buClr>
                <a:schemeClr val="bg1"/>
              </a:buClr>
              <a:buFont typeface="Century Gothic" panose="020B0502020202020204" pitchFamily="34" charset="0"/>
              <a:buChar char=" "/>
              <a:defRPr lang="en-US" dirty="0"/>
            </a:lvl1pPr>
          </a:lstStyle>
          <a:p>
            <a:pPr marL="0" lvl="0" indent="0" algn="ctr">
              <a:buNone/>
            </a:pPr>
            <a:r>
              <a:rPr lang="en-US" dirty="0"/>
              <a:t> </a:t>
            </a:r>
          </a:p>
        </p:txBody>
      </p:sp>
      <p:sp>
        <p:nvSpPr>
          <p:cNvPr id="12" name="Picture Placeholder 2"/>
          <p:cNvSpPr>
            <a:spLocks noGrp="1"/>
          </p:cNvSpPr>
          <p:nvPr>
            <p:ph type="pic" sz="quarter" idx="15" hasCustomPrompt="1"/>
          </p:nvPr>
        </p:nvSpPr>
        <p:spPr>
          <a:xfrm>
            <a:off x="6096000" y="-1"/>
            <a:ext cx="3048000" cy="4587876"/>
          </a:xfrm>
        </p:spPr>
        <p:txBody>
          <a:bodyPr vert="horz" lIns="0" tIns="1371600" rIns="0" bIns="1371600" rtlCol="0">
            <a:normAutofit/>
          </a:bodyPr>
          <a:lstStyle>
            <a:lvl1pPr marL="287338" indent="-287338" algn="ctr">
              <a:buClr>
                <a:schemeClr val="bg1"/>
              </a:buClr>
              <a:buFont typeface="Century Gothic" panose="020B0502020202020204" pitchFamily="34" charset="0"/>
              <a:buChar char=" "/>
              <a:defRPr lang="en-US" dirty="0"/>
            </a:lvl1pPr>
          </a:lstStyle>
          <a:p>
            <a:pPr marL="0" lvl="0" indent="0" algn="ctr">
              <a:buNone/>
            </a:pPr>
            <a:r>
              <a:rPr lang="en-US" dirty="0"/>
              <a:t> </a:t>
            </a:r>
          </a:p>
        </p:txBody>
      </p:sp>
      <p:sp>
        <p:nvSpPr>
          <p:cNvPr id="2" name="Slide Number Placeholder 1">
            <a:extLst>
              <a:ext uri="{FF2B5EF4-FFF2-40B4-BE49-F238E27FC236}">
                <a16:creationId xmlns:a16="http://schemas.microsoft.com/office/drawing/2014/main" id="{B2E7D84F-C1E5-594A-AC54-5EE8D931EDB7}"/>
              </a:ext>
            </a:extLst>
          </p:cNvPr>
          <p:cNvSpPr>
            <a:spLocks noGrp="1"/>
          </p:cNvSpPr>
          <p:nvPr>
            <p:ph type="sldNum" sz="quarter" idx="16"/>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3907921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2"/>
          <p:cNvSpPr>
            <a:spLocks noGrp="1"/>
          </p:cNvSpPr>
          <p:nvPr>
            <p:ph type="media" sz="quarter" idx="10" hasCustomPrompt="1"/>
          </p:nvPr>
        </p:nvSpPr>
        <p:spPr>
          <a:xfrm>
            <a:off x="0" y="0"/>
            <a:ext cx="9144000" cy="4587875"/>
          </a:xfrm>
        </p:spPr>
        <p:txBody>
          <a:bodyPr/>
          <a:lstStyle>
            <a:lvl1pPr marL="0" indent="0">
              <a:buNone/>
              <a:defRPr baseline="0"/>
            </a:lvl1pPr>
          </a:lstStyle>
          <a:p>
            <a:r>
              <a:rPr lang="en-US" dirty="0"/>
              <a:t> </a:t>
            </a:r>
          </a:p>
        </p:txBody>
      </p:sp>
      <p:sp>
        <p:nvSpPr>
          <p:cNvPr id="2" name="Slide Number Placeholder 1">
            <a:extLst>
              <a:ext uri="{FF2B5EF4-FFF2-40B4-BE49-F238E27FC236}">
                <a16:creationId xmlns:a16="http://schemas.microsoft.com/office/drawing/2014/main" id="{70FC6367-0CEB-4340-A51F-EE73798FDDFD}"/>
              </a:ext>
            </a:extLst>
          </p:cNvPr>
          <p:cNvSpPr>
            <a:spLocks noGrp="1"/>
          </p:cNvSpPr>
          <p:nvPr>
            <p:ph type="sldNum" sz="quarter" idx="11"/>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1335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2009DCF-864F-AF4D-8E7B-017DFC4BF753}"/>
              </a:ext>
            </a:extLst>
          </p:cNvPr>
          <p:cNvSpPr/>
          <p:nvPr userDrawn="1"/>
        </p:nvSpPr>
        <p:spPr>
          <a:xfrm>
            <a:off x="0" y="4132544"/>
            <a:ext cx="9144000" cy="101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C080B5E-8A45-074A-85C8-1C2012F26333}"/>
              </a:ext>
            </a:extLst>
          </p:cNvPr>
          <p:cNvPicPr>
            <a:picLocks noChangeAspect="1"/>
          </p:cNvPicPr>
          <p:nvPr userDrawn="1"/>
        </p:nvPicPr>
        <p:blipFill>
          <a:blip r:embed="rId2"/>
          <a:stretch>
            <a:fillRect/>
          </a:stretch>
        </p:blipFill>
        <p:spPr>
          <a:xfrm>
            <a:off x="2502568" y="-5056"/>
            <a:ext cx="8974456" cy="5153612"/>
          </a:xfrm>
          <a:prstGeom prst="rect">
            <a:avLst/>
          </a:prstGeom>
        </p:spPr>
      </p:pic>
      <p:sp>
        <p:nvSpPr>
          <p:cNvPr id="2" name="Slide Number Placeholder 1">
            <a:extLst>
              <a:ext uri="{FF2B5EF4-FFF2-40B4-BE49-F238E27FC236}">
                <a16:creationId xmlns:a16="http://schemas.microsoft.com/office/drawing/2014/main" id="{6DB52A6D-FDA9-E948-B184-573BFCEDDA0F}"/>
              </a:ext>
            </a:extLst>
          </p:cNvPr>
          <p:cNvSpPr>
            <a:spLocks noGrp="1"/>
          </p:cNvSpPr>
          <p:nvPr>
            <p:ph type="sldNum" sz="quarter" idx="10"/>
          </p:nvPr>
        </p:nvSpPr>
        <p:spPr>
          <a:xfrm>
            <a:off x="169544" y="4767263"/>
            <a:ext cx="476250" cy="288924"/>
          </a:xfrm>
        </p:spPr>
        <p:txBody>
          <a:bodyPr/>
          <a:lstStyle/>
          <a:p>
            <a:fld id="{C983732C-98D2-5040-A0B3-2D75F9848695}" type="slidenum">
              <a:rPr lang="en-US" smtClean="0"/>
              <a:pPr/>
              <a:t>‹#›</a:t>
            </a:fld>
            <a:endParaRPr lang="en-US" dirty="0"/>
          </a:p>
        </p:txBody>
      </p:sp>
      <p:sp>
        <p:nvSpPr>
          <p:cNvPr id="8" name="Rectangle 7">
            <a:extLst>
              <a:ext uri="{FF2B5EF4-FFF2-40B4-BE49-F238E27FC236}">
                <a16:creationId xmlns:a16="http://schemas.microsoft.com/office/drawing/2014/main" id="{6A2A02D8-EC07-FC46-A874-EB6ABE1BF726}"/>
              </a:ext>
            </a:extLst>
          </p:cNvPr>
          <p:cNvSpPr/>
          <p:nvPr userDrawn="1"/>
        </p:nvSpPr>
        <p:spPr>
          <a:xfrm>
            <a:off x="2043468" y="1595539"/>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04826-269B-A84B-9BC3-B50355D99525}"/>
              </a:ext>
            </a:extLst>
          </p:cNvPr>
          <p:cNvSpPr/>
          <p:nvPr userDrawn="1"/>
        </p:nvSpPr>
        <p:spPr>
          <a:xfrm>
            <a:off x="4490257" y="1595539"/>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916E03A-0DA9-984A-9346-D06C91DD8096}"/>
              </a:ext>
            </a:extLst>
          </p:cNvPr>
          <p:cNvSpPr/>
          <p:nvPr userDrawn="1"/>
        </p:nvSpPr>
        <p:spPr>
          <a:xfrm>
            <a:off x="2043468" y="1589616"/>
            <a:ext cx="2528532" cy="81308"/>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187"/>
              </a:solidFill>
            </a:endParaRPr>
          </a:p>
        </p:txBody>
      </p:sp>
      <p:sp>
        <p:nvSpPr>
          <p:cNvPr id="11" name="Rectangle 10">
            <a:extLst>
              <a:ext uri="{FF2B5EF4-FFF2-40B4-BE49-F238E27FC236}">
                <a16:creationId xmlns:a16="http://schemas.microsoft.com/office/drawing/2014/main" id="{EE84D424-67D8-F441-9EEF-635B5568AA8F}"/>
              </a:ext>
            </a:extLst>
          </p:cNvPr>
          <p:cNvSpPr/>
          <p:nvPr userDrawn="1"/>
        </p:nvSpPr>
        <p:spPr>
          <a:xfrm>
            <a:off x="2043468" y="3412347"/>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BA1092-8897-EE4D-8993-4A01CACE0D48}"/>
              </a:ext>
            </a:extLst>
          </p:cNvPr>
          <p:cNvSpPr/>
          <p:nvPr userDrawn="1"/>
        </p:nvSpPr>
        <p:spPr>
          <a:xfrm>
            <a:off x="4490257" y="3412347"/>
            <a:ext cx="81734" cy="357587"/>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8F6A339-D279-4E41-99B4-7E479B72CACC}"/>
              </a:ext>
            </a:extLst>
          </p:cNvPr>
          <p:cNvSpPr/>
          <p:nvPr userDrawn="1"/>
        </p:nvSpPr>
        <p:spPr>
          <a:xfrm>
            <a:off x="2043467" y="3688572"/>
            <a:ext cx="2531707" cy="81308"/>
          </a:xfrm>
          <a:prstGeom prst="rect">
            <a:avLst/>
          </a:prstGeom>
          <a:solidFill>
            <a:srgbClr val="005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187"/>
              </a:solidFill>
            </a:endParaRPr>
          </a:p>
        </p:txBody>
      </p:sp>
    </p:spTree>
    <p:extLst>
      <p:ext uri="{BB962C8B-B14F-4D97-AF65-F5344CB8AC3E}">
        <p14:creationId xmlns:p14="http://schemas.microsoft.com/office/powerpoint/2010/main" val="2192918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740E117-ADD8-DE41-9EB4-8A81EEBFA8E8}"/>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1155679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44EEA3-A155-974E-A4B2-ECCF1EF050B0}"/>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2125637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F68815-75F7-3D44-B342-C0BB78E3C3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621" t="33962" r="15676"/>
          <a:stretch/>
        </p:blipFill>
        <p:spPr>
          <a:xfrm>
            <a:off x="0" y="0"/>
            <a:ext cx="9144000" cy="9030153"/>
          </a:xfrm>
          <a:prstGeom prst="rect">
            <a:avLst/>
          </a:prstGeom>
        </p:spPr>
      </p:pic>
      <p:sp>
        <p:nvSpPr>
          <p:cNvPr id="2" name="Slide Number Placeholder 1">
            <a:extLst>
              <a:ext uri="{FF2B5EF4-FFF2-40B4-BE49-F238E27FC236}">
                <a16:creationId xmlns:a16="http://schemas.microsoft.com/office/drawing/2014/main" id="{B14CB7ED-F93B-6245-9F35-1B8E55CC4B14}"/>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483404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ED0536-FB12-834F-939C-2A0948A5983A}"/>
              </a:ext>
            </a:extLst>
          </p:cNvPr>
          <p:cNvPicPr>
            <a:picLocks noChangeAspect="1"/>
          </p:cNvPicPr>
          <p:nvPr userDrawn="1"/>
        </p:nvPicPr>
        <p:blipFill>
          <a:blip r:embed="rId2"/>
          <a:stretch>
            <a:fillRect/>
          </a:stretch>
        </p:blipFill>
        <p:spPr>
          <a:xfrm>
            <a:off x="2249231" y="1010955"/>
            <a:ext cx="4523277" cy="2838862"/>
          </a:xfrm>
          <a:prstGeom prst="rect">
            <a:avLst/>
          </a:prstGeom>
        </p:spPr>
      </p:pic>
      <p:sp>
        <p:nvSpPr>
          <p:cNvPr id="2" name="Rectangle 1">
            <a:extLst>
              <a:ext uri="{FF2B5EF4-FFF2-40B4-BE49-F238E27FC236}">
                <a16:creationId xmlns:a16="http://schemas.microsoft.com/office/drawing/2014/main" id="{5A57EA43-D29C-E548-8C04-09D90F3BE14C}"/>
              </a:ext>
            </a:extLst>
          </p:cNvPr>
          <p:cNvSpPr/>
          <p:nvPr userDrawn="1"/>
        </p:nvSpPr>
        <p:spPr>
          <a:xfrm>
            <a:off x="2341757" y="1100254"/>
            <a:ext cx="4334107" cy="266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4434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2009DCF-864F-AF4D-8E7B-017DFC4BF753}"/>
              </a:ext>
            </a:extLst>
          </p:cNvPr>
          <p:cNvSpPr/>
          <p:nvPr userDrawn="1"/>
        </p:nvSpPr>
        <p:spPr>
          <a:xfrm>
            <a:off x="0" y="4132544"/>
            <a:ext cx="9144000" cy="101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8C080B5E-8A45-074A-85C8-1C2012F26333}"/>
              </a:ext>
            </a:extLst>
          </p:cNvPr>
          <p:cNvPicPr>
            <a:picLocks noChangeAspect="1"/>
          </p:cNvPicPr>
          <p:nvPr userDrawn="1"/>
        </p:nvPicPr>
        <p:blipFill>
          <a:blip r:embed="rId2"/>
          <a:stretch>
            <a:fillRect/>
          </a:stretch>
        </p:blipFill>
        <p:spPr>
          <a:xfrm>
            <a:off x="2502568" y="-10111"/>
            <a:ext cx="8974456" cy="5153612"/>
          </a:xfrm>
          <a:prstGeom prst="rect">
            <a:avLst/>
          </a:prstGeom>
        </p:spPr>
      </p:pic>
      <p:pic>
        <p:nvPicPr>
          <p:cNvPr id="7" name="Picture 6">
            <a:extLst>
              <a:ext uri="{FF2B5EF4-FFF2-40B4-BE49-F238E27FC236}">
                <a16:creationId xmlns:a16="http://schemas.microsoft.com/office/drawing/2014/main" id="{4AED0536-FB12-834F-939C-2A0948A5983A}"/>
              </a:ext>
            </a:extLst>
          </p:cNvPr>
          <p:cNvPicPr>
            <a:picLocks noChangeAspect="1"/>
          </p:cNvPicPr>
          <p:nvPr userDrawn="1"/>
        </p:nvPicPr>
        <p:blipFill>
          <a:blip r:embed="rId3"/>
          <a:stretch>
            <a:fillRect/>
          </a:stretch>
        </p:blipFill>
        <p:spPr>
          <a:xfrm>
            <a:off x="2301269" y="1010955"/>
            <a:ext cx="2099187" cy="2838862"/>
          </a:xfrm>
          <a:prstGeom prst="rect">
            <a:avLst/>
          </a:prstGeom>
        </p:spPr>
      </p:pic>
    </p:spTree>
    <p:extLst>
      <p:ext uri="{BB962C8B-B14F-4D97-AF65-F5344CB8AC3E}">
        <p14:creationId xmlns:p14="http://schemas.microsoft.com/office/powerpoint/2010/main" val="3208861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E0FD43-4C2D-9C4A-9F5A-84979769637D}"/>
              </a:ext>
            </a:extLst>
          </p:cNvPr>
          <p:cNvGrpSpPr/>
          <p:nvPr userDrawn="1"/>
        </p:nvGrpSpPr>
        <p:grpSpPr>
          <a:xfrm>
            <a:off x="-416512" y="330799"/>
            <a:ext cx="4383099" cy="1863474"/>
            <a:chOff x="-416512" y="330799"/>
            <a:chExt cx="4383099" cy="1863474"/>
          </a:xfrm>
        </p:grpSpPr>
        <p:pic>
          <p:nvPicPr>
            <p:cNvPr id="8" name="Picture 7">
              <a:extLst>
                <a:ext uri="{FF2B5EF4-FFF2-40B4-BE49-F238E27FC236}">
                  <a16:creationId xmlns:a16="http://schemas.microsoft.com/office/drawing/2014/main" id="{1F906923-8372-8B40-BBDC-25FE230EBD43}"/>
                </a:ext>
              </a:extLst>
            </p:cNvPr>
            <p:cNvPicPr>
              <a:picLocks noChangeAspect="1"/>
            </p:cNvPicPr>
            <p:nvPr userDrawn="1"/>
          </p:nvPicPr>
          <p:blipFill>
            <a:blip r:embed="rId2"/>
            <a:stretch>
              <a:fillRect/>
            </a:stretch>
          </p:blipFill>
          <p:spPr>
            <a:xfrm>
              <a:off x="1068613" y="330799"/>
              <a:ext cx="1412074" cy="1863474"/>
            </a:xfrm>
            <a:prstGeom prst="rect">
              <a:avLst/>
            </a:prstGeom>
          </p:spPr>
        </p:pic>
        <p:sp>
          <p:nvSpPr>
            <p:cNvPr id="9" name="Title 2">
              <a:extLst>
                <a:ext uri="{FF2B5EF4-FFF2-40B4-BE49-F238E27FC236}">
                  <a16:creationId xmlns:a16="http://schemas.microsoft.com/office/drawing/2014/main" id="{AF8DB97F-AA6D-A84D-A5C3-71DEDCE81D1F}"/>
                </a:ext>
              </a:extLst>
            </p:cNvPr>
            <p:cNvSpPr txBox="1">
              <a:spLocks/>
            </p:cNvSpPr>
            <p:nvPr userDrawn="1"/>
          </p:nvSpPr>
          <p:spPr>
            <a:xfrm>
              <a:off x="-416512" y="514278"/>
              <a:ext cx="4383099" cy="1574283"/>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n-US" sz="2400" b="1" dirty="0">
                  <a:solidFill>
                    <a:schemeClr val="accent2"/>
                  </a:solidFill>
                </a:rPr>
                <a:t>QUADRUPLE AIM</a:t>
              </a:r>
            </a:p>
          </p:txBody>
        </p:sp>
      </p:grpSp>
      <p:sp>
        <p:nvSpPr>
          <p:cNvPr id="2" name="TextBox 1">
            <a:extLst>
              <a:ext uri="{FF2B5EF4-FFF2-40B4-BE49-F238E27FC236}">
                <a16:creationId xmlns:a16="http://schemas.microsoft.com/office/drawing/2014/main" id="{DFEFDBB6-6345-ED46-A939-9671F12B27B9}"/>
              </a:ext>
            </a:extLst>
          </p:cNvPr>
          <p:cNvSpPr txBox="1"/>
          <p:nvPr userDrawn="1"/>
        </p:nvSpPr>
        <p:spPr>
          <a:xfrm>
            <a:off x="453218" y="2377752"/>
            <a:ext cx="4289503" cy="17029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Improve the health of the community</a:t>
            </a:r>
          </a:p>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Enhance the patient experience</a:t>
            </a:r>
          </a:p>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Reduce the cost of care</a:t>
            </a:r>
          </a:p>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Improve provider and staff well-being</a:t>
            </a:r>
          </a:p>
        </p:txBody>
      </p:sp>
      <p:pic>
        <p:nvPicPr>
          <p:cNvPr id="4" name="Picture 3">
            <a:extLst>
              <a:ext uri="{FF2B5EF4-FFF2-40B4-BE49-F238E27FC236}">
                <a16:creationId xmlns:a16="http://schemas.microsoft.com/office/drawing/2014/main" id="{6798D0EE-E801-EE4E-BBC9-65689DFBF4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4219" y="120933"/>
            <a:ext cx="4534060" cy="4513636"/>
          </a:xfrm>
          <a:prstGeom prst="rect">
            <a:avLst/>
          </a:prstGeom>
        </p:spPr>
      </p:pic>
    </p:spTree>
    <p:extLst>
      <p:ext uri="{BB962C8B-B14F-4D97-AF65-F5344CB8AC3E}">
        <p14:creationId xmlns:p14="http://schemas.microsoft.com/office/powerpoint/2010/main" val="350046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B67668-AC20-4A44-BE39-21A842A1A1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0034" y="184484"/>
            <a:ext cx="8128000" cy="4572000"/>
          </a:xfrm>
          <a:prstGeom prst="rect">
            <a:avLst/>
          </a:prstGeom>
        </p:spPr>
      </p:pic>
    </p:spTree>
    <p:extLst>
      <p:ext uri="{BB962C8B-B14F-4D97-AF65-F5344CB8AC3E}">
        <p14:creationId xmlns:p14="http://schemas.microsoft.com/office/powerpoint/2010/main" val="297826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326B8DD-3AE3-A849-8286-EEBB64BDDC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264" b="18627"/>
          <a:stretch/>
        </p:blipFill>
        <p:spPr>
          <a:xfrm>
            <a:off x="2752361" y="-7434"/>
            <a:ext cx="6293178" cy="4586871"/>
          </a:xfrm>
          <a:prstGeom prst="rect">
            <a:avLst/>
          </a:prstGeom>
        </p:spPr>
      </p:pic>
      <p:grpSp>
        <p:nvGrpSpPr>
          <p:cNvPr id="2" name="Group 1">
            <a:extLst>
              <a:ext uri="{FF2B5EF4-FFF2-40B4-BE49-F238E27FC236}">
                <a16:creationId xmlns:a16="http://schemas.microsoft.com/office/drawing/2014/main" id="{C96DCDCE-C5A4-3645-AADD-0269C6DF4ADD}"/>
              </a:ext>
            </a:extLst>
          </p:cNvPr>
          <p:cNvGrpSpPr/>
          <p:nvPr userDrawn="1"/>
        </p:nvGrpSpPr>
        <p:grpSpPr>
          <a:xfrm>
            <a:off x="-406520" y="848456"/>
            <a:ext cx="4383099" cy="1863474"/>
            <a:chOff x="-406520" y="848456"/>
            <a:chExt cx="4383099" cy="1863474"/>
          </a:xfrm>
        </p:grpSpPr>
        <p:pic>
          <p:nvPicPr>
            <p:cNvPr id="6" name="Picture 5">
              <a:extLst>
                <a:ext uri="{FF2B5EF4-FFF2-40B4-BE49-F238E27FC236}">
                  <a16:creationId xmlns:a16="http://schemas.microsoft.com/office/drawing/2014/main" id="{729A416B-FCB5-564D-9E07-A1E2550C6DC2}"/>
                </a:ext>
              </a:extLst>
            </p:cNvPr>
            <p:cNvPicPr>
              <a:picLocks noChangeAspect="1"/>
            </p:cNvPicPr>
            <p:nvPr userDrawn="1"/>
          </p:nvPicPr>
          <p:blipFill>
            <a:blip r:embed="rId3"/>
            <a:stretch>
              <a:fillRect/>
            </a:stretch>
          </p:blipFill>
          <p:spPr>
            <a:xfrm>
              <a:off x="1078605" y="848456"/>
              <a:ext cx="1412074" cy="1863474"/>
            </a:xfrm>
            <a:prstGeom prst="rect">
              <a:avLst/>
            </a:prstGeom>
          </p:spPr>
        </p:pic>
        <p:sp>
          <p:nvSpPr>
            <p:cNvPr id="7" name="Title 2">
              <a:extLst>
                <a:ext uri="{FF2B5EF4-FFF2-40B4-BE49-F238E27FC236}">
                  <a16:creationId xmlns:a16="http://schemas.microsoft.com/office/drawing/2014/main" id="{97A96892-06DE-D14B-BC6F-DE8080C2EE66}"/>
                </a:ext>
              </a:extLst>
            </p:cNvPr>
            <p:cNvSpPr txBox="1">
              <a:spLocks/>
            </p:cNvSpPr>
            <p:nvPr userDrawn="1"/>
          </p:nvSpPr>
          <p:spPr>
            <a:xfrm>
              <a:off x="-406520" y="1031935"/>
              <a:ext cx="4383099" cy="1574283"/>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n-US" sz="2400" b="1" dirty="0">
                  <a:solidFill>
                    <a:schemeClr val="accent2"/>
                  </a:solidFill>
                </a:rPr>
                <a:t>OUR SERVICE AREA</a:t>
              </a:r>
            </a:p>
          </p:txBody>
        </p:sp>
      </p:grpSp>
      <p:sp>
        <p:nvSpPr>
          <p:cNvPr id="8" name="Rectangle 7">
            <a:extLst>
              <a:ext uri="{FF2B5EF4-FFF2-40B4-BE49-F238E27FC236}">
                <a16:creationId xmlns:a16="http://schemas.microsoft.com/office/drawing/2014/main" id="{F77500C7-AB2B-F742-862B-A42025B4A1F1}"/>
              </a:ext>
            </a:extLst>
          </p:cNvPr>
          <p:cNvSpPr/>
          <p:nvPr userDrawn="1"/>
        </p:nvSpPr>
        <p:spPr>
          <a:xfrm>
            <a:off x="929268" y="3441692"/>
            <a:ext cx="141249" cy="141249"/>
          </a:xfrm>
          <a:prstGeom prst="rect">
            <a:avLst/>
          </a:prstGeom>
          <a:solidFill>
            <a:srgbClr val="005F9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86D3C54-D84F-1943-A725-2EBA406075A8}"/>
              </a:ext>
            </a:extLst>
          </p:cNvPr>
          <p:cNvSpPr/>
          <p:nvPr userDrawn="1"/>
        </p:nvSpPr>
        <p:spPr>
          <a:xfrm>
            <a:off x="929268" y="3741552"/>
            <a:ext cx="141249" cy="141249"/>
          </a:xfrm>
          <a:prstGeom prst="rect">
            <a:avLst/>
          </a:prstGeom>
          <a:solidFill>
            <a:srgbClr val="80808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D774146-513C-7548-A0C3-135B9E35E166}"/>
              </a:ext>
            </a:extLst>
          </p:cNvPr>
          <p:cNvSpPr/>
          <p:nvPr userDrawn="1"/>
        </p:nvSpPr>
        <p:spPr>
          <a:xfrm>
            <a:off x="929268" y="4008093"/>
            <a:ext cx="141249" cy="141249"/>
          </a:xfrm>
          <a:prstGeom prst="rect">
            <a:avLst/>
          </a:prstGeom>
          <a:solidFill>
            <a:srgbClr val="00806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1762561-162C-6748-BA6A-19D6DDA15DA1}"/>
              </a:ext>
            </a:extLst>
          </p:cNvPr>
          <p:cNvSpPr txBox="1"/>
          <p:nvPr userDrawn="1"/>
        </p:nvSpPr>
        <p:spPr>
          <a:xfrm>
            <a:off x="1078605" y="3317901"/>
            <a:ext cx="2044390" cy="889411"/>
          </a:xfrm>
          <a:prstGeom prst="rect">
            <a:avLst/>
          </a:prstGeom>
          <a:noFill/>
        </p:spPr>
        <p:txBody>
          <a:bodyPr wrap="square" rtlCol="0">
            <a:spAutoFit/>
          </a:bodyPr>
          <a:lstStyle/>
          <a:p>
            <a:pPr>
              <a:lnSpc>
                <a:spcPct val="150000"/>
              </a:lnSpc>
            </a:pPr>
            <a:r>
              <a:rPr lang="en-US" sz="1200" dirty="0"/>
              <a:t>CentraCare Service Area</a:t>
            </a:r>
          </a:p>
          <a:p>
            <a:pPr>
              <a:lnSpc>
                <a:spcPct val="150000"/>
              </a:lnSpc>
            </a:pPr>
            <a:r>
              <a:rPr lang="en-US" sz="1200" dirty="0"/>
              <a:t>Carris Health Service Area</a:t>
            </a:r>
          </a:p>
          <a:p>
            <a:pPr>
              <a:lnSpc>
                <a:spcPct val="150000"/>
              </a:lnSpc>
            </a:pPr>
            <a:r>
              <a:rPr lang="en-US" sz="1200" dirty="0"/>
              <a:t>Combined Service Area</a:t>
            </a:r>
          </a:p>
        </p:txBody>
      </p:sp>
    </p:spTree>
    <p:extLst>
      <p:ext uri="{BB962C8B-B14F-4D97-AF65-F5344CB8AC3E}">
        <p14:creationId xmlns:p14="http://schemas.microsoft.com/office/powerpoint/2010/main" val="3524705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75058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868680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922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E0FD43-4C2D-9C4A-9F5A-84979769637D}"/>
              </a:ext>
            </a:extLst>
          </p:cNvPr>
          <p:cNvGrpSpPr/>
          <p:nvPr userDrawn="1"/>
        </p:nvGrpSpPr>
        <p:grpSpPr>
          <a:xfrm>
            <a:off x="-416512" y="330799"/>
            <a:ext cx="4383099" cy="1863474"/>
            <a:chOff x="-416512" y="330799"/>
            <a:chExt cx="4383099" cy="1863474"/>
          </a:xfrm>
        </p:grpSpPr>
        <p:pic>
          <p:nvPicPr>
            <p:cNvPr id="8" name="Picture 7">
              <a:extLst>
                <a:ext uri="{FF2B5EF4-FFF2-40B4-BE49-F238E27FC236}">
                  <a16:creationId xmlns:a16="http://schemas.microsoft.com/office/drawing/2014/main" id="{1F906923-8372-8B40-BBDC-25FE230EBD43}"/>
                </a:ext>
              </a:extLst>
            </p:cNvPr>
            <p:cNvPicPr>
              <a:picLocks noChangeAspect="1"/>
            </p:cNvPicPr>
            <p:nvPr userDrawn="1"/>
          </p:nvPicPr>
          <p:blipFill>
            <a:blip r:embed="rId2"/>
            <a:stretch>
              <a:fillRect/>
            </a:stretch>
          </p:blipFill>
          <p:spPr>
            <a:xfrm>
              <a:off x="1068613" y="330799"/>
              <a:ext cx="1412074" cy="1863474"/>
            </a:xfrm>
            <a:prstGeom prst="rect">
              <a:avLst/>
            </a:prstGeom>
          </p:spPr>
        </p:pic>
        <p:sp>
          <p:nvSpPr>
            <p:cNvPr id="9" name="Title 2">
              <a:extLst>
                <a:ext uri="{FF2B5EF4-FFF2-40B4-BE49-F238E27FC236}">
                  <a16:creationId xmlns:a16="http://schemas.microsoft.com/office/drawing/2014/main" id="{AF8DB97F-AA6D-A84D-A5C3-71DEDCE81D1F}"/>
                </a:ext>
              </a:extLst>
            </p:cNvPr>
            <p:cNvSpPr txBox="1">
              <a:spLocks/>
            </p:cNvSpPr>
            <p:nvPr userDrawn="1"/>
          </p:nvSpPr>
          <p:spPr>
            <a:xfrm>
              <a:off x="-416512" y="514278"/>
              <a:ext cx="4383099" cy="1574283"/>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n-US" sz="2400" b="1" dirty="0">
                  <a:solidFill>
                    <a:schemeClr val="accent2"/>
                  </a:solidFill>
                </a:rPr>
                <a:t>QUADRUPLE AIM</a:t>
              </a:r>
            </a:p>
          </p:txBody>
        </p:sp>
      </p:grpSp>
      <p:sp>
        <p:nvSpPr>
          <p:cNvPr id="2" name="TextBox 1">
            <a:extLst>
              <a:ext uri="{FF2B5EF4-FFF2-40B4-BE49-F238E27FC236}">
                <a16:creationId xmlns:a16="http://schemas.microsoft.com/office/drawing/2014/main" id="{DFEFDBB6-6345-ED46-A939-9671F12B27B9}"/>
              </a:ext>
            </a:extLst>
          </p:cNvPr>
          <p:cNvSpPr txBox="1"/>
          <p:nvPr userDrawn="1"/>
        </p:nvSpPr>
        <p:spPr>
          <a:xfrm>
            <a:off x="453218" y="2377752"/>
            <a:ext cx="4289503" cy="17029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Improve the health of the community</a:t>
            </a:r>
          </a:p>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Enhance the patient experience</a:t>
            </a:r>
          </a:p>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Reduce the cost of care</a:t>
            </a:r>
          </a:p>
          <a:p>
            <a:pPr marL="285750" indent="-285750">
              <a:lnSpc>
                <a:spcPct val="150000"/>
              </a:lnSpc>
              <a:buFont typeface="Arial" panose="020B0604020202020204" pitchFamily="34" charset="0"/>
              <a:buChar char="•"/>
            </a:pPr>
            <a:r>
              <a:rPr lang="en-US" sz="1800" b="0" i="0" kern="1200" dirty="0">
                <a:solidFill>
                  <a:schemeClr val="accent4"/>
                </a:solidFill>
                <a:effectLst/>
                <a:latin typeface="+mn-lt"/>
                <a:ea typeface="+mn-ea"/>
                <a:cs typeface="+mn-cs"/>
              </a:rPr>
              <a:t>Improve provider and staff well-being</a:t>
            </a:r>
          </a:p>
        </p:txBody>
      </p:sp>
      <p:pic>
        <p:nvPicPr>
          <p:cNvPr id="4" name="Picture 3">
            <a:extLst>
              <a:ext uri="{FF2B5EF4-FFF2-40B4-BE49-F238E27FC236}">
                <a16:creationId xmlns:a16="http://schemas.microsoft.com/office/drawing/2014/main" id="{6798D0EE-E801-EE4E-BBC9-65689DFBF4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4219" y="120933"/>
            <a:ext cx="4534060" cy="4513636"/>
          </a:xfrm>
          <a:prstGeom prst="rect">
            <a:avLst/>
          </a:prstGeom>
        </p:spPr>
      </p:pic>
      <p:sp>
        <p:nvSpPr>
          <p:cNvPr id="3" name="Slide Number Placeholder 2">
            <a:extLst>
              <a:ext uri="{FF2B5EF4-FFF2-40B4-BE49-F238E27FC236}">
                <a16:creationId xmlns:a16="http://schemas.microsoft.com/office/drawing/2014/main" id="{FAACB257-57B9-4A4E-BFB4-C2B13D39C130}"/>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136922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Conten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0535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1262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Box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4028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Box Right">
    <p:spTree>
      <p:nvGrpSpPr>
        <p:cNvPr id="1" name=""/>
        <p:cNvGrpSpPr/>
        <p:nvPr/>
      </p:nvGrpSpPr>
      <p:grpSpPr>
        <a:xfrm>
          <a:off x="0" y="0"/>
          <a:ext cx="0" cy="0"/>
          <a:chOff x="0" y="0"/>
          <a:chExt cx="0" cy="0"/>
        </a:xfrm>
      </p:grpSpPr>
      <p:sp>
        <p:nvSpPr>
          <p:cNvPr id="5" name="Content Placeholder 2"/>
          <p:cNvSpPr>
            <a:spLocks noGrp="1"/>
          </p:cNvSpPr>
          <p:nvPr>
            <p:ph idx="13"/>
          </p:nvPr>
        </p:nvSpPr>
        <p:spPr>
          <a:xfrm>
            <a:off x="470535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780606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Righ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482600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p:cNvSpPr>
            <a:spLocks noGrp="1"/>
          </p:cNvSpPr>
          <p:nvPr>
            <p:ph type="pic" sz="quarter" idx="14" hasCustomPrompt="1"/>
          </p:nvPr>
        </p:nvSpPr>
        <p:spPr>
          <a:xfrm>
            <a:off x="5419724" y="-1"/>
            <a:ext cx="3724275"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4" name="Title 3"/>
          <p:cNvSpPr>
            <a:spLocks noGrp="1"/>
          </p:cNvSpPr>
          <p:nvPr>
            <p:ph type="title"/>
          </p:nvPr>
        </p:nvSpPr>
        <p:spPr>
          <a:xfrm>
            <a:off x="228600" y="233363"/>
            <a:ext cx="4840357" cy="732112"/>
          </a:xfrm>
        </p:spPr>
        <p:txBody>
          <a:bodyPr/>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427046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Left Image">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89400" y="227012"/>
            <a:ext cx="4826000" cy="738463"/>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p:cNvSpPr>
            <a:spLocks noGrp="1"/>
          </p:cNvSpPr>
          <p:nvPr>
            <p:ph type="pic" sz="quarter" idx="14" hasCustomPrompt="1"/>
          </p:nvPr>
        </p:nvSpPr>
        <p:spPr>
          <a:xfrm>
            <a:off x="0" y="-1"/>
            <a:ext cx="3724275"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3727342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ight Imag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228601" y="227012"/>
            <a:ext cx="4118020" cy="738463"/>
          </a:xfrm>
        </p:spPr>
        <p:txBody>
          <a:bodyPr vert="horz" lIns="0" tIns="0" rIns="0" bIns="0" rtlCol="0" anchor="t">
            <a:noAutofit/>
          </a:bodyPr>
          <a:lstStyle>
            <a:lvl1pPr>
              <a:defRPr lang="en-US" dirty="0">
                <a:solidFill>
                  <a:schemeClr val="accent2"/>
                </a:solidFill>
              </a:defRPr>
            </a:lvl1pPr>
          </a:lstStyle>
          <a:p>
            <a:pPr lvl="0"/>
            <a:r>
              <a:rPr lang="en-US" dirty="0"/>
              <a:t>Click to edit Master title style</a:t>
            </a:r>
          </a:p>
        </p:txBody>
      </p:sp>
      <p:sp>
        <p:nvSpPr>
          <p:cNvPr id="7" name="Picture Placeholder 2"/>
          <p:cNvSpPr>
            <a:spLocks noGrp="1"/>
          </p:cNvSpPr>
          <p:nvPr>
            <p:ph type="pic" sz="quarter" idx="14" hasCustomPrompt="1"/>
          </p:nvPr>
        </p:nvSpPr>
        <p:spPr>
          <a:xfrm>
            <a:off x="4572000" y="-1"/>
            <a:ext cx="4572000"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3857998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Right Image with Title">
    <p:spTree>
      <p:nvGrpSpPr>
        <p:cNvPr id="1" name=""/>
        <p:cNvGrpSpPr/>
        <p:nvPr/>
      </p:nvGrpSpPr>
      <p:grpSpPr>
        <a:xfrm>
          <a:off x="0" y="0"/>
          <a:ext cx="0" cy="0"/>
          <a:chOff x="0" y="0"/>
          <a:chExt cx="0" cy="0"/>
        </a:xfrm>
      </p:grpSpPr>
      <p:sp>
        <p:nvSpPr>
          <p:cNvPr id="5" name="Rectangle 4"/>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p:cNvSpPr>
            <a:spLocks noGrp="1"/>
          </p:cNvSpPr>
          <p:nvPr>
            <p:ph type="pic" sz="quarter" idx="14" hasCustomPrompt="1"/>
          </p:nvPr>
        </p:nvSpPr>
        <p:spPr>
          <a:xfrm>
            <a:off x="0" y="0"/>
            <a:ext cx="4572000"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1625326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Bottom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51"/>
            <a:ext cx="8686800"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4" hasCustomPrompt="1"/>
          </p:nvPr>
        </p:nvSpPr>
        <p:spPr>
          <a:xfrm>
            <a:off x="0" y="2857499"/>
            <a:ext cx="9144000" cy="17303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4" name="Title 3"/>
          <p:cNvSpPr>
            <a:spLocks noGrp="1"/>
          </p:cNvSpPr>
          <p:nvPr>
            <p:ph type="title"/>
          </p:nvPr>
        </p:nvSpPr>
        <p:spPr/>
        <p:txBody>
          <a:bodyPr/>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681907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6" name="Rectangle 5"/>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
          <p:cNvSpPr>
            <a:spLocks noGrp="1"/>
          </p:cNvSpPr>
          <p:nvPr>
            <p:ph type="pic" sz="quarter" idx="18" hasCustomPrompt="1"/>
          </p:nvPr>
        </p:nvSpPr>
        <p:spPr>
          <a:xfrm>
            <a:off x="0" y="-1"/>
            <a:ext cx="9144000" cy="458787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2545966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Image with Title ">
    <p:spTree>
      <p:nvGrpSpPr>
        <p:cNvPr id="1" name=""/>
        <p:cNvGrpSpPr/>
        <p:nvPr/>
      </p:nvGrpSpPr>
      <p:grpSpPr>
        <a:xfrm>
          <a:off x="0" y="0"/>
          <a:ext cx="0" cy="0"/>
          <a:chOff x="0" y="0"/>
          <a:chExt cx="0" cy="0"/>
        </a:xfrm>
      </p:grpSpPr>
      <p:sp>
        <p:nvSpPr>
          <p:cNvPr id="7" name="Rectangle 6"/>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2"/>
          <p:cNvSpPr>
            <a:spLocks noGrp="1"/>
          </p:cNvSpPr>
          <p:nvPr>
            <p:ph type="pic" sz="quarter" idx="21" hasCustomPrompt="1"/>
          </p:nvPr>
        </p:nvSpPr>
        <p:spPr>
          <a:xfrm>
            <a:off x="0" y="2293937"/>
            <a:ext cx="4572000" cy="229393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0" name="Picture Placeholder 2"/>
          <p:cNvSpPr>
            <a:spLocks noGrp="1"/>
          </p:cNvSpPr>
          <p:nvPr>
            <p:ph type="pic" sz="quarter" idx="22" hasCustomPrompt="1"/>
          </p:nvPr>
        </p:nvSpPr>
        <p:spPr>
          <a:xfrm>
            <a:off x="4572000" y="-1"/>
            <a:ext cx="4572000" cy="2293937"/>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1" name="Picture Placeholder 2"/>
          <p:cNvSpPr>
            <a:spLocks noGrp="1"/>
          </p:cNvSpPr>
          <p:nvPr>
            <p:ph type="pic" sz="quarter" idx="23" hasCustomPrompt="1"/>
          </p:nvPr>
        </p:nvSpPr>
        <p:spPr>
          <a:xfrm>
            <a:off x="4572000" y="2293937"/>
            <a:ext cx="4572000" cy="229393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2" name="Picture Placeholder 2"/>
          <p:cNvSpPr>
            <a:spLocks noGrp="1"/>
          </p:cNvSpPr>
          <p:nvPr>
            <p:ph type="pic" sz="quarter" idx="24" hasCustomPrompt="1"/>
          </p:nvPr>
        </p:nvSpPr>
        <p:spPr>
          <a:xfrm>
            <a:off x="0" y="0"/>
            <a:ext cx="4572000" cy="229393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294574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B67668-AC20-4A44-BE39-21A842A1A1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0034" y="184484"/>
            <a:ext cx="8128000" cy="4572000"/>
          </a:xfrm>
          <a:prstGeom prst="rect">
            <a:avLst/>
          </a:prstGeom>
        </p:spPr>
      </p:pic>
      <p:sp>
        <p:nvSpPr>
          <p:cNvPr id="2" name="Slide Number Placeholder 1">
            <a:extLst>
              <a:ext uri="{FF2B5EF4-FFF2-40B4-BE49-F238E27FC236}">
                <a16:creationId xmlns:a16="http://schemas.microsoft.com/office/drawing/2014/main" id="{4DC60B29-C998-EF43-B93F-05A7AB9ED666}"/>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3190349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Images with Captions ">
    <p:spTree>
      <p:nvGrpSpPr>
        <p:cNvPr id="1" name=""/>
        <p:cNvGrpSpPr/>
        <p:nvPr/>
      </p:nvGrpSpPr>
      <p:grpSpPr>
        <a:xfrm>
          <a:off x="0" y="0"/>
          <a:ext cx="0" cy="0"/>
          <a:chOff x="0" y="0"/>
          <a:chExt cx="0" cy="0"/>
        </a:xfrm>
      </p:grpSpPr>
      <p:sp>
        <p:nvSpPr>
          <p:cNvPr id="6" name="Rectangle 5"/>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3" hasCustomPrompt="1"/>
          </p:nvPr>
        </p:nvSpPr>
        <p:spPr>
          <a:xfrm>
            <a:off x="0" y="-1"/>
            <a:ext cx="3048000" cy="4587876"/>
          </a:xfrm>
        </p:spPr>
        <p:txBody>
          <a:bodyPr vert="horz" lIns="0" tIns="1371600" rIns="0" bIns="1371600" rtlCol="0" anchor="t">
            <a:normAutofit/>
          </a:bodyPr>
          <a:lstStyle>
            <a:lvl1pPr marL="287338" indent="-287338" algn="ctr">
              <a:buClr>
                <a:schemeClr val="bg1"/>
              </a:buClr>
              <a:buFont typeface="Century Gothic" panose="020B0502020202020204" pitchFamily="34" charset="0"/>
              <a:buChar char=" "/>
              <a:defRPr lang="en-US" dirty="0"/>
            </a:lvl1pPr>
          </a:lstStyle>
          <a:p>
            <a:pPr marL="0" lvl="0" indent="0" algn="ctr">
              <a:buNone/>
            </a:pPr>
            <a:r>
              <a:rPr lang="en-US" dirty="0"/>
              <a:t> </a:t>
            </a:r>
          </a:p>
        </p:txBody>
      </p:sp>
      <p:sp>
        <p:nvSpPr>
          <p:cNvPr id="11" name="Picture Placeholder 2"/>
          <p:cNvSpPr>
            <a:spLocks noGrp="1"/>
          </p:cNvSpPr>
          <p:nvPr>
            <p:ph type="pic" sz="quarter" idx="14" hasCustomPrompt="1"/>
          </p:nvPr>
        </p:nvSpPr>
        <p:spPr>
          <a:xfrm>
            <a:off x="3048000" y="-1"/>
            <a:ext cx="3048000" cy="4587876"/>
          </a:xfrm>
        </p:spPr>
        <p:txBody>
          <a:bodyPr vert="horz" lIns="0" tIns="1371600" rIns="0" bIns="1371600" rtlCol="0">
            <a:normAutofit/>
          </a:bodyPr>
          <a:lstStyle>
            <a:lvl1pPr marL="287338" indent="-287338" algn="ctr">
              <a:buClr>
                <a:schemeClr val="bg1"/>
              </a:buClr>
              <a:buFont typeface="Century Gothic" panose="020B0502020202020204" pitchFamily="34" charset="0"/>
              <a:buChar char=" "/>
              <a:defRPr lang="en-US" dirty="0"/>
            </a:lvl1pPr>
          </a:lstStyle>
          <a:p>
            <a:pPr marL="0" lvl="0" indent="0" algn="ctr">
              <a:buNone/>
            </a:pPr>
            <a:r>
              <a:rPr lang="en-US" dirty="0"/>
              <a:t> </a:t>
            </a:r>
          </a:p>
        </p:txBody>
      </p:sp>
      <p:sp>
        <p:nvSpPr>
          <p:cNvPr id="12" name="Picture Placeholder 2"/>
          <p:cNvSpPr>
            <a:spLocks noGrp="1"/>
          </p:cNvSpPr>
          <p:nvPr>
            <p:ph type="pic" sz="quarter" idx="15" hasCustomPrompt="1"/>
          </p:nvPr>
        </p:nvSpPr>
        <p:spPr>
          <a:xfrm>
            <a:off x="6096000" y="-1"/>
            <a:ext cx="3048000" cy="4587876"/>
          </a:xfrm>
        </p:spPr>
        <p:txBody>
          <a:bodyPr vert="horz" lIns="0" tIns="1371600" rIns="0" bIns="1371600" rtlCol="0">
            <a:normAutofit/>
          </a:bodyPr>
          <a:lstStyle>
            <a:lvl1pPr marL="287338" indent="-287338" algn="ctr">
              <a:buClr>
                <a:schemeClr val="bg1"/>
              </a:buClr>
              <a:buFont typeface="Century Gothic" panose="020B0502020202020204" pitchFamily="34" charset="0"/>
              <a:buChar char=" "/>
              <a:defRPr lang="en-US" dirty="0"/>
            </a:lvl1pPr>
          </a:lstStyle>
          <a:p>
            <a:pPr marL="0" lvl="0" indent="0" algn="ctr">
              <a:buNone/>
            </a:pPr>
            <a:r>
              <a:rPr lang="en-US" dirty="0"/>
              <a:t> </a:t>
            </a:r>
          </a:p>
        </p:txBody>
      </p:sp>
    </p:spTree>
    <p:extLst>
      <p:ext uri="{BB962C8B-B14F-4D97-AF65-F5344CB8AC3E}">
        <p14:creationId xmlns:p14="http://schemas.microsoft.com/office/powerpoint/2010/main" val="2645893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edia Placeholder 2"/>
          <p:cNvSpPr>
            <a:spLocks noGrp="1"/>
          </p:cNvSpPr>
          <p:nvPr>
            <p:ph type="media" sz="quarter" idx="10" hasCustomPrompt="1"/>
          </p:nvPr>
        </p:nvSpPr>
        <p:spPr>
          <a:xfrm>
            <a:off x="0" y="0"/>
            <a:ext cx="9144000" cy="4587875"/>
          </a:xfrm>
        </p:spPr>
        <p:txBody>
          <a:bodyPr/>
          <a:lstStyle>
            <a:lvl1pPr marL="0" indent="0">
              <a:buNone/>
              <a:defRPr baseline="0"/>
            </a:lvl1pPr>
          </a:lstStyle>
          <a:p>
            <a:r>
              <a:rPr lang="en-US" dirty="0"/>
              <a:t> </a:t>
            </a:r>
          </a:p>
        </p:txBody>
      </p:sp>
    </p:spTree>
    <p:extLst>
      <p:ext uri="{BB962C8B-B14F-4D97-AF65-F5344CB8AC3E}">
        <p14:creationId xmlns:p14="http://schemas.microsoft.com/office/powerpoint/2010/main" val="3298891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6160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205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ransition Slide">
    <p:spTree>
      <p:nvGrpSpPr>
        <p:cNvPr id="1" name=""/>
        <p:cNvGrpSpPr/>
        <p:nvPr/>
      </p:nvGrpSpPr>
      <p:grpSpPr>
        <a:xfrm>
          <a:off x="0" y="0"/>
          <a:ext cx="0" cy="0"/>
          <a:chOff x="0" y="0"/>
          <a:chExt cx="0" cy="0"/>
        </a:xfrm>
      </p:grpSpPr>
      <p:pic>
        <p:nvPicPr>
          <p:cNvPr id="12" name="Picture 11" descr="A picture containing outdoor, snow, water, sky&#10;&#10;Description automatically generated">
            <a:extLst>
              <a:ext uri="{FF2B5EF4-FFF2-40B4-BE49-F238E27FC236}">
                <a16:creationId xmlns:a16="http://schemas.microsoft.com/office/drawing/2014/main" id="{E95FFEA5-C24D-5741-AD82-18BFB86D38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4"/>
            <a:ext cx="9144000" cy="5140071"/>
          </a:xfrm>
          <a:prstGeom prst="rect">
            <a:avLst/>
          </a:prstGeom>
        </p:spPr>
      </p:pic>
    </p:spTree>
    <p:extLst>
      <p:ext uri="{BB962C8B-B14F-4D97-AF65-F5344CB8AC3E}">
        <p14:creationId xmlns:p14="http://schemas.microsoft.com/office/powerpoint/2010/main" val="2134555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F68815-75F7-3D44-B342-C0BB78E3C3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621" t="33962" r="15676"/>
          <a:stretch/>
        </p:blipFill>
        <p:spPr>
          <a:xfrm>
            <a:off x="0" y="0"/>
            <a:ext cx="9144000" cy="9030153"/>
          </a:xfrm>
          <a:prstGeom prst="rect">
            <a:avLst/>
          </a:prstGeom>
        </p:spPr>
      </p:pic>
    </p:spTree>
    <p:extLst>
      <p:ext uri="{BB962C8B-B14F-4D97-AF65-F5344CB8AC3E}">
        <p14:creationId xmlns:p14="http://schemas.microsoft.com/office/powerpoint/2010/main" val="3198050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2"/>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2"/>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884" indent="0" algn="ctr">
              <a:buNone/>
              <a:defRPr sz="1350"/>
            </a:lvl2pPr>
            <a:lvl3pPr marL="685766" indent="0" algn="ctr">
              <a:buNone/>
              <a:defRPr sz="1350"/>
            </a:lvl3pPr>
            <a:lvl4pPr marL="1028649" indent="0" algn="ctr">
              <a:buNone/>
              <a:defRPr sz="1350"/>
            </a:lvl4pPr>
            <a:lvl5pPr marL="1371532" indent="0" algn="ctr">
              <a:buNone/>
              <a:defRPr sz="1350"/>
            </a:lvl5pPr>
            <a:lvl6pPr marL="1714415" indent="0" algn="ctr">
              <a:buNone/>
              <a:defRPr sz="1350"/>
            </a:lvl6pPr>
            <a:lvl7pPr marL="2057297" indent="0" algn="ctr">
              <a:buNone/>
              <a:defRPr sz="1350"/>
            </a:lvl7pPr>
            <a:lvl8pPr marL="2400180" indent="0" algn="ctr">
              <a:buNone/>
              <a:defRPr sz="1350"/>
            </a:lvl8pPr>
            <a:lvl9pPr marL="2743064" indent="0" algn="ctr">
              <a:buNone/>
              <a:defRPr sz="135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994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a:xfrm>
            <a:off x="0" y="1"/>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892" indent="0" algn="ctr">
              <a:buNone/>
              <a:defRPr sz="1350"/>
            </a:lvl2pPr>
            <a:lvl3pPr marL="685783" indent="0" algn="ctr">
              <a:buNone/>
              <a:defRPr sz="1350"/>
            </a:lvl3pPr>
            <a:lvl4pPr marL="1028675" indent="0" algn="ctr">
              <a:buNone/>
              <a:defRPr sz="1350"/>
            </a:lvl4pPr>
            <a:lvl5pPr marL="1371566" indent="0" algn="ctr">
              <a:buNone/>
              <a:defRPr sz="1350"/>
            </a:lvl5pPr>
            <a:lvl6pPr marL="1714457" indent="0" algn="ctr">
              <a:buNone/>
              <a:defRPr sz="1350"/>
            </a:lvl6pPr>
            <a:lvl7pPr marL="2057348" indent="0" algn="ctr">
              <a:buNone/>
              <a:defRPr sz="1350"/>
            </a:lvl7pPr>
            <a:lvl8pPr marL="2400240" indent="0" algn="ctr">
              <a:buNone/>
              <a:defRPr sz="1350"/>
            </a:lvl8pPr>
            <a:lvl9pPr marL="2743132" indent="0" algn="ctr">
              <a:buNone/>
              <a:defRPr sz="135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837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773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317827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326B8DD-3AE3-A849-8286-EEBB64BDDC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264" b="18627"/>
          <a:stretch/>
        </p:blipFill>
        <p:spPr>
          <a:xfrm>
            <a:off x="2752361" y="-7434"/>
            <a:ext cx="6293178" cy="4586871"/>
          </a:xfrm>
          <a:prstGeom prst="rect">
            <a:avLst/>
          </a:prstGeom>
        </p:spPr>
      </p:pic>
      <p:grpSp>
        <p:nvGrpSpPr>
          <p:cNvPr id="2" name="Group 1">
            <a:extLst>
              <a:ext uri="{FF2B5EF4-FFF2-40B4-BE49-F238E27FC236}">
                <a16:creationId xmlns:a16="http://schemas.microsoft.com/office/drawing/2014/main" id="{C96DCDCE-C5A4-3645-AADD-0269C6DF4ADD}"/>
              </a:ext>
            </a:extLst>
          </p:cNvPr>
          <p:cNvGrpSpPr/>
          <p:nvPr userDrawn="1"/>
        </p:nvGrpSpPr>
        <p:grpSpPr>
          <a:xfrm>
            <a:off x="-406520" y="848456"/>
            <a:ext cx="4383099" cy="1863474"/>
            <a:chOff x="-406520" y="848456"/>
            <a:chExt cx="4383099" cy="1863474"/>
          </a:xfrm>
        </p:grpSpPr>
        <p:pic>
          <p:nvPicPr>
            <p:cNvPr id="6" name="Picture 5">
              <a:extLst>
                <a:ext uri="{FF2B5EF4-FFF2-40B4-BE49-F238E27FC236}">
                  <a16:creationId xmlns:a16="http://schemas.microsoft.com/office/drawing/2014/main" id="{729A416B-FCB5-564D-9E07-A1E2550C6DC2}"/>
                </a:ext>
              </a:extLst>
            </p:cNvPr>
            <p:cNvPicPr>
              <a:picLocks noChangeAspect="1"/>
            </p:cNvPicPr>
            <p:nvPr userDrawn="1"/>
          </p:nvPicPr>
          <p:blipFill>
            <a:blip r:embed="rId3"/>
            <a:stretch>
              <a:fillRect/>
            </a:stretch>
          </p:blipFill>
          <p:spPr>
            <a:xfrm>
              <a:off x="1078605" y="848456"/>
              <a:ext cx="1412074" cy="1863474"/>
            </a:xfrm>
            <a:prstGeom prst="rect">
              <a:avLst/>
            </a:prstGeom>
          </p:spPr>
        </p:pic>
        <p:sp>
          <p:nvSpPr>
            <p:cNvPr id="7" name="Title 2">
              <a:extLst>
                <a:ext uri="{FF2B5EF4-FFF2-40B4-BE49-F238E27FC236}">
                  <a16:creationId xmlns:a16="http://schemas.microsoft.com/office/drawing/2014/main" id="{97A96892-06DE-D14B-BC6F-DE8080C2EE66}"/>
                </a:ext>
              </a:extLst>
            </p:cNvPr>
            <p:cNvSpPr txBox="1">
              <a:spLocks/>
            </p:cNvSpPr>
            <p:nvPr userDrawn="1"/>
          </p:nvSpPr>
          <p:spPr>
            <a:xfrm>
              <a:off x="-406520" y="1031935"/>
              <a:ext cx="4383099" cy="1574283"/>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n-US" sz="2400" b="1" dirty="0">
                  <a:solidFill>
                    <a:schemeClr val="accent2"/>
                  </a:solidFill>
                </a:rPr>
                <a:t>OUR SERVICE AREA</a:t>
              </a:r>
            </a:p>
          </p:txBody>
        </p:sp>
      </p:grpSp>
      <p:sp>
        <p:nvSpPr>
          <p:cNvPr id="8" name="Rectangle 7">
            <a:extLst>
              <a:ext uri="{FF2B5EF4-FFF2-40B4-BE49-F238E27FC236}">
                <a16:creationId xmlns:a16="http://schemas.microsoft.com/office/drawing/2014/main" id="{F77500C7-AB2B-F742-862B-A42025B4A1F1}"/>
              </a:ext>
            </a:extLst>
          </p:cNvPr>
          <p:cNvSpPr/>
          <p:nvPr userDrawn="1"/>
        </p:nvSpPr>
        <p:spPr>
          <a:xfrm>
            <a:off x="929268" y="3441692"/>
            <a:ext cx="141249" cy="141249"/>
          </a:xfrm>
          <a:prstGeom prst="rect">
            <a:avLst/>
          </a:prstGeom>
          <a:solidFill>
            <a:srgbClr val="005F9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6D3C54-D84F-1943-A725-2EBA406075A8}"/>
              </a:ext>
            </a:extLst>
          </p:cNvPr>
          <p:cNvSpPr/>
          <p:nvPr userDrawn="1"/>
        </p:nvSpPr>
        <p:spPr>
          <a:xfrm>
            <a:off x="929268" y="3741552"/>
            <a:ext cx="141249" cy="141249"/>
          </a:xfrm>
          <a:prstGeom prst="rect">
            <a:avLst/>
          </a:prstGeom>
          <a:solidFill>
            <a:srgbClr val="80808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774146-513C-7548-A0C3-135B9E35E166}"/>
              </a:ext>
            </a:extLst>
          </p:cNvPr>
          <p:cNvSpPr/>
          <p:nvPr userDrawn="1"/>
        </p:nvSpPr>
        <p:spPr>
          <a:xfrm>
            <a:off x="929268" y="4008093"/>
            <a:ext cx="141249" cy="141249"/>
          </a:xfrm>
          <a:prstGeom prst="rect">
            <a:avLst/>
          </a:prstGeom>
          <a:solidFill>
            <a:srgbClr val="00806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762561-162C-6748-BA6A-19D6DDA15DA1}"/>
              </a:ext>
            </a:extLst>
          </p:cNvPr>
          <p:cNvSpPr txBox="1"/>
          <p:nvPr userDrawn="1"/>
        </p:nvSpPr>
        <p:spPr>
          <a:xfrm>
            <a:off x="1078605" y="3317901"/>
            <a:ext cx="2044390" cy="889411"/>
          </a:xfrm>
          <a:prstGeom prst="rect">
            <a:avLst/>
          </a:prstGeom>
          <a:noFill/>
        </p:spPr>
        <p:txBody>
          <a:bodyPr wrap="square" rtlCol="0">
            <a:spAutoFit/>
          </a:bodyPr>
          <a:lstStyle/>
          <a:p>
            <a:pPr>
              <a:lnSpc>
                <a:spcPct val="150000"/>
              </a:lnSpc>
            </a:pPr>
            <a:r>
              <a:rPr lang="en-US" sz="1200" dirty="0"/>
              <a:t>CentraCare Service Area</a:t>
            </a:r>
          </a:p>
          <a:p>
            <a:pPr>
              <a:lnSpc>
                <a:spcPct val="150000"/>
              </a:lnSpc>
            </a:pPr>
            <a:r>
              <a:rPr lang="en-US" sz="1200" dirty="0" err="1"/>
              <a:t>Carris</a:t>
            </a:r>
            <a:r>
              <a:rPr lang="en-US" sz="1200" dirty="0"/>
              <a:t> Health Service Area</a:t>
            </a:r>
          </a:p>
          <a:p>
            <a:pPr>
              <a:lnSpc>
                <a:spcPct val="150000"/>
              </a:lnSpc>
            </a:pPr>
            <a:r>
              <a:rPr lang="en-US" sz="1200" dirty="0"/>
              <a:t>Combined Service Area</a:t>
            </a:r>
          </a:p>
        </p:txBody>
      </p:sp>
      <p:sp>
        <p:nvSpPr>
          <p:cNvPr id="4" name="Slide Number Placeholder 3">
            <a:extLst>
              <a:ext uri="{FF2B5EF4-FFF2-40B4-BE49-F238E27FC236}">
                <a16:creationId xmlns:a16="http://schemas.microsoft.com/office/drawing/2014/main" id="{A1D59A8C-3869-E042-9F37-C9431909D5F8}"/>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3682008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2"/>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2"/>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866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9" name="Rectangle 8"/>
          <p:cNvSpPr/>
          <p:nvPr/>
        </p:nvSpPr>
        <p:spPr>
          <a:xfrm>
            <a:off x="0" y="1"/>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606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299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EE96D2-049C-486C-9458-97D130496270}" type="datetimeFigureOut">
              <a:rPr lang="en-US" smtClean="0"/>
              <a:t>4/16/21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1199361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3"/>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marL="0" lvl="0" indent="0" algn="l" defTabSz="685766"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3"/>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EE96D2-049C-486C-9458-97D130496270}" type="datetimeFigureOut">
              <a:rPr lang="en-US" smtClean="0"/>
              <a:t>4/16/21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3877045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2"/>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marL="0" lvl="0" indent="0" algn="l" defTabSz="685783"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2"/>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EE96D2-049C-486C-9458-97D130496270}" type="datetimeFigureOut">
              <a:rPr lang="en-US" smtClean="0"/>
              <a:t>4/16/21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5685697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EE96D2-049C-486C-9458-97D130496270}" type="datetimeFigureOut">
              <a:rPr lang="en-US" smtClean="0"/>
              <a:t>4/16/21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759859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EE96D2-049C-486C-9458-97D130496270}" type="datetimeFigureOut">
              <a:rPr lang="en-US" smtClean="0"/>
              <a:t>4/16/21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567200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E96D2-049C-486C-9458-97D130496270}" type="datetimeFigureOut">
              <a:rPr lang="en-US" smtClean="0"/>
              <a:t>4/16/21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61690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1693131"/>
            <a:ext cx="3291840" cy="2821721"/>
          </a:xfrm>
        </p:spPr>
        <p:txBody>
          <a:bodyPr lIns="91440" rIns="91440">
            <a:normAutofit/>
          </a:bodyPr>
          <a:lstStyle>
            <a:lvl1pPr marL="0" indent="0">
              <a:lnSpc>
                <a:spcPct val="108000"/>
              </a:lnSpc>
              <a:spcBef>
                <a:spcPts val="450"/>
              </a:spcBef>
              <a:buNone/>
              <a:defRPr sz="120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EE96D2-049C-486C-9458-97D130496270}" type="datetimeFigureOut">
              <a:rPr lang="en-US" smtClean="0"/>
              <a:t>4/16/21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497741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D02614A3-C4CF-134B-A04E-B214F0DB9BA2}"/>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132106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AEE96D2-049C-486C-9458-97D130496270}" type="datetimeFigureOut">
              <a:rPr lang="en-US" smtClean="0"/>
              <a:t>4/16/21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959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1693130"/>
            <a:ext cx="3291840" cy="2821721"/>
          </a:xfrm>
        </p:spPr>
        <p:txBody>
          <a:bodyPr lIns="91440" rIns="91440">
            <a:normAutofit/>
          </a:bodyPr>
          <a:lstStyle>
            <a:lvl1pPr marL="0" indent="0">
              <a:lnSpc>
                <a:spcPct val="108000"/>
              </a:lnSpc>
              <a:spcBef>
                <a:spcPts val="450"/>
              </a:spcBef>
              <a:buNone/>
              <a:defRPr sz="12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EE96D2-049C-486C-9458-97D130496270}" type="datetimeFigureOut">
              <a:rPr lang="en-US" smtClean="0"/>
              <a:t>4/16/21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2678126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AEE96D2-049C-486C-9458-97D130496270}" type="datetimeFigureOut">
              <a:rPr lang="en-US" smtClean="0"/>
              <a:t>4/16/21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278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EE96D2-049C-486C-9458-97D130496270}" type="datetimeFigureOut">
              <a:rPr lang="en-US" smtClean="0"/>
              <a:t>4/16/21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3358044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AEE96D2-049C-486C-9458-97D130496270}" type="datetimeFigureOut">
              <a:rPr lang="en-US" smtClean="0"/>
              <a:t>4/16/21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CB21-F65D-4897-AC48-5C8B9EE04B75}"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831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spTree>
    <p:extLst>
      <p:ext uri="{BB962C8B-B14F-4D97-AF65-F5344CB8AC3E}">
        <p14:creationId xmlns:p14="http://schemas.microsoft.com/office/powerpoint/2010/main" val="557658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E96D2-049C-486C-9458-97D130496270}" type="datetimeFigureOut">
              <a:rPr lang="en-US" smtClean="0"/>
              <a:t>4/16/21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CB21-F65D-4897-AC48-5C8B9EE04B75}" type="slidenum">
              <a:rPr lang="en-US" smtClean="0"/>
              <a:t>‹#›</a:t>
            </a:fld>
            <a:endParaRPr lang="en-US"/>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0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2009DCF-864F-AF4D-8E7B-017DFC4BF753}"/>
              </a:ext>
            </a:extLst>
          </p:cNvPr>
          <p:cNvSpPr/>
          <p:nvPr userDrawn="1"/>
        </p:nvSpPr>
        <p:spPr>
          <a:xfrm>
            <a:off x="0" y="4132544"/>
            <a:ext cx="9144000" cy="101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a:extLst>
              <a:ext uri="{FF2B5EF4-FFF2-40B4-BE49-F238E27FC236}">
                <a16:creationId xmlns:a16="http://schemas.microsoft.com/office/drawing/2014/main" id="{8C080B5E-8A45-074A-85C8-1C2012F26333}"/>
              </a:ext>
            </a:extLst>
          </p:cNvPr>
          <p:cNvPicPr>
            <a:picLocks noChangeAspect="1"/>
          </p:cNvPicPr>
          <p:nvPr userDrawn="1"/>
        </p:nvPicPr>
        <p:blipFill>
          <a:blip r:embed="rId2"/>
          <a:stretch>
            <a:fillRect/>
          </a:stretch>
        </p:blipFill>
        <p:spPr>
          <a:xfrm>
            <a:off x="2502569" y="-10111"/>
            <a:ext cx="8974456" cy="5153612"/>
          </a:xfrm>
          <a:prstGeom prst="rect">
            <a:avLst/>
          </a:prstGeom>
        </p:spPr>
      </p:pic>
      <p:pic>
        <p:nvPicPr>
          <p:cNvPr id="7" name="Picture 6">
            <a:extLst>
              <a:ext uri="{FF2B5EF4-FFF2-40B4-BE49-F238E27FC236}">
                <a16:creationId xmlns:a16="http://schemas.microsoft.com/office/drawing/2014/main" id="{4AED0536-FB12-834F-939C-2A0948A5983A}"/>
              </a:ext>
            </a:extLst>
          </p:cNvPr>
          <p:cNvPicPr>
            <a:picLocks noChangeAspect="1"/>
          </p:cNvPicPr>
          <p:nvPr userDrawn="1"/>
        </p:nvPicPr>
        <p:blipFill>
          <a:blip r:embed="rId3"/>
          <a:stretch>
            <a:fillRect/>
          </a:stretch>
        </p:blipFill>
        <p:spPr>
          <a:xfrm>
            <a:off x="2301269" y="1010955"/>
            <a:ext cx="2099187" cy="2838862"/>
          </a:xfrm>
          <a:prstGeom prst="rect">
            <a:avLst/>
          </a:prstGeom>
        </p:spPr>
      </p:pic>
    </p:spTree>
    <p:extLst>
      <p:ext uri="{BB962C8B-B14F-4D97-AF65-F5344CB8AC3E}">
        <p14:creationId xmlns:p14="http://schemas.microsoft.com/office/powerpoint/2010/main" val="1321579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 With Anima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0215"/>
            <a:ext cx="7886700" cy="2934647"/>
          </a:xfrm>
        </p:spPr>
        <p:txBody>
          <a:bodyPr/>
          <a:lstStyle>
            <a:lvl1pPr>
              <a:lnSpc>
                <a:spcPct val="100000"/>
              </a:lnSpc>
              <a:spcBef>
                <a:spcPts val="0"/>
              </a:spcBef>
              <a:spcAft>
                <a:spcPts val="563"/>
              </a:spcAft>
              <a:defRPr sz="2025" baseline="0">
                <a:latin typeface="Arial"/>
                <a:cs typeface="Arial"/>
              </a:defRPr>
            </a:lvl1pPr>
            <a:lvl2pPr>
              <a:lnSpc>
                <a:spcPct val="100000"/>
              </a:lnSpc>
              <a:spcBef>
                <a:spcPts val="0"/>
              </a:spcBef>
              <a:spcAft>
                <a:spcPts val="563"/>
              </a:spcAft>
              <a:defRPr sz="1350" b="0" i="0" baseline="0">
                <a:solidFill>
                  <a:schemeClr val="bg1">
                    <a:lumMod val="50000"/>
                  </a:schemeClr>
                </a:solidFill>
                <a:latin typeface="Arial"/>
                <a:ea typeface="Gotham-Book" charset="0"/>
                <a:cs typeface="Arial"/>
              </a:defRPr>
            </a:lvl2pPr>
            <a:lvl3pPr>
              <a:lnSpc>
                <a:spcPct val="100000"/>
              </a:lnSpc>
              <a:spcBef>
                <a:spcPts val="0"/>
              </a:spcBef>
              <a:spcAft>
                <a:spcPts val="563"/>
              </a:spcAft>
              <a:defRPr sz="900" baseline="0">
                <a:solidFill>
                  <a:schemeClr val="bg1">
                    <a:lumMod val="50000"/>
                  </a:schemeClr>
                </a:solidFill>
                <a:latin typeface="Arial"/>
                <a:cs typeface="Arial"/>
              </a:defRPr>
            </a:lvl3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628649" y="258536"/>
            <a:ext cx="7886700" cy="659946"/>
          </a:xfrm>
        </p:spPr>
        <p:txBody>
          <a:bodyPr/>
          <a:lstStyle>
            <a:lvl1pPr>
              <a:defRPr>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82105293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ontent with Left Image">
    <p:spTree>
      <p:nvGrpSpPr>
        <p:cNvPr id="1" name=""/>
        <p:cNvGrpSpPr/>
        <p:nvPr/>
      </p:nvGrpSpPr>
      <p:grpSpPr>
        <a:xfrm>
          <a:off x="0" y="0"/>
          <a:ext cx="0" cy="0"/>
          <a:chOff x="0" y="0"/>
          <a:chExt cx="0" cy="0"/>
        </a:xfrm>
      </p:grpSpPr>
      <p:sp>
        <p:nvSpPr>
          <p:cNvPr id="2" name="Title 1"/>
          <p:cNvSpPr>
            <a:spLocks noGrp="1"/>
          </p:cNvSpPr>
          <p:nvPr>
            <p:ph type="title"/>
          </p:nvPr>
        </p:nvSpPr>
        <p:spPr>
          <a:xfrm>
            <a:off x="4089400" y="227014"/>
            <a:ext cx="4826000" cy="7384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4" hasCustomPrompt="1"/>
          </p:nvPr>
        </p:nvSpPr>
        <p:spPr>
          <a:xfrm>
            <a:off x="2" y="1"/>
            <a:ext cx="3724275" cy="4587875"/>
          </a:xfrm>
        </p:spPr>
        <p:txBody>
          <a:bodyPr vert="horz" lIns="0" tIns="0" rIns="0" bIns="0" rtlCol="0">
            <a:normAutofit/>
          </a:bodyPr>
          <a:lstStyle>
            <a:lvl1pPr marL="287324" indent="-287324">
              <a:buClr>
                <a:schemeClr val="bg1"/>
              </a:buClr>
              <a:buFont typeface="Century Gothic" panose="020B0502020202020204" pitchFamily="34" charset="0"/>
              <a:buChar char=" "/>
              <a:defRPr lang="en-US" baseline="0" dirty="0"/>
            </a:lvl1pPr>
          </a:lstStyle>
          <a:p>
            <a:pPr marL="0" lvl="0" indent="0" algn="ctr">
              <a:buNone/>
            </a:pPr>
            <a:r>
              <a:rPr lang="en-US"/>
              <a:t> </a:t>
            </a:r>
          </a:p>
        </p:txBody>
      </p:sp>
    </p:spTree>
    <p:extLst>
      <p:ext uri="{BB962C8B-B14F-4D97-AF65-F5344CB8AC3E}">
        <p14:creationId xmlns:p14="http://schemas.microsoft.com/office/powerpoint/2010/main" val="137528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868680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2C7F31DC-9EFC-3143-92E4-AA1677EFA40C}"/>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33466270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 With Anima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0214"/>
            <a:ext cx="7886700" cy="2934647"/>
          </a:xfrm>
        </p:spPr>
        <p:txBody>
          <a:bodyPr/>
          <a:lstStyle>
            <a:lvl1pPr>
              <a:lnSpc>
                <a:spcPct val="100000"/>
              </a:lnSpc>
              <a:spcBef>
                <a:spcPts val="0"/>
              </a:spcBef>
              <a:spcAft>
                <a:spcPts val="563"/>
              </a:spcAft>
              <a:defRPr sz="2025" baseline="0">
                <a:latin typeface="Arial"/>
                <a:cs typeface="Arial"/>
              </a:defRPr>
            </a:lvl1pPr>
            <a:lvl2pPr>
              <a:lnSpc>
                <a:spcPct val="100000"/>
              </a:lnSpc>
              <a:spcBef>
                <a:spcPts val="0"/>
              </a:spcBef>
              <a:spcAft>
                <a:spcPts val="563"/>
              </a:spcAft>
              <a:defRPr sz="1350" b="0" i="0" baseline="0">
                <a:solidFill>
                  <a:schemeClr val="bg1">
                    <a:lumMod val="50000"/>
                  </a:schemeClr>
                </a:solidFill>
                <a:latin typeface="Arial"/>
                <a:ea typeface="Gotham-Book" charset="0"/>
                <a:cs typeface="Arial"/>
              </a:defRPr>
            </a:lvl2pPr>
            <a:lvl3pPr>
              <a:lnSpc>
                <a:spcPct val="100000"/>
              </a:lnSpc>
              <a:spcBef>
                <a:spcPts val="0"/>
              </a:spcBef>
              <a:spcAft>
                <a:spcPts val="563"/>
              </a:spcAft>
              <a:defRPr sz="900" baseline="0">
                <a:solidFill>
                  <a:schemeClr val="bg1">
                    <a:lumMod val="50000"/>
                  </a:schemeClr>
                </a:solidFill>
                <a:latin typeface="Arial"/>
                <a:cs typeface="Arial"/>
              </a:defRPr>
            </a:lvl3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628649" y="258536"/>
            <a:ext cx="7886700" cy="659946"/>
          </a:xfrm>
        </p:spPr>
        <p:txBody>
          <a:bodyPr/>
          <a:lstStyle>
            <a:lvl1pPr>
              <a:defRPr>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216036827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ransition Slide">
    <p:spTree>
      <p:nvGrpSpPr>
        <p:cNvPr id="1" name=""/>
        <p:cNvGrpSpPr/>
        <p:nvPr/>
      </p:nvGrpSpPr>
      <p:grpSpPr>
        <a:xfrm>
          <a:off x="0" y="0"/>
          <a:ext cx="0" cy="0"/>
          <a:chOff x="0" y="0"/>
          <a:chExt cx="0" cy="0"/>
        </a:xfrm>
      </p:grpSpPr>
      <p:pic>
        <p:nvPicPr>
          <p:cNvPr id="12" name="Picture 11" descr="A picture containing outdoor, snow, water, sky&#10;&#10;Description automatically generated">
            <a:extLst>
              <a:ext uri="{FF2B5EF4-FFF2-40B4-BE49-F238E27FC236}">
                <a16:creationId xmlns:a16="http://schemas.microsoft.com/office/drawing/2014/main" id="{E95FFEA5-C24D-5741-AD82-18BFB86D38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5"/>
            <a:ext cx="9144000" cy="5140071"/>
          </a:xfrm>
          <a:prstGeom prst="rect">
            <a:avLst/>
          </a:prstGeom>
        </p:spPr>
      </p:pic>
      <p:pic>
        <p:nvPicPr>
          <p:cNvPr id="23" name="Picture 22">
            <a:extLst>
              <a:ext uri="{FF2B5EF4-FFF2-40B4-BE49-F238E27FC236}">
                <a16:creationId xmlns:a16="http://schemas.microsoft.com/office/drawing/2014/main" id="{46687D2E-8E34-3C42-AAF7-9BBEEC84C6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5161" y="1753327"/>
            <a:ext cx="5333679" cy="177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73771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ransition Slide">
    <p:spTree>
      <p:nvGrpSpPr>
        <p:cNvPr id="1" name=""/>
        <p:cNvGrpSpPr/>
        <p:nvPr/>
      </p:nvGrpSpPr>
      <p:grpSpPr>
        <a:xfrm>
          <a:off x="0" y="0"/>
          <a:ext cx="0" cy="0"/>
          <a:chOff x="0" y="0"/>
          <a:chExt cx="0" cy="0"/>
        </a:xfrm>
      </p:grpSpPr>
      <p:pic>
        <p:nvPicPr>
          <p:cNvPr id="12" name="Picture 11" descr="A picture containing outdoor, snow, water, sky&#10;&#10;Description automatically generated">
            <a:extLst>
              <a:ext uri="{FF2B5EF4-FFF2-40B4-BE49-F238E27FC236}">
                <a16:creationId xmlns:a16="http://schemas.microsoft.com/office/drawing/2014/main" id="{E95FFEA5-C24D-5741-AD82-18BFB86D38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5"/>
            <a:ext cx="9144000" cy="5140071"/>
          </a:xfrm>
          <a:prstGeom prst="rect">
            <a:avLst/>
          </a:prstGeom>
        </p:spPr>
      </p:pic>
    </p:spTree>
    <p:extLst>
      <p:ext uri="{BB962C8B-B14F-4D97-AF65-F5344CB8AC3E}">
        <p14:creationId xmlns:p14="http://schemas.microsoft.com/office/powerpoint/2010/main" val="2918712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 With Anima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0214"/>
            <a:ext cx="7886700" cy="2934647"/>
          </a:xfrm>
        </p:spPr>
        <p:txBody>
          <a:bodyPr/>
          <a:lstStyle>
            <a:lvl1pPr>
              <a:lnSpc>
                <a:spcPct val="100000"/>
              </a:lnSpc>
              <a:spcBef>
                <a:spcPts val="0"/>
              </a:spcBef>
              <a:spcAft>
                <a:spcPts val="563"/>
              </a:spcAft>
              <a:defRPr sz="2025" baseline="0">
                <a:latin typeface="Arial"/>
                <a:cs typeface="Arial"/>
              </a:defRPr>
            </a:lvl1pPr>
            <a:lvl2pPr>
              <a:lnSpc>
                <a:spcPct val="100000"/>
              </a:lnSpc>
              <a:spcBef>
                <a:spcPts val="0"/>
              </a:spcBef>
              <a:spcAft>
                <a:spcPts val="563"/>
              </a:spcAft>
              <a:defRPr sz="1350" b="0" i="0" baseline="0">
                <a:solidFill>
                  <a:schemeClr val="bg1">
                    <a:lumMod val="50000"/>
                  </a:schemeClr>
                </a:solidFill>
                <a:latin typeface="Arial"/>
                <a:ea typeface="Gotham-Book" charset="0"/>
                <a:cs typeface="Arial"/>
              </a:defRPr>
            </a:lvl2pPr>
            <a:lvl3pPr>
              <a:lnSpc>
                <a:spcPct val="100000"/>
              </a:lnSpc>
              <a:spcBef>
                <a:spcPts val="0"/>
              </a:spcBef>
              <a:spcAft>
                <a:spcPts val="563"/>
              </a:spcAft>
              <a:defRPr sz="900" baseline="0">
                <a:solidFill>
                  <a:schemeClr val="bg1">
                    <a:lumMod val="50000"/>
                  </a:schemeClr>
                </a:solidFill>
                <a:latin typeface="Arial"/>
                <a:cs typeface="Arial"/>
              </a:defRPr>
            </a:lvl3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628649" y="258536"/>
            <a:ext cx="7886700" cy="659946"/>
          </a:xfrm>
        </p:spPr>
        <p:txBody>
          <a:bodyPr/>
          <a:lstStyle>
            <a:lvl1pPr>
              <a:defRPr>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38686712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ransition Slide">
    <p:spTree>
      <p:nvGrpSpPr>
        <p:cNvPr id="1" name=""/>
        <p:cNvGrpSpPr/>
        <p:nvPr/>
      </p:nvGrpSpPr>
      <p:grpSpPr>
        <a:xfrm>
          <a:off x="0" y="0"/>
          <a:ext cx="0" cy="0"/>
          <a:chOff x="0" y="0"/>
          <a:chExt cx="0" cy="0"/>
        </a:xfrm>
      </p:grpSpPr>
      <p:pic>
        <p:nvPicPr>
          <p:cNvPr id="12" name="Picture 11" descr="A picture containing outdoor, snow, water, sky&#10;&#10;Description automatically generated">
            <a:extLst>
              <a:ext uri="{FF2B5EF4-FFF2-40B4-BE49-F238E27FC236}">
                <a16:creationId xmlns:a16="http://schemas.microsoft.com/office/drawing/2014/main" id="{E95FFEA5-C24D-5741-AD82-18BFB86D38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5"/>
            <a:ext cx="9144000" cy="5140071"/>
          </a:xfrm>
          <a:prstGeom prst="rect">
            <a:avLst/>
          </a:prstGeom>
        </p:spPr>
      </p:pic>
      <p:pic>
        <p:nvPicPr>
          <p:cNvPr id="23" name="Picture 22">
            <a:extLst>
              <a:ext uri="{FF2B5EF4-FFF2-40B4-BE49-F238E27FC236}">
                <a16:creationId xmlns:a16="http://schemas.microsoft.com/office/drawing/2014/main" id="{46687D2E-8E34-3C42-AAF7-9BBEEC84C6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05161" y="1753327"/>
            <a:ext cx="5333679" cy="177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0613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ransition Slide">
    <p:spTree>
      <p:nvGrpSpPr>
        <p:cNvPr id="1" name=""/>
        <p:cNvGrpSpPr/>
        <p:nvPr/>
      </p:nvGrpSpPr>
      <p:grpSpPr>
        <a:xfrm>
          <a:off x="0" y="0"/>
          <a:ext cx="0" cy="0"/>
          <a:chOff x="0" y="0"/>
          <a:chExt cx="0" cy="0"/>
        </a:xfrm>
      </p:grpSpPr>
      <p:pic>
        <p:nvPicPr>
          <p:cNvPr id="12" name="Picture 11" descr="A picture containing outdoor, snow, water, sky&#10;&#10;Description automatically generated">
            <a:extLst>
              <a:ext uri="{FF2B5EF4-FFF2-40B4-BE49-F238E27FC236}">
                <a16:creationId xmlns:a16="http://schemas.microsoft.com/office/drawing/2014/main" id="{E95FFEA5-C24D-5741-AD82-18BFB86D38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5"/>
            <a:ext cx="9144000" cy="5140071"/>
          </a:xfrm>
          <a:prstGeom prst="rect">
            <a:avLst/>
          </a:prstGeom>
        </p:spPr>
      </p:pic>
    </p:spTree>
    <p:extLst>
      <p:ext uri="{BB962C8B-B14F-4D97-AF65-F5344CB8AC3E}">
        <p14:creationId xmlns:p14="http://schemas.microsoft.com/office/powerpoint/2010/main" val="1729882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Content - With Anima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0214"/>
            <a:ext cx="7886700" cy="2934647"/>
          </a:xfrm>
        </p:spPr>
        <p:txBody>
          <a:bodyPr/>
          <a:lstStyle>
            <a:lvl1pPr>
              <a:lnSpc>
                <a:spcPct val="100000"/>
              </a:lnSpc>
              <a:spcBef>
                <a:spcPts val="0"/>
              </a:spcBef>
              <a:spcAft>
                <a:spcPts val="563"/>
              </a:spcAft>
              <a:defRPr sz="2025" baseline="0">
                <a:latin typeface="Arial"/>
                <a:cs typeface="Arial"/>
              </a:defRPr>
            </a:lvl1pPr>
            <a:lvl2pPr>
              <a:lnSpc>
                <a:spcPct val="100000"/>
              </a:lnSpc>
              <a:spcBef>
                <a:spcPts val="0"/>
              </a:spcBef>
              <a:spcAft>
                <a:spcPts val="563"/>
              </a:spcAft>
              <a:defRPr sz="1350" b="0" i="0" baseline="0">
                <a:solidFill>
                  <a:schemeClr val="bg1">
                    <a:lumMod val="50000"/>
                  </a:schemeClr>
                </a:solidFill>
                <a:latin typeface="Arial"/>
                <a:ea typeface="Gotham-Book" charset="0"/>
                <a:cs typeface="Arial"/>
              </a:defRPr>
            </a:lvl2pPr>
            <a:lvl3pPr>
              <a:lnSpc>
                <a:spcPct val="100000"/>
              </a:lnSpc>
              <a:spcBef>
                <a:spcPts val="0"/>
              </a:spcBef>
              <a:spcAft>
                <a:spcPts val="563"/>
              </a:spcAft>
              <a:defRPr sz="900" baseline="0">
                <a:solidFill>
                  <a:schemeClr val="bg1">
                    <a:lumMod val="50000"/>
                  </a:schemeClr>
                </a:solidFill>
                <a:latin typeface="Arial"/>
                <a:cs typeface="Arial"/>
              </a:defRPr>
            </a:lvl3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628649" y="258536"/>
            <a:ext cx="7886700" cy="659946"/>
          </a:xfrm>
        </p:spPr>
        <p:txBody>
          <a:bodyPr/>
          <a:lstStyle>
            <a:lvl1pPr>
              <a:defRPr>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140531070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Content with Left Image">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89400" y="227013"/>
            <a:ext cx="4826000" cy="7384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4" hasCustomPrompt="1"/>
          </p:nvPr>
        </p:nvSpPr>
        <p:spPr>
          <a:xfrm>
            <a:off x="1" y="0"/>
            <a:ext cx="3724275" cy="4587875"/>
          </a:xfrm>
        </p:spPr>
        <p:txBody>
          <a:bodyPr vert="horz" lIns="0" tIns="0" rIns="0" bIns="0" rtlCol="0">
            <a:normAutofit/>
          </a:bodyPr>
          <a:lstStyle>
            <a:lvl1pPr marL="287331" indent="-287331">
              <a:buClr>
                <a:schemeClr val="bg1"/>
              </a:buClr>
              <a:buFont typeface="Century Gothic" panose="020B0502020202020204" pitchFamily="34" charset="0"/>
              <a:buChar char=" "/>
              <a:defRPr lang="en-US" baseline="0" dirty="0"/>
            </a:lvl1pPr>
          </a:lstStyle>
          <a:p>
            <a:pPr marL="0" lvl="0" indent="0" algn="ctr">
              <a:buNone/>
            </a:pPr>
            <a:r>
              <a:rPr lang="en-US"/>
              <a:t> </a:t>
            </a:r>
          </a:p>
        </p:txBody>
      </p:sp>
    </p:spTree>
    <p:extLst>
      <p:ext uri="{BB962C8B-B14F-4D97-AF65-F5344CB8AC3E}">
        <p14:creationId xmlns:p14="http://schemas.microsoft.com/office/powerpoint/2010/main" val="1882958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2 Conten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50"/>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3"/>
          </p:nvPr>
        </p:nvSpPr>
        <p:spPr>
          <a:xfrm>
            <a:off x="4705350" y="1200150"/>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483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50"/>
            <a:ext cx="868680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305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470535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923E6FD0-CE8E-194E-B44F-E5DCAB5C9834}"/>
              </a:ext>
            </a:extLst>
          </p:cNvPr>
          <p:cNvSpPr>
            <a:spLocks noGrp="1"/>
          </p:cNvSpPr>
          <p:nvPr>
            <p:ph type="sldNum" sz="quarter" idx="14"/>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2065596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_Content with Left Image">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89400" y="227015"/>
            <a:ext cx="4826000" cy="7384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4" hasCustomPrompt="1"/>
          </p:nvPr>
        </p:nvSpPr>
        <p:spPr>
          <a:xfrm>
            <a:off x="2" y="2"/>
            <a:ext cx="3724275" cy="4587875"/>
          </a:xfrm>
        </p:spPr>
        <p:txBody>
          <a:bodyPr vert="horz" lIns="0" tIns="0" rIns="0" bIns="0" rtlCol="0">
            <a:normAutofit/>
          </a:bodyPr>
          <a:lstStyle>
            <a:lvl1pPr marL="287317" indent="-287317">
              <a:buClr>
                <a:schemeClr val="bg1"/>
              </a:buClr>
              <a:buFont typeface="Century Gothic" panose="020B0502020202020204" pitchFamily="34" charset="0"/>
              <a:buChar char=" "/>
              <a:defRPr lang="en-US" baseline="0" dirty="0"/>
            </a:lvl1pPr>
          </a:lstStyle>
          <a:p>
            <a:pPr marL="0" lvl="0" indent="0" algn="ctr">
              <a:buNone/>
            </a:pPr>
            <a:r>
              <a:rPr lang="en-US"/>
              <a:t> </a:t>
            </a:r>
          </a:p>
        </p:txBody>
      </p:sp>
    </p:spTree>
    <p:extLst>
      <p:ext uri="{BB962C8B-B14F-4D97-AF65-F5344CB8AC3E}">
        <p14:creationId xmlns:p14="http://schemas.microsoft.com/office/powerpoint/2010/main" val="1565652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3_Content with Left Image">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89400" y="227014"/>
            <a:ext cx="4826000" cy="7384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4" hasCustomPrompt="1"/>
          </p:nvPr>
        </p:nvSpPr>
        <p:spPr>
          <a:xfrm>
            <a:off x="2" y="1"/>
            <a:ext cx="3724275" cy="4587875"/>
          </a:xfrm>
        </p:spPr>
        <p:txBody>
          <a:bodyPr vert="horz" lIns="0" tIns="0" rIns="0" bIns="0" rtlCol="0">
            <a:normAutofit/>
          </a:bodyPr>
          <a:lstStyle>
            <a:lvl1pPr marL="287324" indent="-287324">
              <a:buClr>
                <a:schemeClr val="bg1"/>
              </a:buClr>
              <a:buFont typeface="Century Gothic" panose="020B0502020202020204" pitchFamily="34" charset="0"/>
              <a:buChar char=" "/>
              <a:defRPr lang="en-US" baseline="0" dirty="0"/>
            </a:lvl1pPr>
          </a:lstStyle>
          <a:p>
            <a:pPr marL="0" lvl="0" indent="0" algn="ctr">
              <a:buNone/>
            </a:pPr>
            <a:r>
              <a:rPr lang="en-US"/>
              <a:t> </a:t>
            </a:r>
          </a:p>
        </p:txBody>
      </p:sp>
    </p:spTree>
    <p:extLst>
      <p:ext uri="{BB962C8B-B14F-4D97-AF65-F5344CB8AC3E}">
        <p14:creationId xmlns:p14="http://schemas.microsoft.com/office/powerpoint/2010/main" val="1266323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4_Content with Left Image">
    <p:spTree>
      <p:nvGrpSpPr>
        <p:cNvPr id="1" name=""/>
        <p:cNvGrpSpPr/>
        <p:nvPr/>
      </p:nvGrpSpPr>
      <p:grpSpPr>
        <a:xfrm>
          <a:off x="0" y="0"/>
          <a:ext cx="0" cy="0"/>
          <a:chOff x="0" y="0"/>
          <a:chExt cx="0" cy="0"/>
        </a:xfrm>
      </p:grpSpPr>
      <p:sp>
        <p:nvSpPr>
          <p:cNvPr id="2" name="Title 1"/>
          <p:cNvSpPr>
            <a:spLocks noGrp="1"/>
          </p:cNvSpPr>
          <p:nvPr>
            <p:ph type="title"/>
          </p:nvPr>
        </p:nvSpPr>
        <p:spPr>
          <a:xfrm>
            <a:off x="4089400" y="227013"/>
            <a:ext cx="4826000" cy="7384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4" hasCustomPrompt="1"/>
          </p:nvPr>
        </p:nvSpPr>
        <p:spPr>
          <a:xfrm>
            <a:off x="1" y="0"/>
            <a:ext cx="3724275" cy="4587875"/>
          </a:xfrm>
        </p:spPr>
        <p:txBody>
          <a:bodyPr vert="horz" lIns="0" tIns="0" rIns="0" bIns="0" rtlCol="0">
            <a:normAutofit/>
          </a:bodyPr>
          <a:lstStyle>
            <a:lvl1pPr marL="287331" indent="-287331">
              <a:buClr>
                <a:schemeClr val="bg1"/>
              </a:buClr>
              <a:buFont typeface="Century Gothic" panose="020B0502020202020204" pitchFamily="34" charset="0"/>
              <a:buChar char=" "/>
              <a:defRPr lang="en-US" baseline="0" dirty="0"/>
            </a:lvl1pPr>
          </a:lstStyle>
          <a:p>
            <a:pPr marL="0" lvl="0" indent="0" algn="ctr">
              <a:buNone/>
            </a:pPr>
            <a:r>
              <a:rPr lang="en-US"/>
              <a:t> </a:t>
            </a:r>
          </a:p>
        </p:txBody>
      </p:sp>
    </p:spTree>
    <p:extLst>
      <p:ext uri="{BB962C8B-B14F-4D97-AF65-F5344CB8AC3E}">
        <p14:creationId xmlns:p14="http://schemas.microsoft.com/office/powerpoint/2010/main" val="3752344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5_Content with Left Image">
    <p:spTree>
      <p:nvGrpSpPr>
        <p:cNvPr id="1" name=""/>
        <p:cNvGrpSpPr/>
        <p:nvPr/>
      </p:nvGrpSpPr>
      <p:grpSpPr>
        <a:xfrm>
          <a:off x="0" y="0"/>
          <a:ext cx="0" cy="0"/>
          <a:chOff x="0" y="0"/>
          <a:chExt cx="0" cy="0"/>
        </a:xfrm>
      </p:grpSpPr>
      <p:sp>
        <p:nvSpPr>
          <p:cNvPr id="4" name="Rectangle 3"/>
          <p:cNvSpPr/>
          <p:nvPr/>
        </p:nvSpPr>
        <p:spPr>
          <a:xfrm>
            <a:off x="0" y="0"/>
            <a:ext cx="152400" cy="127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89400" y="227014"/>
            <a:ext cx="4826000" cy="7384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4" hasCustomPrompt="1"/>
          </p:nvPr>
        </p:nvSpPr>
        <p:spPr>
          <a:xfrm>
            <a:off x="2" y="1"/>
            <a:ext cx="3724275" cy="4587875"/>
          </a:xfrm>
        </p:spPr>
        <p:txBody>
          <a:bodyPr vert="horz" lIns="0" tIns="0" rIns="0" bIns="0" rtlCol="0">
            <a:normAutofit/>
          </a:bodyPr>
          <a:lstStyle>
            <a:lvl1pPr marL="287324" indent="-287324">
              <a:buClr>
                <a:schemeClr val="bg1"/>
              </a:buClr>
              <a:buFont typeface="Century Gothic" panose="020B0502020202020204" pitchFamily="34" charset="0"/>
              <a:buChar char=" "/>
              <a:defRPr lang="en-US" baseline="0" dirty="0"/>
            </a:lvl1pPr>
          </a:lstStyle>
          <a:p>
            <a:pPr marL="0" lvl="0" indent="0" algn="ctr">
              <a:buNone/>
            </a:pPr>
            <a:r>
              <a:rPr lang="en-US"/>
              <a:t> </a:t>
            </a:r>
          </a:p>
        </p:txBody>
      </p:sp>
    </p:spTree>
    <p:extLst>
      <p:ext uri="{BB962C8B-B14F-4D97-AF65-F5344CB8AC3E}">
        <p14:creationId xmlns:p14="http://schemas.microsoft.com/office/powerpoint/2010/main" val="2414357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6_Content with Left Image">
    <p:spTree>
      <p:nvGrpSpPr>
        <p:cNvPr id="1" name=""/>
        <p:cNvGrpSpPr/>
        <p:nvPr/>
      </p:nvGrpSpPr>
      <p:grpSpPr>
        <a:xfrm>
          <a:off x="0" y="0"/>
          <a:ext cx="0" cy="0"/>
          <a:chOff x="0" y="0"/>
          <a:chExt cx="0" cy="0"/>
        </a:xfrm>
      </p:grpSpPr>
      <p:sp>
        <p:nvSpPr>
          <p:cNvPr id="2" name="Title 1"/>
          <p:cNvSpPr>
            <a:spLocks noGrp="1"/>
          </p:cNvSpPr>
          <p:nvPr>
            <p:ph type="title"/>
          </p:nvPr>
        </p:nvSpPr>
        <p:spPr>
          <a:xfrm>
            <a:off x="4089400" y="227013"/>
            <a:ext cx="4826000" cy="7384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4089400" y="1200150"/>
            <a:ext cx="4826000" cy="315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4" hasCustomPrompt="1"/>
          </p:nvPr>
        </p:nvSpPr>
        <p:spPr>
          <a:xfrm>
            <a:off x="1" y="0"/>
            <a:ext cx="3724275" cy="4587875"/>
          </a:xfrm>
        </p:spPr>
        <p:txBody>
          <a:bodyPr vert="horz" lIns="0" tIns="0" rIns="0" bIns="0" rtlCol="0">
            <a:normAutofit/>
          </a:bodyPr>
          <a:lstStyle>
            <a:lvl1pPr marL="287331" indent="-287331">
              <a:buClr>
                <a:schemeClr val="bg1"/>
              </a:buClr>
              <a:buFont typeface="Century Gothic" panose="020B0502020202020204" pitchFamily="34" charset="0"/>
              <a:buChar char=" "/>
              <a:defRPr lang="en-US" baseline="0" dirty="0"/>
            </a:lvl1pPr>
          </a:lstStyle>
          <a:p>
            <a:pPr marL="0" lvl="0" indent="0" algn="ctr">
              <a:buNone/>
            </a:pPr>
            <a:r>
              <a:rPr lang="en-US"/>
              <a:t> </a:t>
            </a:r>
          </a:p>
        </p:txBody>
      </p:sp>
    </p:spTree>
    <p:extLst>
      <p:ext uri="{BB962C8B-B14F-4D97-AF65-F5344CB8AC3E}">
        <p14:creationId xmlns:p14="http://schemas.microsoft.com/office/powerpoint/2010/main" val="15933319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1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50"/>
            <a:ext cx="868680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2C7F31DC-9EFC-3143-92E4-AA1677EFA40C}"/>
              </a:ext>
            </a:extLst>
          </p:cNvPr>
          <p:cNvSpPr>
            <a:spLocks noGrp="1"/>
          </p:cNvSpPr>
          <p:nvPr>
            <p:ph type="sldNum" sz="quarter" idx="10"/>
          </p:nvPr>
        </p:nvSpPr>
        <p:spPr/>
        <p:txBody>
          <a:bodyPr/>
          <a:lstStyle/>
          <a:p>
            <a:fld id="{C983732C-98D2-5040-A0B3-2D75F9848695}" type="slidenum">
              <a:rPr lang="en-US" smtClean="0"/>
              <a:pPr/>
              <a:t>‹#›</a:t>
            </a:fld>
            <a:endParaRPr lang="en-US"/>
          </a:p>
        </p:txBody>
      </p:sp>
    </p:spTree>
    <p:extLst>
      <p:ext uri="{BB962C8B-B14F-4D97-AF65-F5344CB8AC3E}">
        <p14:creationId xmlns:p14="http://schemas.microsoft.com/office/powerpoint/2010/main" val="228986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Box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49"/>
            <a:ext cx="4210050" cy="315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7AA7E4B-4486-AA4B-89D8-43B35AC7ECAC}"/>
              </a:ext>
            </a:extLst>
          </p:cNvPr>
          <p:cNvSpPr>
            <a:spLocks noGrp="1"/>
          </p:cNvSpPr>
          <p:nvPr>
            <p:ph type="sldNum" sz="quarter" idx="10"/>
          </p:nvPr>
        </p:nvSpPr>
        <p:spPr/>
        <p:txBody>
          <a:body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2592124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jpe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33363"/>
            <a:ext cx="8686800" cy="732112"/>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228600" y="1200150"/>
            <a:ext cx="8686800" cy="31511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title="whiteback"/>
          <p:cNvSpPr/>
          <p:nvPr/>
        </p:nvSpPr>
        <p:spPr>
          <a:xfrm>
            <a:off x="7711440" y="4777104"/>
            <a:ext cx="1432560" cy="190500"/>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logo-middle"/>
          <p:cNvSpPr/>
          <p:nvPr/>
        </p:nvSpPr>
        <p:spPr>
          <a:xfrm>
            <a:off x="7848601" y="4675187"/>
            <a:ext cx="1066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8" descr="A picture containing outdoor, snow, water, sky&#10;&#10;Description automatically generated">
            <a:extLst>
              <a:ext uri="{FF2B5EF4-FFF2-40B4-BE49-F238E27FC236}">
                <a16:creationId xmlns:a16="http://schemas.microsoft.com/office/drawing/2014/main" id="{CD671BCB-CA57-7E4B-AE41-EA1CFB9FA6C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51860" b="37295"/>
          <a:stretch/>
        </p:blipFill>
        <p:spPr>
          <a:xfrm>
            <a:off x="0" y="4580978"/>
            <a:ext cx="9144000" cy="557487"/>
          </a:xfrm>
          <a:prstGeom prst="rect">
            <a:avLst/>
          </a:prstGeom>
        </p:spPr>
      </p:pic>
      <p:sp>
        <p:nvSpPr>
          <p:cNvPr id="5" name="Slide Number Placeholder 4">
            <a:extLst>
              <a:ext uri="{FF2B5EF4-FFF2-40B4-BE49-F238E27FC236}">
                <a16:creationId xmlns:a16="http://schemas.microsoft.com/office/drawing/2014/main" id="{02FE1426-DFBD-8542-9ACF-9AA4F38B6307}"/>
              </a:ext>
            </a:extLst>
          </p:cNvPr>
          <p:cNvSpPr>
            <a:spLocks noGrp="1"/>
          </p:cNvSpPr>
          <p:nvPr>
            <p:ph type="sldNum" sz="quarter" idx="4"/>
          </p:nvPr>
        </p:nvSpPr>
        <p:spPr>
          <a:xfrm>
            <a:off x="8039100" y="4767263"/>
            <a:ext cx="476250" cy="288924"/>
          </a:xfrm>
          <a:prstGeom prst="rect">
            <a:avLst/>
          </a:prstGeom>
        </p:spPr>
        <p:txBody>
          <a:bodyPr vert="horz" lIns="91440" tIns="45720" rIns="91440" bIns="45720" rtlCol="0" anchor="ctr"/>
          <a:lstStyle>
            <a:lvl1pPr algn="r">
              <a:defRPr sz="1200">
                <a:solidFill>
                  <a:schemeClr val="bg1"/>
                </a:solidFill>
              </a:defRPr>
            </a:lvl1pPr>
          </a:lstStyle>
          <a:p>
            <a:fld id="{C983732C-98D2-5040-A0B3-2D75F9848695}" type="slidenum">
              <a:rPr lang="en-US" smtClean="0"/>
              <a:pPr/>
              <a:t>‹#›</a:t>
            </a:fld>
            <a:endParaRPr lang="en-US" dirty="0"/>
          </a:p>
        </p:txBody>
      </p:sp>
    </p:spTree>
    <p:extLst>
      <p:ext uri="{BB962C8B-B14F-4D97-AF65-F5344CB8AC3E}">
        <p14:creationId xmlns:p14="http://schemas.microsoft.com/office/powerpoint/2010/main" val="15751956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3" r:id="rId22"/>
  </p:sldLayoutIdLst>
  <p:hf hdr="0" ftr="0" dt="0"/>
  <p:txStyles>
    <p:titleStyle>
      <a:lvl1pPr algn="l" defTabSz="914400" rtl="0" eaLnBrk="1" latinLnBrk="0" hangingPunct="1">
        <a:lnSpc>
          <a:spcPct val="90000"/>
        </a:lnSpc>
        <a:spcBef>
          <a:spcPct val="0"/>
        </a:spcBef>
        <a:buNone/>
        <a:defRPr sz="2800" kern="1200">
          <a:solidFill>
            <a:schemeClr val="accent2"/>
          </a:solidFill>
          <a:latin typeface="+mj-lt"/>
          <a:ea typeface="+mj-ea"/>
          <a:cs typeface="+mj-cs"/>
        </a:defRPr>
      </a:lvl1pPr>
    </p:titleStyle>
    <p:bodyStyle>
      <a:lvl1pPr marL="287338" indent="-287338" algn="l" defTabSz="914400" rtl="0" eaLnBrk="1" latinLnBrk="0" hangingPunct="1">
        <a:spcBef>
          <a:spcPts val="1200"/>
        </a:spcBef>
        <a:buClr>
          <a:schemeClr val="bg2"/>
        </a:buClr>
        <a:buFont typeface="Webdings" panose="05030102010509060703" pitchFamily="18" charset="2"/>
        <a:buChar char="4"/>
        <a:defRPr sz="2000" kern="1200">
          <a:solidFill>
            <a:schemeClr val="tx2"/>
          </a:solidFill>
          <a:latin typeface="+mn-lt"/>
          <a:ea typeface="+mn-ea"/>
          <a:cs typeface="+mn-cs"/>
        </a:defRPr>
      </a:lvl1pPr>
      <a:lvl2pPr marL="803275" indent="-285750" algn="l" defTabSz="914400" rtl="0" eaLnBrk="1" latinLnBrk="0" hangingPunct="1">
        <a:spcBef>
          <a:spcPts val="600"/>
        </a:spcBef>
        <a:buClr>
          <a:schemeClr val="bg2"/>
        </a:buClr>
        <a:buFont typeface="Arial" panose="020B0604020202020204" pitchFamily="34" charset="0"/>
        <a:buChar char="–"/>
        <a:defRPr sz="1800" kern="1200">
          <a:solidFill>
            <a:schemeClr val="tx2"/>
          </a:solidFill>
          <a:latin typeface="+mn-lt"/>
          <a:ea typeface="+mn-ea"/>
          <a:cs typeface="+mn-cs"/>
        </a:defRPr>
      </a:lvl2pPr>
      <a:lvl3pPr marL="1201738" indent="-228600" algn="l" defTabSz="914400" rtl="0" eaLnBrk="1" latinLnBrk="0" hangingPunct="1">
        <a:spcBef>
          <a:spcPts val="600"/>
        </a:spcBef>
        <a:buClr>
          <a:schemeClr val="bg2"/>
        </a:buClr>
        <a:buFont typeface="Wingdings" panose="05000000000000000000" pitchFamily="2" charset="2"/>
        <a:buChar char="§"/>
        <a:defRPr sz="1600" kern="1200">
          <a:solidFill>
            <a:schemeClr val="tx2"/>
          </a:solidFill>
          <a:latin typeface="+mn-lt"/>
          <a:ea typeface="+mn-ea"/>
          <a:cs typeface="+mn-cs"/>
        </a:defRPr>
      </a:lvl3pPr>
      <a:lvl4pPr marL="1658938" indent="-228600" algn="l" defTabSz="914400" rtl="0" eaLnBrk="1" latinLnBrk="0" hangingPunct="1">
        <a:spcBef>
          <a:spcPts val="600"/>
        </a:spcBef>
        <a:buClr>
          <a:schemeClr val="bg2"/>
        </a:buClr>
        <a:buFont typeface="Arial" panose="020B0604020202020204" pitchFamily="34" charset="0"/>
        <a:buChar char="–"/>
        <a:defRPr sz="1400" kern="1200">
          <a:solidFill>
            <a:schemeClr val="tx2"/>
          </a:solidFill>
          <a:latin typeface="+mn-lt"/>
          <a:ea typeface="+mn-ea"/>
          <a:cs typeface="+mn-cs"/>
        </a:defRPr>
      </a:lvl4pPr>
      <a:lvl5pPr marL="2116138" indent="-228600" algn="l" defTabSz="914400" rtl="0" eaLnBrk="1" latinLnBrk="0" hangingPunct="1">
        <a:spcBef>
          <a:spcPts val="600"/>
        </a:spcBef>
        <a:buClr>
          <a:schemeClr val="bg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33363"/>
            <a:ext cx="8686800" cy="732112"/>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228600" y="1200150"/>
            <a:ext cx="8686800" cy="31511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title="whiteback"/>
          <p:cNvSpPr/>
          <p:nvPr/>
        </p:nvSpPr>
        <p:spPr>
          <a:xfrm>
            <a:off x="7711440" y="4777104"/>
            <a:ext cx="1432560" cy="190500"/>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logo-middle"/>
          <p:cNvSpPr/>
          <p:nvPr/>
        </p:nvSpPr>
        <p:spPr>
          <a:xfrm>
            <a:off x="7848601" y="4675187"/>
            <a:ext cx="1066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8" descr="A picture containing outdoor, snow, water, sky&#10;&#10;Description automatically generated">
            <a:extLst>
              <a:ext uri="{FF2B5EF4-FFF2-40B4-BE49-F238E27FC236}">
                <a16:creationId xmlns:a16="http://schemas.microsoft.com/office/drawing/2014/main" id="{CD671BCB-CA57-7E4B-AE41-EA1CFB9FA6CE}"/>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51860" b="37295"/>
          <a:stretch/>
        </p:blipFill>
        <p:spPr>
          <a:xfrm>
            <a:off x="0" y="4580978"/>
            <a:ext cx="9144000" cy="557487"/>
          </a:xfrm>
          <a:prstGeom prst="rect">
            <a:avLst/>
          </a:prstGeom>
        </p:spPr>
      </p:pic>
    </p:spTree>
    <p:extLst>
      <p:ext uri="{BB962C8B-B14F-4D97-AF65-F5344CB8AC3E}">
        <p14:creationId xmlns:p14="http://schemas.microsoft.com/office/powerpoint/2010/main" val="324158997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Lst>
  <p:hf hdr="0" ftr="0" dt="0"/>
  <p:txStyles>
    <p:titleStyle>
      <a:lvl1pPr algn="l" defTabSz="914400" rtl="0" eaLnBrk="1" latinLnBrk="0" hangingPunct="1">
        <a:lnSpc>
          <a:spcPct val="90000"/>
        </a:lnSpc>
        <a:spcBef>
          <a:spcPct val="0"/>
        </a:spcBef>
        <a:buNone/>
        <a:defRPr sz="2800" kern="1200">
          <a:solidFill>
            <a:schemeClr val="accent2"/>
          </a:solidFill>
          <a:latin typeface="+mj-lt"/>
          <a:ea typeface="+mj-ea"/>
          <a:cs typeface="+mj-cs"/>
        </a:defRPr>
      </a:lvl1pPr>
    </p:titleStyle>
    <p:bodyStyle>
      <a:lvl1pPr marL="287338" indent="-287338" algn="l" defTabSz="914400" rtl="0" eaLnBrk="1" latinLnBrk="0" hangingPunct="1">
        <a:spcBef>
          <a:spcPts val="1200"/>
        </a:spcBef>
        <a:buClr>
          <a:schemeClr val="bg2"/>
        </a:buClr>
        <a:buFont typeface="Webdings" panose="05030102010509060703" pitchFamily="18" charset="2"/>
        <a:buChar char="4"/>
        <a:defRPr sz="2000" kern="1200">
          <a:solidFill>
            <a:schemeClr val="tx2"/>
          </a:solidFill>
          <a:latin typeface="+mn-lt"/>
          <a:ea typeface="+mn-ea"/>
          <a:cs typeface="+mn-cs"/>
        </a:defRPr>
      </a:lvl1pPr>
      <a:lvl2pPr marL="803275" indent="-285750" algn="l" defTabSz="914400" rtl="0" eaLnBrk="1" latinLnBrk="0" hangingPunct="1">
        <a:spcBef>
          <a:spcPts val="600"/>
        </a:spcBef>
        <a:buClr>
          <a:schemeClr val="bg2"/>
        </a:buClr>
        <a:buFont typeface="Arial" panose="020B0604020202020204" pitchFamily="34" charset="0"/>
        <a:buChar char="–"/>
        <a:defRPr sz="1800" kern="1200">
          <a:solidFill>
            <a:schemeClr val="tx2"/>
          </a:solidFill>
          <a:latin typeface="+mn-lt"/>
          <a:ea typeface="+mn-ea"/>
          <a:cs typeface="+mn-cs"/>
        </a:defRPr>
      </a:lvl2pPr>
      <a:lvl3pPr marL="1201738" indent="-228600" algn="l" defTabSz="914400" rtl="0" eaLnBrk="1" latinLnBrk="0" hangingPunct="1">
        <a:spcBef>
          <a:spcPts val="600"/>
        </a:spcBef>
        <a:buClr>
          <a:schemeClr val="bg2"/>
        </a:buClr>
        <a:buFont typeface="Wingdings" panose="05000000000000000000" pitchFamily="2" charset="2"/>
        <a:buChar char="§"/>
        <a:defRPr sz="1600" kern="1200">
          <a:solidFill>
            <a:schemeClr val="tx2"/>
          </a:solidFill>
          <a:latin typeface="+mn-lt"/>
          <a:ea typeface="+mn-ea"/>
          <a:cs typeface="+mn-cs"/>
        </a:defRPr>
      </a:lvl3pPr>
      <a:lvl4pPr marL="1658938" indent="-228600" algn="l" defTabSz="914400" rtl="0" eaLnBrk="1" latinLnBrk="0" hangingPunct="1">
        <a:spcBef>
          <a:spcPts val="600"/>
        </a:spcBef>
        <a:buClr>
          <a:schemeClr val="bg2"/>
        </a:buClr>
        <a:buFont typeface="Arial" panose="020B0604020202020204" pitchFamily="34" charset="0"/>
        <a:buChar char="–"/>
        <a:defRPr sz="1400" kern="1200">
          <a:solidFill>
            <a:schemeClr val="tx2"/>
          </a:solidFill>
          <a:latin typeface="+mn-lt"/>
          <a:ea typeface="+mn-ea"/>
          <a:cs typeface="+mn-cs"/>
        </a:defRPr>
      </a:lvl4pPr>
      <a:lvl5pPr marL="2116138" indent="-228600" algn="l" defTabSz="914400" rtl="0" eaLnBrk="1" latinLnBrk="0" hangingPunct="1">
        <a:spcBef>
          <a:spcPts val="600"/>
        </a:spcBef>
        <a:buClr>
          <a:schemeClr val="bg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EAEE96D2-049C-486C-9458-97D130496270}" type="datetimeFigureOut">
              <a:rPr lang="en-US" smtClean="0"/>
              <a:t>4/16/21</a:t>
            </a:fld>
            <a:endParaRPr lang="en-US"/>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B603CB21-F65D-4897-AC48-5C8B9EE04B75}" type="slidenum">
              <a:rPr lang="en-US" smtClean="0"/>
              <a:t>‹#›</a:t>
            </a:fld>
            <a:endParaRPr lang="en-US"/>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282262"/>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4" r:id="rId25"/>
    <p:sldLayoutId id="2147483895" r:id="rId26"/>
    <p:sldLayoutId id="2147483896" r:id="rId27"/>
    <p:sldLayoutId id="2147483897" r:id="rId28"/>
    <p:sldLayoutId id="2147483898" r:id="rId29"/>
    <p:sldLayoutId id="2147483899" r:id="rId30"/>
    <p:sldLayoutId id="2147483900" r:id="rId31"/>
    <p:sldLayoutId id="2147483901" r:id="rId32"/>
    <p:sldLayoutId id="2147483902" r:id="rId33"/>
    <p:sldLayoutId id="2147483903" r:id="rId34"/>
    <p:sldLayoutId id="2147483904" r:id="rId35"/>
    <p:sldLayoutId id="2147483905" r:id="rId36"/>
    <p:sldLayoutId id="2147483906" r:id="rId37"/>
    <p:sldLayoutId id="2147483907" r:id="rId38"/>
    <p:sldLayoutId id="2147483908" r:id="rId39"/>
    <p:sldLayoutId id="2147483909" r:id="rId40"/>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23893E-0AC1-448B-8C5E-C79661671180}"/>
              </a:ext>
            </a:extLst>
          </p:cNvPr>
          <p:cNvSpPr>
            <a:spLocks noGrp="1"/>
          </p:cNvSpPr>
          <p:nvPr>
            <p:ph type="sldNum" sz="quarter" idx="10"/>
          </p:nvPr>
        </p:nvSpPr>
        <p:spPr>
          <a:xfrm>
            <a:off x="8039100" y="4767263"/>
            <a:ext cx="476250" cy="2889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83732C-98D2-5040-A0B3-2D75F9848695}" type="slidenum">
              <a:rPr lang="en-US" smtClean="0"/>
              <a:pPr/>
              <a:t>1</a:t>
            </a:fld>
            <a:endParaRPr lang="en-US" dirty="0"/>
          </a:p>
        </p:txBody>
      </p:sp>
      <p:sp>
        <p:nvSpPr>
          <p:cNvPr id="3" name="TextBox 2">
            <a:extLst>
              <a:ext uri="{FF2B5EF4-FFF2-40B4-BE49-F238E27FC236}">
                <a16:creationId xmlns:a16="http://schemas.microsoft.com/office/drawing/2014/main" id="{0F0A0C5F-2026-4510-B865-1D2D07CB49F9}"/>
              </a:ext>
            </a:extLst>
          </p:cNvPr>
          <p:cNvSpPr txBox="1"/>
          <p:nvPr/>
        </p:nvSpPr>
        <p:spPr>
          <a:xfrm>
            <a:off x="2512088" y="1939332"/>
            <a:ext cx="3908809" cy="1107996"/>
          </a:xfrm>
          <a:prstGeom prst="rect">
            <a:avLst/>
          </a:prstGeom>
          <a:noFill/>
        </p:spPr>
        <p:txBody>
          <a:bodyPr wrap="square" rtlCol="0">
            <a:spAutoFit/>
          </a:bodyPr>
          <a:lstStyle/>
          <a:p>
            <a:pPr algn="ctr"/>
            <a:r>
              <a:rPr lang="en-US" sz="2400" b="1" dirty="0"/>
              <a:t>Physician &amp; APP Leadership Meeting</a:t>
            </a:r>
          </a:p>
          <a:p>
            <a:pPr algn="ctr"/>
            <a:r>
              <a:rPr lang="en-US" dirty="0"/>
              <a:t>4/6/21</a:t>
            </a:r>
          </a:p>
        </p:txBody>
      </p:sp>
    </p:spTree>
    <p:extLst>
      <p:ext uri="{BB962C8B-B14F-4D97-AF65-F5344CB8AC3E}">
        <p14:creationId xmlns:p14="http://schemas.microsoft.com/office/powerpoint/2010/main" val="247975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782"/>
            <a:ext cx="8686800" cy="732112"/>
          </a:xfrm>
        </p:spPr>
        <p:txBody>
          <a:bodyPr/>
          <a:lstStyle/>
          <a:p>
            <a:r>
              <a:rPr lang="en-US" dirty="0"/>
              <a:t>Patient utilization – surgeries </a:t>
            </a:r>
            <a:r>
              <a:rPr lang="en-US" sz="2400" dirty="0"/>
              <a:t>(per calendar day)</a:t>
            </a:r>
            <a:endParaRPr lang="en-US" dirty="0"/>
          </a:p>
        </p:txBody>
      </p:sp>
      <p:sp>
        <p:nvSpPr>
          <p:cNvPr id="14" name="Rectangle 13">
            <a:extLst>
              <a:ext uri="{FF2B5EF4-FFF2-40B4-BE49-F238E27FC236}">
                <a16:creationId xmlns:a16="http://schemas.microsoft.com/office/drawing/2014/main" id="{4A2DA1B0-EDDA-4C4F-8623-A38FC495B9B5}"/>
              </a:ext>
            </a:extLst>
          </p:cNvPr>
          <p:cNvSpPr/>
          <p:nvPr/>
        </p:nvSpPr>
        <p:spPr>
          <a:xfrm>
            <a:off x="228600" y="538718"/>
            <a:ext cx="8416636" cy="920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Inpatient surgeries were approaching historical levels prior to the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declined during the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surge as we managed bed capacity, and, although increasing post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remain below historical levels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Outpatient surgeries initially increased significantly following the 1</a:t>
            </a:r>
            <a:r>
              <a:rPr kumimoji="0" lang="en-US" sz="1100" b="0" i="0" u="none" strike="noStrike" kern="1200" cap="none" spc="0" normalizeH="0" baseline="30000" noProof="0" dirty="0">
                <a:ln>
                  <a:noFill/>
                </a:ln>
                <a:solidFill>
                  <a:srgbClr val="000000"/>
                </a:solidFill>
                <a:effectLst/>
                <a:uLnTx/>
                <a:uFillTx/>
                <a:latin typeface="Arial"/>
                <a:ea typeface="+mn-ea"/>
                <a:cs typeface="+mn-cs"/>
              </a:rPr>
              <a:t>st</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due to the Road-to-Recovery, but have remained significantly below historical levels</a:t>
            </a:r>
          </a:p>
        </p:txBody>
      </p:sp>
      <p:sp>
        <p:nvSpPr>
          <p:cNvPr id="3" name="TextBox 2">
            <a:extLst>
              <a:ext uri="{FF2B5EF4-FFF2-40B4-BE49-F238E27FC236}">
                <a16:creationId xmlns:a16="http://schemas.microsoft.com/office/drawing/2014/main" id="{DC6B2060-5CEF-46F1-96FC-ECE696523C52}"/>
              </a:ext>
            </a:extLst>
          </p:cNvPr>
          <p:cNvSpPr txBox="1"/>
          <p:nvPr/>
        </p:nvSpPr>
        <p:spPr>
          <a:xfrm>
            <a:off x="450669" y="4725497"/>
            <a:ext cx="544892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Note: The Monticello Surgery Center was fully integrated into the Central division in December of F2020</a:t>
            </a:r>
          </a:p>
        </p:txBody>
      </p:sp>
      <p:pic>
        <p:nvPicPr>
          <p:cNvPr id="4" name="Picture 3">
            <a:extLst>
              <a:ext uri="{FF2B5EF4-FFF2-40B4-BE49-F238E27FC236}">
                <a16:creationId xmlns:a16="http://schemas.microsoft.com/office/drawing/2014/main" id="{F2C8AEF6-9FC5-4192-86E6-7D8E66C0F2F1}"/>
              </a:ext>
            </a:extLst>
          </p:cNvPr>
          <p:cNvPicPr>
            <a:picLocks noChangeAspect="1"/>
          </p:cNvPicPr>
          <p:nvPr/>
        </p:nvPicPr>
        <p:blipFill>
          <a:blip r:embed="rId3"/>
          <a:stretch>
            <a:fillRect/>
          </a:stretch>
        </p:blipFill>
        <p:spPr>
          <a:xfrm>
            <a:off x="1306651" y="1459274"/>
            <a:ext cx="6530697" cy="3028309"/>
          </a:xfrm>
          <a:prstGeom prst="rect">
            <a:avLst/>
          </a:prstGeom>
        </p:spPr>
      </p:pic>
    </p:spTree>
    <p:extLst>
      <p:ext uri="{BB962C8B-B14F-4D97-AF65-F5344CB8AC3E}">
        <p14:creationId xmlns:p14="http://schemas.microsoft.com/office/powerpoint/2010/main" val="1600434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782"/>
            <a:ext cx="8686800" cy="732112"/>
          </a:xfrm>
        </p:spPr>
        <p:txBody>
          <a:bodyPr/>
          <a:lstStyle/>
          <a:p>
            <a:r>
              <a:rPr lang="en-US" dirty="0"/>
              <a:t>Patient utilization – ER visits</a:t>
            </a:r>
          </a:p>
        </p:txBody>
      </p:sp>
      <p:sp>
        <p:nvSpPr>
          <p:cNvPr id="14" name="Rectangle 13">
            <a:extLst>
              <a:ext uri="{FF2B5EF4-FFF2-40B4-BE49-F238E27FC236}">
                <a16:creationId xmlns:a16="http://schemas.microsoft.com/office/drawing/2014/main" id="{4A2DA1B0-EDDA-4C4F-8623-A38FC495B9B5}"/>
              </a:ext>
            </a:extLst>
          </p:cNvPr>
          <p:cNvSpPr/>
          <p:nvPr/>
        </p:nvSpPr>
        <p:spPr>
          <a:xfrm>
            <a:off x="228600" y="538718"/>
            <a:ext cx="8416636" cy="736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Emergency Room visits were (16.4%) below plan and (16.1%) below prior year</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We continue to experience a decrease in lower acute patients that likely reflects lower levels of non-Covid infectious diseases and patients who remain hesitant to seek care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National trends indicate emergency room visits are down (25%) as compared to pre-Covid levels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3" name="Picture 2">
            <a:extLst>
              <a:ext uri="{FF2B5EF4-FFF2-40B4-BE49-F238E27FC236}">
                <a16:creationId xmlns:a16="http://schemas.microsoft.com/office/drawing/2014/main" id="{C1B889EF-F578-46F2-A6A7-E232566B753A}"/>
              </a:ext>
            </a:extLst>
          </p:cNvPr>
          <p:cNvPicPr>
            <a:picLocks noChangeAspect="1"/>
          </p:cNvPicPr>
          <p:nvPr/>
        </p:nvPicPr>
        <p:blipFill>
          <a:blip r:embed="rId3"/>
          <a:stretch>
            <a:fillRect/>
          </a:stretch>
        </p:blipFill>
        <p:spPr>
          <a:xfrm>
            <a:off x="1523681" y="1409597"/>
            <a:ext cx="5817646" cy="3139605"/>
          </a:xfrm>
          <a:prstGeom prst="rect">
            <a:avLst/>
          </a:prstGeom>
        </p:spPr>
      </p:pic>
    </p:spTree>
    <p:extLst>
      <p:ext uri="{BB962C8B-B14F-4D97-AF65-F5344CB8AC3E}">
        <p14:creationId xmlns:p14="http://schemas.microsoft.com/office/powerpoint/2010/main" val="194235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782"/>
            <a:ext cx="8686800" cy="1443658"/>
          </a:xfrm>
        </p:spPr>
        <p:txBody>
          <a:bodyPr/>
          <a:lstStyle/>
          <a:p>
            <a:r>
              <a:rPr lang="en-US" dirty="0"/>
              <a:t>Patient utilization – ER visits </a:t>
            </a:r>
            <a:r>
              <a:rPr kumimoji="0" lang="en-US" sz="2400" b="0" i="0" u="none" strike="noStrike" kern="1200" cap="none" spc="0" normalizeH="0" baseline="0" noProof="0" dirty="0">
                <a:ln>
                  <a:noFill/>
                </a:ln>
                <a:solidFill>
                  <a:srgbClr val="005A9C"/>
                </a:solidFill>
                <a:effectLst/>
                <a:uLnTx/>
                <a:uFillTx/>
                <a:latin typeface="Arial Narrow"/>
                <a:ea typeface="+mj-ea"/>
                <a:cs typeface="+mj-cs"/>
              </a:rPr>
              <a:t>(per calendar day)</a:t>
            </a:r>
            <a:endParaRPr lang="en-US" dirty="0"/>
          </a:p>
        </p:txBody>
      </p:sp>
      <p:sp>
        <p:nvSpPr>
          <p:cNvPr id="14" name="Rectangle 13">
            <a:extLst>
              <a:ext uri="{FF2B5EF4-FFF2-40B4-BE49-F238E27FC236}">
                <a16:creationId xmlns:a16="http://schemas.microsoft.com/office/drawing/2014/main" id="{4A2DA1B0-EDDA-4C4F-8623-A38FC495B9B5}"/>
              </a:ext>
            </a:extLst>
          </p:cNvPr>
          <p:cNvSpPr/>
          <p:nvPr/>
        </p:nvSpPr>
        <p:spPr>
          <a:xfrm>
            <a:off x="228600" y="538718"/>
            <a:ext cx="8416636" cy="910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Emergency Room visits remain significantly below historical levels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Visits are trending downward which likely reflects a milder infectious disease season and continued reluctance to seek care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Although it would be a positive trend if patients were shifting to primary care or urgent care versus the emergency room, we haven’t seen significant increases in visits to those clinics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4" name="Picture 3">
            <a:extLst>
              <a:ext uri="{FF2B5EF4-FFF2-40B4-BE49-F238E27FC236}">
                <a16:creationId xmlns:a16="http://schemas.microsoft.com/office/drawing/2014/main" id="{C514A4DE-0F2F-4335-BB66-7C3DD406856E}"/>
              </a:ext>
            </a:extLst>
          </p:cNvPr>
          <p:cNvPicPr>
            <a:picLocks noChangeAspect="1"/>
          </p:cNvPicPr>
          <p:nvPr/>
        </p:nvPicPr>
        <p:blipFill>
          <a:blip r:embed="rId3"/>
          <a:stretch>
            <a:fillRect/>
          </a:stretch>
        </p:blipFill>
        <p:spPr>
          <a:xfrm>
            <a:off x="1251787" y="1615440"/>
            <a:ext cx="6640425" cy="2910243"/>
          </a:xfrm>
          <a:prstGeom prst="rect">
            <a:avLst/>
          </a:prstGeom>
        </p:spPr>
      </p:pic>
    </p:spTree>
    <p:extLst>
      <p:ext uri="{BB962C8B-B14F-4D97-AF65-F5344CB8AC3E}">
        <p14:creationId xmlns:p14="http://schemas.microsoft.com/office/powerpoint/2010/main" val="307624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3363"/>
            <a:ext cx="8686800" cy="460057"/>
          </a:xfrm>
        </p:spPr>
        <p:txBody>
          <a:bodyPr/>
          <a:lstStyle/>
          <a:p>
            <a:r>
              <a:rPr lang="en-US" dirty="0"/>
              <a:t>Financial results – variance to plan</a:t>
            </a:r>
          </a:p>
        </p:txBody>
      </p:sp>
      <p:sp>
        <p:nvSpPr>
          <p:cNvPr id="14" name="Rectangle 13">
            <a:extLst>
              <a:ext uri="{FF2B5EF4-FFF2-40B4-BE49-F238E27FC236}">
                <a16:creationId xmlns:a16="http://schemas.microsoft.com/office/drawing/2014/main" id="{4A2DA1B0-EDDA-4C4F-8623-A38FC495B9B5}"/>
              </a:ext>
            </a:extLst>
          </p:cNvPr>
          <p:cNvSpPr/>
          <p:nvPr/>
        </p:nvSpPr>
        <p:spPr>
          <a:xfrm>
            <a:off x="228598" y="626572"/>
            <a:ext cx="8794377" cy="886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Operating income of $66.7M was $43.3M higher than plan due to $49.5M of Covid grants recognized and earlier TCOC revenues</a:t>
            </a:r>
          </a:p>
          <a:p>
            <a:pPr marL="628650" marR="0" lvl="1"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Excluding Covid grants &amp; earlier recognition of TCOC, operating income would have been $9.8M, ($13.6M) below plan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The negative impact of the lower patient utilization now significantly exceeds, ($18.8M), the positive impact of higher patient acuity</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Labor inefficiencies reflected the early unwinding of the Covid cost reduction strategies and higher labor costs following the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E179FB4D-D35F-46B3-8430-90A75756EA50}"/>
              </a:ext>
            </a:extLst>
          </p:cNvPr>
          <p:cNvPicPr>
            <a:picLocks noChangeAspect="1"/>
          </p:cNvPicPr>
          <p:nvPr/>
        </p:nvPicPr>
        <p:blipFill>
          <a:blip r:embed="rId3"/>
          <a:stretch>
            <a:fillRect/>
          </a:stretch>
        </p:blipFill>
        <p:spPr>
          <a:xfrm>
            <a:off x="885398" y="1662920"/>
            <a:ext cx="7373204" cy="2854008"/>
          </a:xfrm>
          <a:prstGeom prst="rect">
            <a:avLst/>
          </a:prstGeom>
        </p:spPr>
      </p:pic>
    </p:spTree>
    <p:extLst>
      <p:ext uri="{BB962C8B-B14F-4D97-AF65-F5344CB8AC3E}">
        <p14:creationId xmlns:p14="http://schemas.microsoft.com/office/powerpoint/2010/main" val="339694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9517CF-E8F6-4A7E-9EB1-C45FD97A29E9}"/>
              </a:ext>
            </a:extLst>
          </p:cNvPr>
          <p:cNvSpPr>
            <a:spLocks noGrp="1"/>
          </p:cNvSpPr>
          <p:nvPr>
            <p:ph idx="1"/>
          </p:nvPr>
        </p:nvSpPr>
        <p:spPr>
          <a:xfrm>
            <a:off x="228600" y="809897"/>
            <a:ext cx="8686800" cy="3912326"/>
          </a:xfrm>
        </p:spPr>
        <p:txBody>
          <a:bodyPr>
            <a:normAutofit/>
          </a:bodyPr>
          <a:lstStyle/>
          <a:p>
            <a:r>
              <a:rPr lang="en-US" sz="1300" dirty="0"/>
              <a:t>Operating income of $66.7M was $43.3M favorable to plan </a:t>
            </a:r>
          </a:p>
          <a:p>
            <a:r>
              <a:rPr lang="en-US" sz="1300" dirty="0"/>
              <a:t>Covid-19 related grants of $49.5M were recognized</a:t>
            </a:r>
          </a:p>
          <a:p>
            <a:r>
              <a:rPr lang="en-US" sz="1300" dirty="0"/>
              <a:t>Total Cost of Care (TCOC) revenues were recorded earlier than in past years, resulting in a $7.4M favorable timing variance</a:t>
            </a:r>
          </a:p>
          <a:p>
            <a:r>
              <a:rPr lang="en-US" sz="1300" dirty="0"/>
              <a:t>Excluding the Covid-19 grants and the earlier recognition of TCOC revenue, operating income would have been $9.8M, ($13.6M) below target</a:t>
            </a:r>
          </a:p>
          <a:p>
            <a:r>
              <a:rPr lang="en-US" sz="1300" dirty="0"/>
              <a:t>The negative impact of lower patient utilization now significantly exceeds, ($18.8M), the positive impact of higher patient acuity</a:t>
            </a:r>
          </a:p>
          <a:p>
            <a:r>
              <a:rPr lang="en-US" sz="1300" dirty="0"/>
              <a:t>Labor costs are ($26.8M) unfavorable due to the early unwinding of the Covid related workforce strategies and higher labor costs following the 2</a:t>
            </a:r>
            <a:r>
              <a:rPr lang="en-US" sz="1300" baseline="30000" dirty="0"/>
              <a:t>nd</a:t>
            </a:r>
            <a:r>
              <a:rPr lang="en-US" sz="1300" dirty="0"/>
              <a:t> Covid surge</a:t>
            </a:r>
          </a:p>
          <a:p>
            <a:r>
              <a:rPr lang="en-US" sz="1300" dirty="0"/>
              <a:t>Non-labor related costs were favorable due mostly to delayed spending and lower costs of personal protective equipment</a:t>
            </a:r>
          </a:p>
        </p:txBody>
      </p:sp>
      <p:sp>
        <p:nvSpPr>
          <p:cNvPr id="3" name="Title 2">
            <a:extLst>
              <a:ext uri="{FF2B5EF4-FFF2-40B4-BE49-F238E27FC236}">
                <a16:creationId xmlns:a16="http://schemas.microsoft.com/office/drawing/2014/main" id="{7DC7C04B-D1CB-4B00-A812-540576B85524}"/>
              </a:ext>
            </a:extLst>
          </p:cNvPr>
          <p:cNvSpPr>
            <a:spLocks noGrp="1"/>
          </p:cNvSpPr>
          <p:nvPr>
            <p:ph type="title"/>
          </p:nvPr>
        </p:nvSpPr>
        <p:spPr>
          <a:xfrm>
            <a:off x="228600" y="233363"/>
            <a:ext cx="8686800" cy="576534"/>
          </a:xfrm>
        </p:spPr>
        <p:txBody>
          <a:bodyPr/>
          <a:lstStyle/>
          <a:p>
            <a:r>
              <a:rPr lang="en-US" dirty="0"/>
              <a:t>Financial summary</a:t>
            </a:r>
          </a:p>
        </p:txBody>
      </p:sp>
    </p:spTree>
    <p:extLst>
      <p:ext uri="{BB962C8B-B14F-4D97-AF65-F5344CB8AC3E}">
        <p14:creationId xmlns:p14="http://schemas.microsoft.com/office/powerpoint/2010/main" val="1439186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CECB7-F092-CC42-960B-F2D737D67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1541" y="1894575"/>
            <a:ext cx="5333679" cy="177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0511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7D47E-C6AE-EF43-8B02-A96763B31FF6}"/>
              </a:ext>
            </a:extLst>
          </p:cNvPr>
          <p:cNvSpPr txBox="1"/>
          <p:nvPr/>
        </p:nvSpPr>
        <p:spPr>
          <a:xfrm>
            <a:off x="2328416" y="1786920"/>
            <a:ext cx="470717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A9C"/>
                </a:solidFill>
                <a:effectLst/>
                <a:uLnTx/>
                <a:uFillTx/>
                <a:latin typeface="Arial Narrow"/>
                <a:ea typeface="+mn-ea"/>
                <a:cs typeface="+mn-cs"/>
              </a:rPr>
              <a:t>2021 CMS wRVU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A9C"/>
                </a:solidFill>
                <a:effectLst/>
                <a:uLnTx/>
                <a:uFillTx/>
                <a:latin typeface="Arial Narrow"/>
                <a:ea typeface="+mn-ea"/>
                <a:cs typeface="+mn-cs"/>
              </a:rPr>
              <a:t>Provider Fee Schedule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C3DE"/>
                </a:solidFill>
                <a:effectLst/>
                <a:uLnTx/>
                <a:uFillTx/>
                <a:latin typeface="Arial Narrow"/>
                <a:ea typeface="+mn-ea"/>
                <a:cs typeface="+mn-cs"/>
              </a:rPr>
              <a:t>Physician &amp; APP Leader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5C3DE"/>
                </a:solidFill>
                <a:latin typeface="Arial Narrow"/>
              </a:rPr>
              <a:t>April 6, 2021</a:t>
            </a:r>
            <a:endParaRPr kumimoji="0" lang="en-US" sz="2000" b="0" i="0" u="none" strike="noStrike" kern="1200" cap="none" spc="0" normalizeH="0" baseline="0" noProof="0" dirty="0">
              <a:ln>
                <a:noFill/>
              </a:ln>
              <a:solidFill>
                <a:srgbClr val="05C3DE"/>
              </a:solidFill>
              <a:effectLst/>
              <a:uLnTx/>
              <a:uFillTx/>
              <a:latin typeface="Arial Narrow"/>
              <a:ea typeface="+mn-ea"/>
              <a:cs typeface="+mn-cs"/>
            </a:endParaRP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632" y="4520539"/>
            <a:ext cx="2077885" cy="685596"/>
          </a:xfrm>
          <a:prstGeom prst="rect">
            <a:avLst/>
          </a:prstGeom>
        </p:spPr>
      </p:pic>
    </p:spTree>
    <p:extLst>
      <p:ext uri="{BB962C8B-B14F-4D97-AF65-F5344CB8AC3E}">
        <p14:creationId xmlns:p14="http://schemas.microsoft.com/office/powerpoint/2010/main" val="3876428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07F64-7B12-4169-9289-57F9F3B0FF70}"/>
              </a:ext>
            </a:extLst>
          </p:cNvPr>
          <p:cNvSpPr>
            <a:spLocks noGrp="1"/>
          </p:cNvSpPr>
          <p:nvPr>
            <p:ph idx="1"/>
          </p:nvPr>
        </p:nvSpPr>
        <p:spPr/>
        <p:txBody>
          <a:bodyPr/>
          <a:lstStyle/>
          <a:p>
            <a:r>
              <a:rPr lang="en-US" dirty="0"/>
              <a:t>CMS Change</a:t>
            </a:r>
          </a:p>
          <a:p>
            <a:r>
              <a:rPr lang="en-US" dirty="0"/>
              <a:t>PCAC Review &amp; Recommendation</a:t>
            </a:r>
          </a:p>
          <a:p>
            <a:r>
              <a:rPr lang="en-US" dirty="0"/>
              <a:t>Communication</a:t>
            </a:r>
          </a:p>
        </p:txBody>
      </p:sp>
      <p:sp>
        <p:nvSpPr>
          <p:cNvPr id="3" name="Title 2">
            <a:extLst>
              <a:ext uri="{FF2B5EF4-FFF2-40B4-BE49-F238E27FC236}">
                <a16:creationId xmlns:a16="http://schemas.microsoft.com/office/drawing/2014/main" id="{8E506F36-9395-4068-B14C-17C699A229AC}"/>
              </a:ext>
            </a:extLst>
          </p:cNvPr>
          <p:cNvSpPr>
            <a:spLocks noGrp="1"/>
          </p:cNvSpPr>
          <p:nvPr>
            <p:ph type="title"/>
          </p:nvPr>
        </p:nvSpPr>
        <p:spPr/>
        <p:txBody>
          <a:bodyPr/>
          <a:lstStyle/>
          <a:p>
            <a:r>
              <a:rPr lang="en-US" dirty="0"/>
              <a:t>Agenda Topics</a:t>
            </a:r>
          </a:p>
        </p:txBody>
      </p:sp>
      <p:sp>
        <p:nvSpPr>
          <p:cNvPr id="4" name="Slide Number Placeholder 3">
            <a:extLst>
              <a:ext uri="{FF2B5EF4-FFF2-40B4-BE49-F238E27FC236}">
                <a16:creationId xmlns:a16="http://schemas.microsoft.com/office/drawing/2014/main" id="{73945823-32BB-4F7E-9245-91D34B0FE224}"/>
              </a:ext>
            </a:extLst>
          </p:cNvPr>
          <p:cNvSpPr>
            <a:spLocks noGrp="1"/>
          </p:cNvSpPr>
          <p:nvPr>
            <p:ph type="sldNum" sz="quarter" idx="10"/>
          </p:nvPr>
        </p:nvSpPr>
        <p:spPr/>
        <p:txBody>
          <a:bodyPr/>
          <a:lstStyle/>
          <a:p>
            <a:fld id="{C983732C-98D2-5040-A0B3-2D75F9848695}" type="slidenum">
              <a:rPr lang="en-US" smtClean="0"/>
              <a:pPr/>
              <a:t>17</a:t>
            </a:fld>
            <a:endParaRPr lang="en-US" dirty="0"/>
          </a:p>
        </p:txBody>
      </p:sp>
    </p:spTree>
    <p:extLst>
      <p:ext uri="{BB962C8B-B14F-4D97-AF65-F5344CB8AC3E}">
        <p14:creationId xmlns:p14="http://schemas.microsoft.com/office/powerpoint/2010/main" val="2746855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ADCA22-FC42-4036-A057-F4FC63F181A1}"/>
              </a:ext>
            </a:extLst>
          </p:cNvPr>
          <p:cNvSpPr>
            <a:spLocks noGrp="1"/>
          </p:cNvSpPr>
          <p:nvPr>
            <p:ph type="sldNum" sz="quarter" idx="10"/>
          </p:nvPr>
        </p:nvSpPr>
        <p:spPr/>
        <p:txBody>
          <a:bodyPr/>
          <a:lstStyle/>
          <a:p>
            <a:fld id="{C983732C-98D2-5040-A0B3-2D75F9848695}" type="slidenum">
              <a:rPr lang="en-US" smtClean="0"/>
              <a:pPr/>
              <a:t>18</a:t>
            </a:fld>
            <a:endParaRPr lang="en-US" dirty="0"/>
          </a:p>
        </p:txBody>
      </p:sp>
      <p:sp>
        <p:nvSpPr>
          <p:cNvPr id="5" name="TextBox 4">
            <a:extLst>
              <a:ext uri="{FF2B5EF4-FFF2-40B4-BE49-F238E27FC236}">
                <a16:creationId xmlns:a16="http://schemas.microsoft.com/office/drawing/2014/main" id="{8C6DF395-1C0C-4DE3-8DAA-9AFA90643A6E}"/>
              </a:ext>
            </a:extLst>
          </p:cNvPr>
          <p:cNvSpPr txBox="1"/>
          <p:nvPr/>
        </p:nvSpPr>
        <p:spPr>
          <a:xfrm>
            <a:off x="1776845" y="2248584"/>
            <a:ext cx="3075710" cy="830997"/>
          </a:xfrm>
          <a:prstGeom prst="rect">
            <a:avLst/>
          </a:prstGeom>
          <a:noFill/>
        </p:spPr>
        <p:txBody>
          <a:bodyPr wrap="square" rtlCol="0">
            <a:spAutoFit/>
          </a:bodyPr>
          <a:lstStyle/>
          <a:p>
            <a:pPr algn="ctr"/>
            <a:r>
              <a:rPr lang="en-US" sz="2800" dirty="0">
                <a:solidFill>
                  <a:schemeClr val="tx2"/>
                </a:solidFill>
                <a:latin typeface="+mj-lt"/>
              </a:rPr>
              <a:t>CMS Change</a:t>
            </a:r>
          </a:p>
          <a:p>
            <a:pPr algn="ctr"/>
            <a:r>
              <a:rPr lang="en-US" sz="2000" dirty="0">
                <a:solidFill>
                  <a:schemeClr val="bg2"/>
                </a:solidFill>
                <a:latin typeface="+mj-lt"/>
              </a:rPr>
              <a:t>Greg von Elbe</a:t>
            </a:r>
          </a:p>
        </p:txBody>
      </p:sp>
    </p:spTree>
    <p:extLst>
      <p:ext uri="{BB962C8B-B14F-4D97-AF65-F5344CB8AC3E}">
        <p14:creationId xmlns:p14="http://schemas.microsoft.com/office/powerpoint/2010/main" val="2915023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E4C23C-F71E-421C-8A34-C4C1179D9E83}"/>
              </a:ext>
            </a:extLst>
          </p:cNvPr>
          <p:cNvPicPr>
            <a:picLocks noGrp="1" noChangeAspect="1"/>
          </p:cNvPicPr>
          <p:nvPr>
            <p:ph idx="1"/>
          </p:nvPr>
        </p:nvPicPr>
        <p:blipFill>
          <a:blip r:embed="rId2"/>
          <a:stretch>
            <a:fillRect/>
          </a:stretch>
        </p:blipFill>
        <p:spPr>
          <a:xfrm>
            <a:off x="587699" y="996156"/>
            <a:ext cx="7968601" cy="3151188"/>
          </a:xfrm>
        </p:spPr>
      </p:pic>
      <p:sp>
        <p:nvSpPr>
          <p:cNvPr id="3" name="Title 2">
            <a:extLst>
              <a:ext uri="{FF2B5EF4-FFF2-40B4-BE49-F238E27FC236}">
                <a16:creationId xmlns:a16="http://schemas.microsoft.com/office/drawing/2014/main" id="{A0E6A497-BFDB-4DEB-8245-F0158DCB13D1}"/>
              </a:ext>
            </a:extLst>
          </p:cNvPr>
          <p:cNvSpPr>
            <a:spLocks noGrp="1"/>
          </p:cNvSpPr>
          <p:nvPr>
            <p:ph type="title"/>
          </p:nvPr>
        </p:nvSpPr>
        <p:spPr/>
        <p:txBody>
          <a:bodyPr/>
          <a:lstStyle/>
          <a:p>
            <a:r>
              <a:rPr lang="en-US" b="1" dirty="0"/>
              <a:t>2021 Evaluation and Management CPT Codes:</a:t>
            </a:r>
            <a:br>
              <a:rPr lang="en-US" dirty="0"/>
            </a:br>
            <a:r>
              <a:rPr lang="en-US" sz="2400" dirty="0">
                <a:solidFill>
                  <a:schemeClr val="tx1"/>
                </a:solidFill>
              </a:rPr>
              <a:t>Understanding the impact on Provider Compensation</a:t>
            </a:r>
            <a:endParaRPr lang="en-US" dirty="0">
              <a:solidFill>
                <a:schemeClr val="tx1"/>
              </a:solidFill>
            </a:endParaRPr>
          </a:p>
        </p:txBody>
      </p:sp>
      <p:sp>
        <p:nvSpPr>
          <p:cNvPr id="2" name="Slide Number Placeholder 1">
            <a:extLst>
              <a:ext uri="{FF2B5EF4-FFF2-40B4-BE49-F238E27FC236}">
                <a16:creationId xmlns:a16="http://schemas.microsoft.com/office/drawing/2014/main" id="{5FF67FD5-6090-4516-9275-A03AC947EBA8}"/>
              </a:ext>
            </a:extLst>
          </p:cNvPr>
          <p:cNvSpPr>
            <a:spLocks noGrp="1"/>
          </p:cNvSpPr>
          <p:nvPr>
            <p:ph type="sldNum" sz="quarter" idx="10"/>
          </p:nvPr>
        </p:nvSpPr>
        <p:spPr/>
        <p:txBody>
          <a:bodyPr/>
          <a:lstStyle/>
          <a:p>
            <a:fld id="{C983732C-98D2-5040-A0B3-2D75F9848695}" type="slidenum">
              <a:rPr lang="en-US" smtClean="0"/>
              <a:pPr/>
              <a:t>19</a:t>
            </a:fld>
            <a:endParaRPr lang="en-US" dirty="0"/>
          </a:p>
        </p:txBody>
      </p:sp>
    </p:spTree>
    <p:extLst>
      <p:ext uri="{BB962C8B-B14F-4D97-AF65-F5344CB8AC3E}">
        <p14:creationId xmlns:p14="http://schemas.microsoft.com/office/powerpoint/2010/main" val="1486539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07F64-7B12-4169-9289-57F9F3B0FF70}"/>
              </a:ext>
            </a:extLst>
          </p:cNvPr>
          <p:cNvSpPr>
            <a:spLocks noGrp="1"/>
          </p:cNvSpPr>
          <p:nvPr>
            <p:ph idx="1"/>
          </p:nvPr>
        </p:nvSpPr>
        <p:spPr/>
        <p:txBody>
          <a:bodyPr/>
          <a:lstStyle/>
          <a:p>
            <a:r>
              <a:rPr lang="en-US" dirty="0"/>
              <a:t>Introduction – Tom Schrup – 5’</a:t>
            </a:r>
          </a:p>
          <a:p>
            <a:r>
              <a:rPr lang="en-US" dirty="0"/>
              <a:t>Financial Overview – Mike Blair – 10’</a:t>
            </a:r>
          </a:p>
          <a:p>
            <a:r>
              <a:rPr lang="en-US" dirty="0"/>
              <a:t>CMS E&amp;M Changes 2021 – Greg von Elbe – 10’</a:t>
            </a:r>
          </a:p>
          <a:p>
            <a:r>
              <a:rPr lang="en-US" dirty="0"/>
              <a:t>PCAC Review &amp; Recommendation – TBD – 20’</a:t>
            </a:r>
          </a:p>
          <a:p>
            <a:r>
              <a:rPr lang="en-US" dirty="0"/>
              <a:t>Communication – Tom Schrup – 10’</a:t>
            </a:r>
          </a:p>
          <a:p>
            <a:r>
              <a:rPr lang="en-US" dirty="0"/>
              <a:t>CDI Update – Jessie Roske – 10’</a:t>
            </a:r>
          </a:p>
          <a:p>
            <a:r>
              <a:rPr lang="en-US" dirty="0"/>
              <a:t>Summary/Questions/Discussion – Tom Schrup – 25’</a:t>
            </a:r>
          </a:p>
        </p:txBody>
      </p:sp>
      <p:sp>
        <p:nvSpPr>
          <p:cNvPr id="3" name="Title 2">
            <a:extLst>
              <a:ext uri="{FF2B5EF4-FFF2-40B4-BE49-F238E27FC236}">
                <a16:creationId xmlns:a16="http://schemas.microsoft.com/office/drawing/2014/main" id="{8E506F36-9395-4068-B14C-17C699A229AC}"/>
              </a:ext>
            </a:extLst>
          </p:cNvPr>
          <p:cNvSpPr>
            <a:spLocks noGrp="1"/>
          </p:cNvSpPr>
          <p:nvPr>
            <p:ph type="title"/>
          </p:nvPr>
        </p:nvSpPr>
        <p:spPr/>
        <p:txBody>
          <a:bodyPr/>
          <a:lstStyle/>
          <a:p>
            <a:r>
              <a:rPr lang="en-US" dirty="0"/>
              <a:t>Agenda Topics</a:t>
            </a:r>
          </a:p>
        </p:txBody>
      </p:sp>
      <p:sp>
        <p:nvSpPr>
          <p:cNvPr id="4" name="Slide Number Placeholder 3">
            <a:extLst>
              <a:ext uri="{FF2B5EF4-FFF2-40B4-BE49-F238E27FC236}">
                <a16:creationId xmlns:a16="http://schemas.microsoft.com/office/drawing/2014/main" id="{73945823-32BB-4F7E-9245-91D34B0FE224}"/>
              </a:ext>
            </a:extLst>
          </p:cNvPr>
          <p:cNvSpPr>
            <a:spLocks noGrp="1"/>
          </p:cNvSpPr>
          <p:nvPr>
            <p:ph type="sldNum" sz="quarter" idx="10"/>
          </p:nvPr>
        </p:nvSpPr>
        <p:spPr>
          <a:xfrm>
            <a:off x="8039100" y="4767263"/>
            <a:ext cx="476250" cy="2889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83732C-98D2-5040-A0B3-2D75F9848695}" type="slidenum">
              <a:rPr lang="en-US" smtClean="0"/>
              <a:pPr/>
              <a:t>2</a:t>
            </a:fld>
            <a:endParaRPr lang="en-US" dirty="0"/>
          </a:p>
        </p:txBody>
      </p:sp>
    </p:spTree>
    <p:extLst>
      <p:ext uri="{BB962C8B-B14F-4D97-AF65-F5344CB8AC3E}">
        <p14:creationId xmlns:p14="http://schemas.microsoft.com/office/powerpoint/2010/main" val="230560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6147E8E-962B-418F-8A33-2E69F3CD9F4D}"/>
              </a:ext>
            </a:extLst>
          </p:cNvPr>
          <p:cNvPicPr>
            <a:picLocks noGrp="1" noChangeAspect="1"/>
          </p:cNvPicPr>
          <p:nvPr>
            <p:ph idx="1"/>
          </p:nvPr>
        </p:nvPicPr>
        <p:blipFill>
          <a:blip r:embed="rId2"/>
          <a:stretch>
            <a:fillRect/>
          </a:stretch>
        </p:blipFill>
        <p:spPr>
          <a:xfrm>
            <a:off x="1683880" y="290513"/>
            <a:ext cx="5776239" cy="4060825"/>
          </a:xfrm>
        </p:spPr>
      </p:pic>
      <p:sp>
        <p:nvSpPr>
          <p:cNvPr id="4" name="Slide Number Placeholder 3">
            <a:extLst>
              <a:ext uri="{FF2B5EF4-FFF2-40B4-BE49-F238E27FC236}">
                <a16:creationId xmlns:a16="http://schemas.microsoft.com/office/drawing/2014/main" id="{CBA0ACFE-DE39-4F7A-9DD4-8906E1EB6473}"/>
              </a:ext>
            </a:extLst>
          </p:cNvPr>
          <p:cNvSpPr>
            <a:spLocks noGrp="1"/>
          </p:cNvSpPr>
          <p:nvPr>
            <p:ph type="sldNum" sz="quarter" idx="10"/>
          </p:nvPr>
        </p:nvSpPr>
        <p:spPr/>
        <p:txBody>
          <a:bodyPr/>
          <a:lstStyle/>
          <a:p>
            <a:fld id="{C983732C-98D2-5040-A0B3-2D75F9848695}" type="slidenum">
              <a:rPr lang="en-US" smtClean="0"/>
              <a:pPr/>
              <a:t>20</a:t>
            </a:fld>
            <a:endParaRPr lang="en-US" dirty="0"/>
          </a:p>
        </p:txBody>
      </p:sp>
    </p:spTree>
    <p:extLst>
      <p:ext uri="{BB962C8B-B14F-4D97-AF65-F5344CB8AC3E}">
        <p14:creationId xmlns:p14="http://schemas.microsoft.com/office/powerpoint/2010/main" val="584963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A0ACFE-DE39-4F7A-9DD4-8906E1EB6473}"/>
              </a:ext>
            </a:extLst>
          </p:cNvPr>
          <p:cNvSpPr>
            <a:spLocks noGrp="1"/>
          </p:cNvSpPr>
          <p:nvPr>
            <p:ph type="sldNum" sz="quarter" idx="10"/>
          </p:nvPr>
        </p:nvSpPr>
        <p:spPr/>
        <p:txBody>
          <a:bodyPr/>
          <a:lstStyle/>
          <a:p>
            <a:fld id="{C983732C-98D2-5040-A0B3-2D75F9848695}" type="slidenum">
              <a:rPr lang="en-US" smtClean="0"/>
              <a:pPr/>
              <a:t>21</a:t>
            </a:fld>
            <a:endParaRPr lang="en-US" dirty="0"/>
          </a:p>
        </p:txBody>
      </p:sp>
      <p:pic>
        <p:nvPicPr>
          <p:cNvPr id="7" name="Content Placeholder 6">
            <a:extLst>
              <a:ext uri="{FF2B5EF4-FFF2-40B4-BE49-F238E27FC236}">
                <a16:creationId xmlns:a16="http://schemas.microsoft.com/office/drawing/2014/main" id="{1116632E-18C7-4285-A777-B578DE25204F}"/>
              </a:ext>
            </a:extLst>
          </p:cNvPr>
          <p:cNvPicPr>
            <a:picLocks noGrp="1" noChangeAspect="1"/>
          </p:cNvPicPr>
          <p:nvPr>
            <p:ph idx="1"/>
          </p:nvPr>
        </p:nvPicPr>
        <p:blipFill>
          <a:blip r:embed="rId2"/>
          <a:stretch>
            <a:fillRect/>
          </a:stretch>
        </p:blipFill>
        <p:spPr>
          <a:xfrm>
            <a:off x="1629503" y="87313"/>
            <a:ext cx="5884993" cy="4264025"/>
          </a:xfrm>
        </p:spPr>
      </p:pic>
    </p:spTree>
    <p:extLst>
      <p:ext uri="{BB962C8B-B14F-4D97-AF65-F5344CB8AC3E}">
        <p14:creationId xmlns:p14="http://schemas.microsoft.com/office/powerpoint/2010/main" val="3279058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A0ACFE-DE39-4F7A-9DD4-8906E1EB6473}"/>
              </a:ext>
            </a:extLst>
          </p:cNvPr>
          <p:cNvSpPr>
            <a:spLocks noGrp="1"/>
          </p:cNvSpPr>
          <p:nvPr>
            <p:ph type="sldNum" sz="quarter" idx="10"/>
          </p:nvPr>
        </p:nvSpPr>
        <p:spPr/>
        <p:txBody>
          <a:bodyPr/>
          <a:lstStyle/>
          <a:p>
            <a:fld id="{C983732C-98D2-5040-A0B3-2D75F9848695}" type="slidenum">
              <a:rPr lang="en-US" smtClean="0"/>
              <a:pPr/>
              <a:t>22</a:t>
            </a:fld>
            <a:endParaRPr lang="en-US" dirty="0"/>
          </a:p>
        </p:txBody>
      </p:sp>
      <p:pic>
        <p:nvPicPr>
          <p:cNvPr id="7" name="Content Placeholder 6">
            <a:extLst>
              <a:ext uri="{FF2B5EF4-FFF2-40B4-BE49-F238E27FC236}">
                <a16:creationId xmlns:a16="http://schemas.microsoft.com/office/drawing/2014/main" id="{1646A361-2067-4278-94CB-ADED31A888E5}"/>
              </a:ext>
            </a:extLst>
          </p:cNvPr>
          <p:cNvPicPr>
            <a:picLocks noGrp="1" noChangeAspect="1"/>
          </p:cNvPicPr>
          <p:nvPr>
            <p:ph idx="1"/>
          </p:nvPr>
        </p:nvPicPr>
        <p:blipFill>
          <a:blip r:embed="rId2"/>
          <a:stretch>
            <a:fillRect/>
          </a:stretch>
        </p:blipFill>
        <p:spPr>
          <a:xfrm>
            <a:off x="1882485" y="190500"/>
            <a:ext cx="5379030" cy="4160838"/>
          </a:xfrm>
        </p:spPr>
      </p:pic>
    </p:spTree>
    <p:extLst>
      <p:ext uri="{BB962C8B-B14F-4D97-AF65-F5344CB8AC3E}">
        <p14:creationId xmlns:p14="http://schemas.microsoft.com/office/powerpoint/2010/main" val="4052589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A0ACFE-DE39-4F7A-9DD4-8906E1EB6473}"/>
              </a:ext>
            </a:extLst>
          </p:cNvPr>
          <p:cNvSpPr>
            <a:spLocks noGrp="1"/>
          </p:cNvSpPr>
          <p:nvPr>
            <p:ph type="sldNum" sz="quarter" idx="10"/>
          </p:nvPr>
        </p:nvSpPr>
        <p:spPr/>
        <p:txBody>
          <a:bodyPr/>
          <a:lstStyle/>
          <a:p>
            <a:fld id="{C983732C-98D2-5040-A0B3-2D75F9848695}" type="slidenum">
              <a:rPr lang="en-US" smtClean="0"/>
              <a:pPr/>
              <a:t>23</a:t>
            </a:fld>
            <a:endParaRPr lang="en-US" dirty="0"/>
          </a:p>
        </p:txBody>
      </p:sp>
      <p:pic>
        <p:nvPicPr>
          <p:cNvPr id="6" name="Content Placeholder 5">
            <a:extLst>
              <a:ext uri="{FF2B5EF4-FFF2-40B4-BE49-F238E27FC236}">
                <a16:creationId xmlns:a16="http://schemas.microsoft.com/office/drawing/2014/main" id="{B30BB5A5-E989-4EBD-B92A-3CAFD82C2920}"/>
              </a:ext>
            </a:extLst>
          </p:cNvPr>
          <p:cNvPicPr>
            <a:picLocks noGrp="1" noChangeAspect="1"/>
          </p:cNvPicPr>
          <p:nvPr>
            <p:ph idx="1"/>
          </p:nvPr>
        </p:nvPicPr>
        <p:blipFill>
          <a:blip r:embed="rId2"/>
          <a:stretch>
            <a:fillRect/>
          </a:stretch>
        </p:blipFill>
        <p:spPr>
          <a:xfrm>
            <a:off x="1805202" y="180975"/>
            <a:ext cx="5533596" cy="4170363"/>
          </a:xfrm>
        </p:spPr>
      </p:pic>
    </p:spTree>
    <p:extLst>
      <p:ext uri="{BB962C8B-B14F-4D97-AF65-F5344CB8AC3E}">
        <p14:creationId xmlns:p14="http://schemas.microsoft.com/office/powerpoint/2010/main" val="1522482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ADCA22-FC42-4036-A057-F4FC63F181A1}"/>
              </a:ext>
            </a:extLst>
          </p:cNvPr>
          <p:cNvSpPr>
            <a:spLocks noGrp="1"/>
          </p:cNvSpPr>
          <p:nvPr>
            <p:ph type="sldNum" sz="quarter" idx="10"/>
          </p:nvPr>
        </p:nvSpPr>
        <p:spPr/>
        <p:txBody>
          <a:bodyPr/>
          <a:lstStyle/>
          <a:p>
            <a:fld id="{C983732C-98D2-5040-A0B3-2D75F9848695}" type="slidenum">
              <a:rPr lang="en-US" smtClean="0"/>
              <a:pPr/>
              <a:t>24</a:t>
            </a:fld>
            <a:endParaRPr lang="en-US" dirty="0"/>
          </a:p>
        </p:txBody>
      </p:sp>
      <p:sp>
        <p:nvSpPr>
          <p:cNvPr id="5" name="TextBox 4">
            <a:extLst>
              <a:ext uri="{FF2B5EF4-FFF2-40B4-BE49-F238E27FC236}">
                <a16:creationId xmlns:a16="http://schemas.microsoft.com/office/drawing/2014/main" id="{8C6DF395-1C0C-4DE3-8DAA-9AFA90643A6E}"/>
              </a:ext>
            </a:extLst>
          </p:cNvPr>
          <p:cNvSpPr txBox="1"/>
          <p:nvPr/>
        </p:nvSpPr>
        <p:spPr>
          <a:xfrm>
            <a:off x="1766454" y="2110085"/>
            <a:ext cx="3075710" cy="1508105"/>
          </a:xfrm>
          <a:prstGeom prst="rect">
            <a:avLst/>
          </a:prstGeom>
          <a:noFill/>
        </p:spPr>
        <p:txBody>
          <a:bodyPr wrap="square" rtlCol="0">
            <a:spAutoFit/>
          </a:bodyPr>
          <a:lstStyle/>
          <a:p>
            <a:pPr algn="ctr"/>
            <a:r>
              <a:rPr lang="en-US" sz="2800" dirty="0">
                <a:solidFill>
                  <a:schemeClr val="tx2"/>
                </a:solidFill>
                <a:latin typeface="+mj-lt"/>
              </a:rPr>
              <a:t>PCAC Review &amp; Recommendation</a:t>
            </a:r>
          </a:p>
          <a:p>
            <a:pPr algn="ctr"/>
            <a:r>
              <a:rPr lang="en-US" dirty="0">
                <a:solidFill>
                  <a:schemeClr val="bg2"/>
                </a:solidFill>
                <a:latin typeface="+mj-lt"/>
              </a:rPr>
              <a:t>Tom Schrup, MD, Tom Feldhege &amp; Greg von Elbe</a:t>
            </a:r>
          </a:p>
        </p:txBody>
      </p:sp>
    </p:spTree>
    <p:extLst>
      <p:ext uri="{BB962C8B-B14F-4D97-AF65-F5344CB8AC3E}">
        <p14:creationId xmlns:p14="http://schemas.microsoft.com/office/powerpoint/2010/main" val="3856613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D56AA66-1994-42E2-92C0-5C94016B5707}"/>
              </a:ext>
            </a:extLst>
          </p:cNvPr>
          <p:cNvGraphicFramePr>
            <a:graphicFrameLocks noGrp="1"/>
          </p:cNvGraphicFramePr>
          <p:nvPr>
            <p:ph idx="1"/>
          </p:nvPr>
        </p:nvGraphicFramePr>
        <p:xfrm>
          <a:off x="228600" y="965475"/>
          <a:ext cx="8686800" cy="3595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94DACC3-7007-4585-80F8-2FD9AB436497}"/>
              </a:ext>
            </a:extLst>
          </p:cNvPr>
          <p:cNvSpPr>
            <a:spLocks noGrp="1"/>
          </p:cNvSpPr>
          <p:nvPr>
            <p:ph type="title"/>
          </p:nvPr>
        </p:nvSpPr>
        <p:spPr/>
        <p:txBody>
          <a:bodyPr/>
          <a:lstStyle/>
          <a:p>
            <a:r>
              <a:rPr lang="en-US" dirty="0"/>
              <a:t>Merits of RVU scale year 2020 vs. 2021</a:t>
            </a:r>
          </a:p>
        </p:txBody>
      </p:sp>
      <p:sp>
        <p:nvSpPr>
          <p:cNvPr id="4" name="Slide Number Placeholder 3">
            <a:extLst>
              <a:ext uri="{FF2B5EF4-FFF2-40B4-BE49-F238E27FC236}">
                <a16:creationId xmlns:a16="http://schemas.microsoft.com/office/drawing/2014/main" id="{824B5F96-B09F-49CA-B16C-4D597F2937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1912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010B4-0729-4974-999F-9EE812D4FCA3}"/>
              </a:ext>
            </a:extLst>
          </p:cNvPr>
          <p:cNvSpPr>
            <a:spLocks noGrp="1"/>
          </p:cNvSpPr>
          <p:nvPr>
            <p:ph idx="1"/>
          </p:nvPr>
        </p:nvSpPr>
        <p:spPr>
          <a:xfrm>
            <a:off x="228600" y="1440780"/>
            <a:ext cx="8686800" cy="3151189"/>
          </a:xfrm>
        </p:spPr>
        <p:txBody>
          <a:bodyPr/>
          <a:lstStyle/>
          <a:p>
            <a:r>
              <a:rPr lang="en-US" dirty="0"/>
              <a:t>Overall wRVU increase 8.1%.   Range of 0% to 28% by specialty.</a:t>
            </a:r>
          </a:p>
          <a:p>
            <a:pPr lvl="1"/>
            <a:r>
              <a:rPr lang="en-US" dirty="0"/>
              <a:t>Primary Care and Ambulatory Based 	~6-28%</a:t>
            </a:r>
          </a:p>
          <a:p>
            <a:pPr lvl="1"/>
            <a:r>
              <a:rPr lang="en-US" dirty="0"/>
              <a:t>Surgical and Procedural 			~1-12%</a:t>
            </a:r>
          </a:p>
          <a:p>
            <a:pPr lvl="1"/>
            <a:r>
              <a:rPr lang="en-US" dirty="0"/>
              <a:t>Hospital Based 				~0-5%	</a:t>
            </a:r>
          </a:p>
          <a:p>
            <a:r>
              <a:rPr lang="en-US" dirty="0"/>
              <a:t>New Compensation Expense of $11.0 Million</a:t>
            </a:r>
          </a:p>
        </p:txBody>
      </p:sp>
      <p:sp>
        <p:nvSpPr>
          <p:cNvPr id="3" name="Title 2">
            <a:extLst>
              <a:ext uri="{FF2B5EF4-FFF2-40B4-BE49-F238E27FC236}">
                <a16:creationId xmlns:a16="http://schemas.microsoft.com/office/drawing/2014/main" id="{1C556408-A36E-420E-8450-0BD43EC6B73E}"/>
              </a:ext>
            </a:extLst>
          </p:cNvPr>
          <p:cNvSpPr>
            <a:spLocks noGrp="1"/>
          </p:cNvSpPr>
          <p:nvPr>
            <p:ph type="title"/>
          </p:nvPr>
        </p:nvSpPr>
        <p:spPr>
          <a:xfrm>
            <a:off x="228600" y="233362"/>
            <a:ext cx="8686800" cy="880417"/>
          </a:xfrm>
        </p:spPr>
        <p:txBody>
          <a:bodyPr/>
          <a:lstStyle/>
          <a:p>
            <a:r>
              <a:rPr lang="en-US" dirty="0"/>
              <a:t>Unmitigated Impacts of 2021 Scale Year wRVU Changes Applied to “Same Store” Volumes in Production Based Comp Models</a:t>
            </a:r>
            <a:br>
              <a:rPr lang="en-US" dirty="0"/>
            </a:br>
            <a:endParaRPr lang="en-US" dirty="0"/>
          </a:p>
        </p:txBody>
      </p:sp>
      <p:sp>
        <p:nvSpPr>
          <p:cNvPr id="4" name="Slide Number Placeholder 3">
            <a:extLst>
              <a:ext uri="{FF2B5EF4-FFF2-40B4-BE49-F238E27FC236}">
                <a16:creationId xmlns:a16="http://schemas.microsoft.com/office/drawing/2014/main" id="{822822D8-C2FC-4AE9-8320-12D3549A16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73500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CAE7B5-F964-4EFE-8599-1E5182A2BB50}"/>
              </a:ext>
            </a:extLst>
          </p:cNvPr>
          <p:cNvSpPr>
            <a:spLocks noGrp="1"/>
          </p:cNvSpPr>
          <p:nvPr>
            <p:ph idx="1"/>
          </p:nvPr>
        </p:nvSpPr>
        <p:spPr/>
        <p:txBody>
          <a:bodyPr/>
          <a:lstStyle/>
          <a:p>
            <a:r>
              <a:rPr lang="en-US" dirty="0"/>
              <a:t>Aggregate FY22 “Normal” Compensation Rate Change 2.0%  (FY21 2.2%)</a:t>
            </a:r>
          </a:p>
          <a:p>
            <a:r>
              <a:rPr lang="en-US" dirty="0"/>
              <a:t>Professional Net Revenue Change ~2.3%  (Last year ~0.6%)</a:t>
            </a:r>
          </a:p>
          <a:p>
            <a:endParaRPr lang="en-US" dirty="0"/>
          </a:p>
        </p:txBody>
      </p:sp>
      <p:sp>
        <p:nvSpPr>
          <p:cNvPr id="3" name="Title 2">
            <a:extLst>
              <a:ext uri="{FF2B5EF4-FFF2-40B4-BE49-F238E27FC236}">
                <a16:creationId xmlns:a16="http://schemas.microsoft.com/office/drawing/2014/main" id="{869C876A-2104-459B-B690-F8B318F6E773}"/>
              </a:ext>
            </a:extLst>
          </p:cNvPr>
          <p:cNvSpPr>
            <a:spLocks noGrp="1"/>
          </p:cNvSpPr>
          <p:nvPr>
            <p:ph type="title"/>
          </p:nvPr>
        </p:nvSpPr>
        <p:spPr/>
        <p:txBody>
          <a:bodyPr/>
          <a:lstStyle/>
          <a:p>
            <a:r>
              <a:rPr lang="en-US" dirty="0"/>
              <a:t>FY22 “Normal” Compensation Program Update </a:t>
            </a:r>
          </a:p>
        </p:txBody>
      </p:sp>
      <p:sp>
        <p:nvSpPr>
          <p:cNvPr id="4" name="Slide Number Placeholder 3">
            <a:extLst>
              <a:ext uri="{FF2B5EF4-FFF2-40B4-BE49-F238E27FC236}">
                <a16:creationId xmlns:a16="http://schemas.microsoft.com/office/drawing/2014/main" id="{AA170F7A-5BCD-462D-8409-B4AD75F4ECD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43091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BF047-C139-4BC3-A7CB-D6A180B5136C}"/>
              </a:ext>
            </a:extLst>
          </p:cNvPr>
          <p:cNvSpPr>
            <a:spLocks noGrp="1"/>
          </p:cNvSpPr>
          <p:nvPr>
            <p:ph idx="1"/>
          </p:nvPr>
        </p:nvSpPr>
        <p:spPr>
          <a:xfrm>
            <a:off x="228600" y="926021"/>
            <a:ext cx="8686800" cy="3465073"/>
          </a:xfrm>
        </p:spPr>
        <p:txBody>
          <a:bodyPr>
            <a:normAutofit/>
          </a:bodyPr>
          <a:lstStyle/>
          <a:p>
            <a:r>
              <a:rPr lang="en-US" dirty="0"/>
              <a:t>Which model best achieves:</a:t>
            </a:r>
          </a:p>
          <a:p>
            <a:pPr lvl="1"/>
            <a:r>
              <a:rPr lang="en-US" dirty="0"/>
              <a:t>Recognizes CMS intent of increased EM work </a:t>
            </a:r>
          </a:p>
          <a:p>
            <a:pPr lvl="1"/>
            <a:r>
              <a:rPr lang="en-US" dirty="0"/>
              <a:t>Financially feasible</a:t>
            </a:r>
          </a:p>
          <a:p>
            <a:pPr lvl="1"/>
            <a:r>
              <a:rPr lang="en-US" dirty="0"/>
              <a:t>Cognizant of national and regional market approaches  </a:t>
            </a:r>
          </a:p>
          <a:p>
            <a:pPr lvl="1"/>
            <a:r>
              <a:rPr lang="en-US" dirty="0"/>
              <a:t>Acceptable pace of change</a:t>
            </a:r>
          </a:p>
          <a:p>
            <a:pPr lvl="2"/>
            <a:r>
              <a:rPr lang="en-US" dirty="0"/>
              <a:t>Guardrail parameters</a:t>
            </a:r>
          </a:p>
          <a:p>
            <a:pPr lvl="2"/>
            <a:endParaRPr lang="en-US" dirty="0"/>
          </a:p>
        </p:txBody>
      </p:sp>
      <p:sp>
        <p:nvSpPr>
          <p:cNvPr id="3" name="Title 2">
            <a:extLst>
              <a:ext uri="{FF2B5EF4-FFF2-40B4-BE49-F238E27FC236}">
                <a16:creationId xmlns:a16="http://schemas.microsoft.com/office/drawing/2014/main" id="{7EEB105C-831F-4906-BABB-426C581FC314}"/>
              </a:ext>
            </a:extLst>
          </p:cNvPr>
          <p:cNvSpPr>
            <a:spLocks noGrp="1"/>
          </p:cNvSpPr>
          <p:nvPr>
            <p:ph type="title"/>
          </p:nvPr>
        </p:nvSpPr>
        <p:spPr>
          <a:xfrm>
            <a:off x="228600" y="233363"/>
            <a:ext cx="8686800" cy="558799"/>
          </a:xfrm>
        </p:spPr>
        <p:txBody>
          <a:bodyPr/>
          <a:lstStyle/>
          <a:p>
            <a:r>
              <a:rPr lang="en-US" dirty="0"/>
              <a:t>Developed Objectives for FY22</a:t>
            </a:r>
          </a:p>
        </p:txBody>
      </p:sp>
      <p:sp>
        <p:nvSpPr>
          <p:cNvPr id="4" name="Slide Number Placeholder 3">
            <a:extLst>
              <a:ext uri="{FF2B5EF4-FFF2-40B4-BE49-F238E27FC236}">
                <a16:creationId xmlns:a16="http://schemas.microsoft.com/office/drawing/2014/main" id="{008A84D7-AA9F-4C69-B338-9E02A2590B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0967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4B4E861-63ED-48F8-9F2F-720090AECF42}"/>
              </a:ext>
            </a:extLst>
          </p:cNvPr>
          <p:cNvGraphicFramePr>
            <a:graphicFrameLocks noGrp="1"/>
          </p:cNvGraphicFramePr>
          <p:nvPr>
            <p:ph idx="1"/>
          </p:nvPr>
        </p:nvGraphicFramePr>
        <p:xfrm>
          <a:off x="66368" y="965475"/>
          <a:ext cx="9003890" cy="3525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2A2D98C-1F31-4F96-9D40-6B99E6E69818}"/>
              </a:ext>
            </a:extLst>
          </p:cNvPr>
          <p:cNvSpPr>
            <a:spLocks noGrp="1"/>
          </p:cNvSpPr>
          <p:nvPr>
            <p:ph type="title"/>
          </p:nvPr>
        </p:nvSpPr>
        <p:spPr/>
        <p:txBody>
          <a:bodyPr/>
          <a:lstStyle/>
          <a:p>
            <a:r>
              <a:rPr lang="en-US" dirty="0"/>
              <a:t>Options Considered for Implementation of 2021 Scale Year in Physician </a:t>
            </a:r>
            <a:r>
              <a:rPr lang="en-US" dirty="0" err="1"/>
              <a:t>wRVU</a:t>
            </a:r>
            <a:r>
              <a:rPr lang="en-US" dirty="0"/>
              <a:t> Compensation Models</a:t>
            </a:r>
          </a:p>
        </p:txBody>
      </p:sp>
      <p:sp>
        <p:nvSpPr>
          <p:cNvPr id="4" name="Slide Number Placeholder 3">
            <a:extLst>
              <a:ext uri="{FF2B5EF4-FFF2-40B4-BE49-F238E27FC236}">
                <a16:creationId xmlns:a16="http://schemas.microsoft.com/office/drawing/2014/main" id="{13F7F08E-7537-434A-9C00-13CAED963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18161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52D69B-0809-4448-B912-12DD3376E966}"/>
              </a:ext>
            </a:extLst>
          </p:cNvPr>
          <p:cNvSpPr>
            <a:spLocks noGrp="1"/>
          </p:cNvSpPr>
          <p:nvPr>
            <p:ph idx="1"/>
          </p:nvPr>
        </p:nvSpPr>
        <p:spPr>
          <a:xfrm>
            <a:off x="228600" y="996155"/>
            <a:ext cx="8686800" cy="3151189"/>
          </a:xfrm>
        </p:spPr>
        <p:txBody>
          <a:bodyPr>
            <a:normAutofit fontScale="70000" lnSpcReduction="20000"/>
          </a:bodyPr>
          <a:lstStyle/>
          <a:p>
            <a:r>
              <a:rPr lang="en-US" dirty="0"/>
              <a:t>We are a large group practice</a:t>
            </a:r>
          </a:p>
          <a:p>
            <a:r>
              <a:rPr lang="en-US" dirty="0"/>
              <a:t>The decisions in managing the 2021 CMS E&amp;M changes:</a:t>
            </a:r>
          </a:p>
          <a:p>
            <a:pPr lvl="1"/>
            <a:r>
              <a:rPr lang="en-US" dirty="0"/>
              <a:t>Should be seen in the context of the overall leadership and management of CentraCare</a:t>
            </a:r>
          </a:p>
          <a:p>
            <a:pPr lvl="1"/>
            <a:r>
              <a:rPr lang="en-US" dirty="0"/>
              <a:t>Have been made with the knowledge of our current and projected financial reality</a:t>
            </a:r>
          </a:p>
          <a:p>
            <a:pPr lvl="1"/>
            <a:r>
              <a:rPr lang="en-US" dirty="0"/>
              <a:t>Are one point in an ever-changing market-driven compensation journey</a:t>
            </a:r>
          </a:p>
          <a:p>
            <a:pPr lvl="1"/>
            <a:r>
              <a:rPr lang="en-US" dirty="0"/>
              <a:t>Are being confronted by nearly every practice in America</a:t>
            </a:r>
          </a:p>
          <a:p>
            <a:r>
              <a:rPr lang="en-US" dirty="0"/>
              <a:t>The increase in the compensation pool for 2021/22 was set at the level of the Senior Executive Cabinet</a:t>
            </a:r>
          </a:p>
          <a:p>
            <a:r>
              <a:rPr lang="en-US" dirty="0"/>
              <a:t>The PCAC determined the specific model in support of guiding principles which will be shared</a:t>
            </a:r>
          </a:p>
          <a:p>
            <a:r>
              <a:rPr lang="en-US" dirty="0"/>
              <a:t>The role of this group is to:</a:t>
            </a:r>
          </a:p>
          <a:p>
            <a:pPr lvl="1"/>
            <a:r>
              <a:rPr lang="en-US" dirty="0"/>
              <a:t>Understand the information (which is complex)</a:t>
            </a:r>
          </a:p>
          <a:p>
            <a:pPr lvl="1"/>
            <a:r>
              <a:rPr lang="en-US" dirty="0"/>
              <a:t>Communicate it effectively to those that you serve in leadership</a:t>
            </a:r>
          </a:p>
          <a:p>
            <a:pPr lvl="1"/>
            <a:r>
              <a:rPr lang="en-US" dirty="0"/>
              <a:t>Let us know what you need in order to do 1&amp;2</a:t>
            </a:r>
          </a:p>
        </p:txBody>
      </p:sp>
      <p:sp>
        <p:nvSpPr>
          <p:cNvPr id="3" name="Title 2">
            <a:extLst>
              <a:ext uri="{FF2B5EF4-FFF2-40B4-BE49-F238E27FC236}">
                <a16:creationId xmlns:a16="http://schemas.microsoft.com/office/drawing/2014/main" id="{A1985D5C-AAF5-415C-B6CC-D814F023D4CB}"/>
              </a:ext>
            </a:extLst>
          </p:cNvPr>
          <p:cNvSpPr>
            <a:spLocks noGrp="1"/>
          </p:cNvSpPr>
          <p:nvPr>
            <p:ph type="title"/>
          </p:nvPr>
        </p:nvSpPr>
        <p:spPr/>
        <p:txBody>
          <a:bodyPr/>
          <a:lstStyle/>
          <a:p>
            <a:pPr algn="ctr"/>
            <a:r>
              <a:rPr lang="en-US" sz="4400" dirty="0"/>
              <a:t>Introduction</a:t>
            </a:r>
          </a:p>
        </p:txBody>
      </p:sp>
      <p:sp>
        <p:nvSpPr>
          <p:cNvPr id="4" name="Slide Number Placeholder 3">
            <a:extLst>
              <a:ext uri="{FF2B5EF4-FFF2-40B4-BE49-F238E27FC236}">
                <a16:creationId xmlns:a16="http://schemas.microsoft.com/office/drawing/2014/main" id="{9816A119-71E8-42CC-865C-901ADF582AEE}"/>
              </a:ext>
            </a:extLst>
          </p:cNvPr>
          <p:cNvSpPr>
            <a:spLocks noGrp="1"/>
          </p:cNvSpPr>
          <p:nvPr>
            <p:ph type="sldNum" sz="quarter" idx="10"/>
          </p:nvPr>
        </p:nvSpPr>
        <p:spPr>
          <a:xfrm>
            <a:off x="8039100" y="4767263"/>
            <a:ext cx="476250" cy="2889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83732C-98D2-5040-A0B3-2D75F9848695}" type="slidenum">
              <a:rPr lang="en-US" smtClean="0"/>
              <a:pPr/>
              <a:t>3</a:t>
            </a:fld>
            <a:endParaRPr lang="en-US" dirty="0"/>
          </a:p>
        </p:txBody>
      </p:sp>
    </p:spTree>
    <p:extLst>
      <p:ext uri="{BB962C8B-B14F-4D97-AF65-F5344CB8AC3E}">
        <p14:creationId xmlns:p14="http://schemas.microsoft.com/office/powerpoint/2010/main" val="1878258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B105C-831F-4906-BABB-426C581FC314}"/>
              </a:ext>
            </a:extLst>
          </p:cNvPr>
          <p:cNvSpPr>
            <a:spLocks noGrp="1"/>
          </p:cNvSpPr>
          <p:nvPr>
            <p:ph type="title"/>
          </p:nvPr>
        </p:nvSpPr>
        <p:spPr>
          <a:xfrm>
            <a:off x="228600" y="233363"/>
            <a:ext cx="8686800" cy="543533"/>
          </a:xfrm>
        </p:spPr>
        <p:txBody>
          <a:bodyPr/>
          <a:lstStyle/>
          <a:p>
            <a:r>
              <a:rPr lang="en-US" dirty="0"/>
              <a:t>CentraCare Analysis – Select Specialties </a:t>
            </a:r>
          </a:p>
        </p:txBody>
      </p:sp>
      <p:sp>
        <p:nvSpPr>
          <p:cNvPr id="4" name="Slide Number Placeholder 3">
            <a:extLst>
              <a:ext uri="{FF2B5EF4-FFF2-40B4-BE49-F238E27FC236}">
                <a16:creationId xmlns:a16="http://schemas.microsoft.com/office/drawing/2014/main" id="{008A84D7-AA9F-4C69-B338-9E02A2590B3E}"/>
              </a:ext>
            </a:extLst>
          </p:cNvPr>
          <p:cNvSpPr>
            <a:spLocks noGrp="1"/>
          </p:cNvSpPr>
          <p:nvPr>
            <p:ph type="sldNum" sz="quarter" idx="10"/>
          </p:nvPr>
        </p:nvSpPr>
        <p:spPr/>
        <p:txBody>
          <a:bodyPr/>
          <a:lstStyle/>
          <a:p>
            <a:fld id="{C983732C-98D2-5040-A0B3-2D75F9848695}" type="slidenum">
              <a:rPr lang="en-US" smtClean="0"/>
              <a:pPr/>
              <a:t>30</a:t>
            </a:fld>
            <a:endParaRPr lang="en-US" dirty="0"/>
          </a:p>
        </p:txBody>
      </p:sp>
      <p:pic>
        <p:nvPicPr>
          <p:cNvPr id="2" name="Picture 1">
            <a:extLst>
              <a:ext uri="{FF2B5EF4-FFF2-40B4-BE49-F238E27FC236}">
                <a16:creationId xmlns:a16="http://schemas.microsoft.com/office/drawing/2014/main" id="{E2594108-F65E-4205-BCDD-D2214DD57BE0}"/>
              </a:ext>
            </a:extLst>
          </p:cNvPr>
          <p:cNvPicPr>
            <a:picLocks noChangeAspect="1"/>
          </p:cNvPicPr>
          <p:nvPr/>
        </p:nvPicPr>
        <p:blipFill>
          <a:blip r:embed="rId2"/>
          <a:stretch>
            <a:fillRect/>
          </a:stretch>
        </p:blipFill>
        <p:spPr>
          <a:xfrm>
            <a:off x="464284" y="819759"/>
            <a:ext cx="8325433" cy="3704736"/>
          </a:xfrm>
          <a:prstGeom prst="rect">
            <a:avLst/>
          </a:prstGeom>
        </p:spPr>
      </p:pic>
    </p:spTree>
    <p:extLst>
      <p:ext uri="{BB962C8B-B14F-4D97-AF65-F5344CB8AC3E}">
        <p14:creationId xmlns:p14="http://schemas.microsoft.com/office/powerpoint/2010/main" val="1687439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B105C-831F-4906-BABB-426C581FC314}"/>
              </a:ext>
            </a:extLst>
          </p:cNvPr>
          <p:cNvSpPr>
            <a:spLocks noGrp="1"/>
          </p:cNvSpPr>
          <p:nvPr>
            <p:ph type="title"/>
          </p:nvPr>
        </p:nvSpPr>
        <p:spPr>
          <a:xfrm>
            <a:off x="290477" y="288913"/>
            <a:ext cx="8686800" cy="366056"/>
          </a:xfrm>
        </p:spPr>
        <p:txBody>
          <a:bodyPr/>
          <a:lstStyle/>
          <a:p>
            <a:r>
              <a:rPr lang="en-US" dirty="0"/>
              <a:t>CentraCare Analysis – Select Specialties cont.</a:t>
            </a:r>
          </a:p>
        </p:txBody>
      </p:sp>
      <p:sp>
        <p:nvSpPr>
          <p:cNvPr id="4" name="Slide Number Placeholder 3">
            <a:extLst>
              <a:ext uri="{FF2B5EF4-FFF2-40B4-BE49-F238E27FC236}">
                <a16:creationId xmlns:a16="http://schemas.microsoft.com/office/drawing/2014/main" id="{008A84D7-AA9F-4C69-B338-9E02A2590B3E}"/>
              </a:ext>
            </a:extLst>
          </p:cNvPr>
          <p:cNvSpPr>
            <a:spLocks noGrp="1"/>
          </p:cNvSpPr>
          <p:nvPr>
            <p:ph type="sldNum" sz="quarter" idx="10"/>
          </p:nvPr>
        </p:nvSpPr>
        <p:spPr/>
        <p:txBody>
          <a:bodyPr/>
          <a:lstStyle/>
          <a:p>
            <a:fld id="{C983732C-98D2-5040-A0B3-2D75F9848695}" type="slidenum">
              <a:rPr lang="en-US" smtClean="0"/>
              <a:pPr/>
              <a:t>31</a:t>
            </a:fld>
            <a:endParaRPr lang="en-US" dirty="0"/>
          </a:p>
        </p:txBody>
      </p:sp>
      <p:pic>
        <p:nvPicPr>
          <p:cNvPr id="6" name="Picture 5">
            <a:extLst>
              <a:ext uri="{FF2B5EF4-FFF2-40B4-BE49-F238E27FC236}">
                <a16:creationId xmlns:a16="http://schemas.microsoft.com/office/drawing/2014/main" id="{4C22A147-87E8-49AF-BE6E-28573C444284}"/>
              </a:ext>
            </a:extLst>
          </p:cNvPr>
          <p:cNvPicPr>
            <a:picLocks noChangeAspect="1"/>
          </p:cNvPicPr>
          <p:nvPr/>
        </p:nvPicPr>
        <p:blipFill>
          <a:blip r:embed="rId2"/>
          <a:stretch>
            <a:fillRect/>
          </a:stretch>
        </p:blipFill>
        <p:spPr>
          <a:xfrm>
            <a:off x="683652" y="805220"/>
            <a:ext cx="7016559" cy="3669287"/>
          </a:xfrm>
          <a:prstGeom prst="rect">
            <a:avLst/>
          </a:prstGeom>
        </p:spPr>
      </p:pic>
    </p:spTree>
    <p:extLst>
      <p:ext uri="{BB962C8B-B14F-4D97-AF65-F5344CB8AC3E}">
        <p14:creationId xmlns:p14="http://schemas.microsoft.com/office/powerpoint/2010/main" val="370027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B105C-831F-4906-BABB-426C581FC314}"/>
              </a:ext>
            </a:extLst>
          </p:cNvPr>
          <p:cNvSpPr>
            <a:spLocks noGrp="1"/>
          </p:cNvSpPr>
          <p:nvPr>
            <p:ph type="title"/>
          </p:nvPr>
        </p:nvSpPr>
        <p:spPr>
          <a:xfrm>
            <a:off x="228599" y="164967"/>
            <a:ext cx="8686800" cy="351028"/>
          </a:xfrm>
        </p:spPr>
        <p:txBody>
          <a:bodyPr/>
          <a:lstStyle/>
          <a:p>
            <a:r>
              <a:rPr lang="en-US" dirty="0"/>
              <a:t>CentraCare Analysis – Detail</a:t>
            </a:r>
          </a:p>
        </p:txBody>
      </p:sp>
      <p:sp>
        <p:nvSpPr>
          <p:cNvPr id="4" name="Slide Number Placeholder 3">
            <a:extLst>
              <a:ext uri="{FF2B5EF4-FFF2-40B4-BE49-F238E27FC236}">
                <a16:creationId xmlns:a16="http://schemas.microsoft.com/office/drawing/2014/main" id="{008A84D7-AA9F-4C69-B338-9E02A2590B3E}"/>
              </a:ext>
            </a:extLst>
          </p:cNvPr>
          <p:cNvSpPr>
            <a:spLocks noGrp="1"/>
          </p:cNvSpPr>
          <p:nvPr>
            <p:ph type="sldNum" sz="quarter" idx="10"/>
          </p:nvPr>
        </p:nvSpPr>
        <p:spPr/>
        <p:txBody>
          <a:bodyPr/>
          <a:lstStyle/>
          <a:p>
            <a:fld id="{C983732C-98D2-5040-A0B3-2D75F9848695}" type="slidenum">
              <a:rPr lang="en-US" smtClean="0"/>
              <a:pPr/>
              <a:t>32</a:t>
            </a:fld>
            <a:endParaRPr lang="en-US" dirty="0"/>
          </a:p>
        </p:txBody>
      </p:sp>
      <p:pic>
        <p:nvPicPr>
          <p:cNvPr id="8" name="Content Placeholder 7">
            <a:extLst>
              <a:ext uri="{FF2B5EF4-FFF2-40B4-BE49-F238E27FC236}">
                <a16:creationId xmlns:a16="http://schemas.microsoft.com/office/drawing/2014/main" id="{A0936859-30A6-4C34-B617-49789E3D99F8}"/>
              </a:ext>
            </a:extLst>
          </p:cNvPr>
          <p:cNvPicPr>
            <a:picLocks noGrp="1" noChangeAspect="1"/>
          </p:cNvPicPr>
          <p:nvPr>
            <p:ph idx="1"/>
          </p:nvPr>
        </p:nvPicPr>
        <p:blipFill>
          <a:blip r:embed="rId2"/>
          <a:stretch>
            <a:fillRect/>
          </a:stretch>
        </p:blipFill>
        <p:spPr>
          <a:xfrm>
            <a:off x="84523" y="515995"/>
            <a:ext cx="8974953" cy="3966628"/>
          </a:xfrm>
          <a:prstGeom prst="rect">
            <a:avLst/>
          </a:prstGeom>
        </p:spPr>
      </p:pic>
    </p:spTree>
    <p:extLst>
      <p:ext uri="{BB962C8B-B14F-4D97-AF65-F5344CB8AC3E}">
        <p14:creationId xmlns:p14="http://schemas.microsoft.com/office/powerpoint/2010/main" val="2439934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B105C-831F-4906-BABB-426C581FC314}"/>
              </a:ext>
            </a:extLst>
          </p:cNvPr>
          <p:cNvSpPr>
            <a:spLocks noGrp="1"/>
          </p:cNvSpPr>
          <p:nvPr>
            <p:ph type="title"/>
          </p:nvPr>
        </p:nvSpPr>
        <p:spPr>
          <a:xfrm>
            <a:off x="228600" y="247114"/>
            <a:ext cx="8686800" cy="415704"/>
          </a:xfrm>
        </p:spPr>
        <p:txBody>
          <a:bodyPr/>
          <a:lstStyle/>
          <a:p>
            <a:r>
              <a:rPr lang="en-US" dirty="0"/>
              <a:t>CentraCare Analysis – Detail cont.</a:t>
            </a:r>
          </a:p>
        </p:txBody>
      </p:sp>
      <p:sp>
        <p:nvSpPr>
          <p:cNvPr id="4" name="Slide Number Placeholder 3">
            <a:extLst>
              <a:ext uri="{FF2B5EF4-FFF2-40B4-BE49-F238E27FC236}">
                <a16:creationId xmlns:a16="http://schemas.microsoft.com/office/drawing/2014/main" id="{008A84D7-AA9F-4C69-B338-9E02A2590B3E}"/>
              </a:ext>
            </a:extLst>
          </p:cNvPr>
          <p:cNvSpPr>
            <a:spLocks noGrp="1"/>
          </p:cNvSpPr>
          <p:nvPr>
            <p:ph type="sldNum" sz="quarter" idx="10"/>
          </p:nvPr>
        </p:nvSpPr>
        <p:spPr/>
        <p:txBody>
          <a:bodyPr/>
          <a:lstStyle/>
          <a:p>
            <a:fld id="{C983732C-98D2-5040-A0B3-2D75F9848695}" type="slidenum">
              <a:rPr lang="en-US" smtClean="0"/>
              <a:pPr/>
              <a:t>33</a:t>
            </a:fld>
            <a:endParaRPr lang="en-US" dirty="0"/>
          </a:p>
        </p:txBody>
      </p:sp>
      <p:pic>
        <p:nvPicPr>
          <p:cNvPr id="11" name="Content Placeholder 10">
            <a:extLst>
              <a:ext uri="{FF2B5EF4-FFF2-40B4-BE49-F238E27FC236}">
                <a16:creationId xmlns:a16="http://schemas.microsoft.com/office/drawing/2014/main" id="{CBD7BF0B-A5B2-4A2F-AF84-60F2779F77A8}"/>
              </a:ext>
            </a:extLst>
          </p:cNvPr>
          <p:cNvPicPr>
            <a:picLocks noGrp="1" noChangeAspect="1"/>
          </p:cNvPicPr>
          <p:nvPr>
            <p:ph idx="1"/>
          </p:nvPr>
        </p:nvPicPr>
        <p:blipFill>
          <a:blip r:embed="rId2"/>
          <a:stretch>
            <a:fillRect/>
          </a:stretch>
        </p:blipFill>
        <p:spPr>
          <a:xfrm>
            <a:off x="1663794" y="662818"/>
            <a:ext cx="5280146" cy="3909492"/>
          </a:xfrm>
          <a:prstGeom prst="rect">
            <a:avLst/>
          </a:prstGeom>
        </p:spPr>
      </p:pic>
    </p:spTree>
    <p:extLst>
      <p:ext uri="{BB962C8B-B14F-4D97-AF65-F5344CB8AC3E}">
        <p14:creationId xmlns:p14="http://schemas.microsoft.com/office/powerpoint/2010/main" val="89702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42CDF-8EE5-4511-A753-D31D61D3EA2A}"/>
              </a:ext>
            </a:extLst>
          </p:cNvPr>
          <p:cNvSpPr>
            <a:spLocks noGrp="1"/>
          </p:cNvSpPr>
          <p:nvPr>
            <p:ph type="title"/>
          </p:nvPr>
        </p:nvSpPr>
        <p:spPr/>
        <p:txBody>
          <a:bodyPr/>
          <a:lstStyle/>
          <a:p>
            <a:r>
              <a:rPr lang="en-US" dirty="0"/>
              <a:t>Analysis of Count of Specialties Impacted by Guardrails:</a:t>
            </a:r>
            <a:br>
              <a:rPr lang="en-US" dirty="0"/>
            </a:br>
            <a:r>
              <a:rPr lang="en-US" sz="2000" dirty="0"/>
              <a:t>Model C +10% / -2.5%           Model D +10% / -0%            Model D2 +5% / -0% </a:t>
            </a:r>
          </a:p>
        </p:txBody>
      </p:sp>
      <p:pic>
        <p:nvPicPr>
          <p:cNvPr id="8" name="Picture 7">
            <a:extLst>
              <a:ext uri="{FF2B5EF4-FFF2-40B4-BE49-F238E27FC236}">
                <a16:creationId xmlns:a16="http://schemas.microsoft.com/office/drawing/2014/main" id="{4B801635-08CA-47B4-AE31-334BA019F0AB}"/>
              </a:ext>
            </a:extLst>
          </p:cNvPr>
          <p:cNvPicPr>
            <a:picLocks noChangeAspect="1"/>
          </p:cNvPicPr>
          <p:nvPr/>
        </p:nvPicPr>
        <p:blipFill>
          <a:blip r:embed="rId2"/>
          <a:stretch>
            <a:fillRect/>
          </a:stretch>
        </p:blipFill>
        <p:spPr>
          <a:xfrm>
            <a:off x="0" y="1176353"/>
            <a:ext cx="3001617" cy="2633647"/>
          </a:xfrm>
          <a:prstGeom prst="rect">
            <a:avLst/>
          </a:prstGeom>
        </p:spPr>
      </p:pic>
      <p:pic>
        <p:nvPicPr>
          <p:cNvPr id="9" name="Picture 8">
            <a:extLst>
              <a:ext uri="{FF2B5EF4-FFF2-40B4-BE49-F238E27FC236}">
                <a16:creationId xmlns:a16="http://schemas.microsoft.com/office/drawing/2014/main" id="{6313090B-A005-4AB1-A494-670516F39CBC}"/>
              </a:ext>
            </a:extLst>
          </p:cNvPr>
          <p:cNvPicPr>
            <a:picLocks noChangeAspect="1"/>
          </p:cNvPicPr>
          <p:nvPr/>
        </p:nvPicPr>
        <p:blipFill>
          <a:blip r:embed="rId3"/>
          <a:stretch>
            <a:fillRect/>
          </a:stretch>
        </p:blipFill>
        <p:spPr>
          <a:xfrm>
            <a:off x="3114262" y="1181741"/>
            <a:ext cx="2938960" cy="2628259"/>
          </a:xfrm>
          <a:prstGeom prst="rect">
            <a:avLst/>
          </a:prstGeom>
        </p:spPr>
      </p:pic>
      <p:pic>
        <p:nvPicPr>
          <p:cNvPr id="10" name="Picture 9">
            <a:extLst>
              <a:ext uri="{FF2B5EF4-FFF2-40B4-BE49-F238E27FC236}">
                <a16:creationId xmlns:a16="http://schemas.microsoft.com/office/drawing/2014/main" id="{25ADE869-2D4F-4C8C-A313-74361C9FFB2B}"/>
              </a:ext>
            </a:extLst>
          </p:cNvPr>
          <p:cNvPicPr>
            <a:picLocks noChangeAspect="1"/>
          </p:cNvPicPr>
          <p:nvPr/>
        </p:nvPicPr>
        <p:blipFill>
          <a:blip r:embed="rId4"/>
          <a:stretch>
            <a:fillRect/>
          </a:stretch>
        </p:blipFill>
        <p:spPr>
          <a:xfrm>
            <a:off x="6142385" y="1176352"/>
            <a:ext cx="2938960" cy="2628259"/>
          </a:xfrm>
          <a:prstGeom prst="rect">
            <a:avLst/>
          </a:prstGeom>
        </p:spPr>
      </p:pic>
    </p:spTree>
    <p:extLst>
      <p:ext uri="{BB962C8B-B14F-4D97-AF65-F5344CB8AC3E}">
        <p14:creationId xmlns:p14="http://schemas.microsoft.com/office/powerpoint/2010/main" val="4199526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BF047-C139-4BC3-A7CB-D6A180B5136C}"/>
              </a:ext>
            </a:extLst>
          </p:cNvPr>
          <p:cNvSpPr>
            <a:spLocks noGrp="1"/>
          </p:cNvSpPr>
          <p:nvPr>
            <p:ph idx="1"/>
          </p:nvPr>
        </p:nvSpPr>
        <p:spPr>
          <a:xfrm>
            <a:off x="228600" y="926021"/>
            <a:ext cx="8686800" cy="3465073"/>
          </a:xfrm>
        </p:spPr>
        <p:txBody>
          <a:bodyPr>
            <a:normAutofit/>
          </a:bodyPr>
          <a:lstStyle/>
          <a:p>
            <a:r>
              <a:rPr lang="en-US" dirty="0"/>
              <a:t>Which model best achieves:</a:t>
            </a:r>
          </a:p>
          <a:p>
            <a:pPr lvl="1"/>
            <a:r>
              <a:rPr lang="en-US" dirty="0"/>
              <a:t>Recognizes CMS intent of increased EM work </a:t>
            </a:r>
          </a:p>
          <a:p>
            <a:pPr lvl="1"/>
            <a:r>
              <a:rPr lang="en-US" dirty="0"/>
              <a:t>Financially feasible</a:t>
            </a:r>
          </a:p>
          <a:p>
            <a:pPr lvl="1"/>
            <a:r>
              <a:rPr lang="en-US" dirty="0"/>
              <a:t>Cognizant of national and regional market approaches  </a:t>
            </a:r>
          </a:p>
          <a:p>
            <a:pPr lvl="1"/>
            <a:r>
              <a:rPr lang="en-US" dirty="0"/>
              <a:t>Acceptable pace of change</a:t>
            </a:r>
          </a:p>
          <a:p>
            <a:pPr lvl="2"/>
            <a:r>
              <a:rPr lang="en-US" dirty="0"/>
              <a:t>Guardrail parameters</a:t>
            </a:r>
          </a:p>
          <a:p>
            <a:r>
              <a:rPr lang="en-US" dirty="0">
                <a:highlight>
                  <a:srgbClr val="00FF00"/>
                </a:highlight>
              </a:rPr>
              <a:t>PCAC Recommendation of 3.5.2021:</a:t>
            </a:r>
          </a:p>
          <a:p>
            <a:pPr lvl="2"/>
            <a:r>
              <a:rPr lang="en-US" dirty="0">
                <a:highlight>
                  <a:srgbClr val="00FF00"/>
                </a:highlight>
              </a:rPr>
              <a:t>Guardrails of +10% / -0% (a.k.a. “Model D”)</a:t>
            </a:r>
          </a:p>
          <a:p>
            <a:pPr lvl="2"/>
            <a:r>
              <a:rPr lang="en-US" dirty="0">
                <a:highlight>
                  <a:srgbClr val="00FF00"/>
                </a:highlight>
              </a:rPr>
              <a:t>Reassess in 1 year for FY23 </a:t>
            </a:r>
          </a:p>
          <a:p>
            <a:pPr lvl="2"/>
            <a:endParaRPr lang="en-US" dirty="0"/>
          </a:p>
        </p:txBody>
      </p:sp>
      <p:sp>
        <p:nvSpPr>
          <p:cNvPr id="3" name="Title 2">
            <a:extLst>
              <a:ext uri="{FF2B5EF4-FFF2-40B4-BE49-F238E27FC236}">
                <a16:creationId xmlns:a16="http://schemas.microsoft.com/office/drawing/2014/main" id="{7EEB105C-831F-4906-BABB-426C581FC314}"/>
              </a:ext>
            </a:extLst>
          </p:cNvPr>
          <p:cNvSpPr>
            <a:spLocks noGrp="1"/>
          </p:cNvSpPr>
          <p:nvPr>
            <p:ph type="title"/>
          </p:nvPr>
        </p:nvSpPr>
        <p:spPr>
          <a:xfrm>
            <a:off x="228600" y="233363"/>
            <a:ext cx="8686800" cy="558799"/>
          </a:xfrm>
        </p:spPr>
        <p:txBody>
          <a:bodyPr/>
          <a:lstStyle/>
          <a:p>
            <a:r>
              <a:rPr lang="en-US" dirty="0"/>
              <a:t>Recommendation for FY22:</a:t>
            </a:r>
          </a:p>
        </p:txBody>
      </p:sp>
      <p:sp>
        <p:nvSpPr>
          <p:cNvPr id="4" name="Slide Number Placeholder 3">
            <a:extLst>
              <a:ext uri="{FF2B5EF4-FFF2-40B4-BE49-F238E27FC236}">
                <a16:creationId xmlns:a16="http://schemas.microsoft.com/office/drawing/2014/main" id="{008A84D7-AA9F-4C69-B338-9E02A2590B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87412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714B0-9439-4FEC-A979-BAD8779B19B8}"/>
              </a:ext>
            </a:extLst>
          </p:cNvPr>
          <p:cNvSpPr>
            <a:spLocks noGrp="1"/>
          </p:cNvSpPr>
          <p:nvPr>
            <p:ph idx="1"/>
          </p:nvPr>
        </p:nvSpPr>
        <p:spPr/>
        <p:txBody>
          <a:bodyPr/>
          <a:lstStyle/>
          <a:p>
            <a:r>
              <a:rPr lang="en-US" dirty="0"/>
              <a:t>Utilize CMS 2021 </a:t>
            </a:r>
            <a:r>
              <a:rPr lang="en-US" dirty="0" err="1"/>
              <a:t>wRVU</a:t>
            </a:r>
            <a:r>
              <a:rPr lang="en-US" dirty="0"/>
              <a:t> Schedule</a:t>
            </a:r>
          </a:p>
          <a:p>
            <a:r>
              <a:rPr lang="en-US" dirty="0"/>
              <a:t>Restate </a:t>
            </a:r>
            <a:r>
              <a:rPr lang="en-US" dirty="0" err="1"/>
              <a:t>wRVU</a:t>
            </a:r>
            <a:r>
              <a:rPr lang="en-US" dirty="0"/>
              <a:t> thresholds for 2021 </a:t>
            </a:r>
            <a:r>
              <a:rPr lang="en-US" dirty="0" err="1"/>
              <a:t>wRVU</a:t>
            </a:r>
            <a:r>
              <a:rPr lang="en-US" dirty="0"/>
              <a:t> Schedule</a:t>
            </a:r>
          </a:p>
          <a:p>
            <a:r>
              <a:rPr lang="en-US" dirty="0"/>
              <a:t>Restate conversion factors for implementation factor and guardrail application.</a:t>
            </a:r>
          </a:p>
          <a:p>
            <a:pPr lvl="1"/>
            <a:r>
              <a:rPr lang="en-US" dirty="0"/>
              <a:t>Financial feasibility</a:t>
            </a:r>
          </a:p>
          <a:p>
            <a:pPr lvl="1"/>
            <a:r>
              <a:rPr lang="en-US" dirty="0"/>
              <a:t>Acceptable pace of change</a:t>
            </a:r>
          </a:p>
          <a:p>
            <a:r>
              <a:rPr lang="en-US" dirty="0"/>
              <a:t>Apply recommendation into 10+ Compensation Models</a:t>
            </a:r>
          </a:p>
        </p:txBody>
      </p:sp>
      <p:sp>
        <p:nvSpPr>
          <p:cNvPr id="3" name="Title 2">
            <a:extLst>
              <a:ext uri="{FF2B5EF4-FFF2-40B4-BE49-F238E27FC236}">
                <a16:creationId xmlns:a16="http://schemas.microsoft.com/office/drawing/2014/main" id="{E8340360-CFF4-4A86-A0B6-CFDC224BC2ED}"/>
              </a:ext>
            </a:extLst>
          </p:cNvPr>
          <p:cNvSpPr>
            <a:spLocks noGrp="1"/>
          </p:cNvSpPr>
          <p:nvPr>
            <p:ph type="title"/>
          </p:nvPr>
        </p:nvSpPr>
        <p:spPr/>
        <p:txBody>
          <a:bodyPr/>
          <a:lstStyle/>
          <a:p>
            <a:r>
              <a:rPr lang="en-US" dirty="0"/>
              <a:t>Implementation into FY22 Physician Compensation Models</a:t>
            </a:r>
          </a:p>
        </p:txBody>
      </p:sp>
      <p:sp>
        <p:nvSpPr>
          <p:cNvPr id="4" name="Slide Number Placeholder 3">
            <a:extLst>
              <a:ext uri="{FF2B5EF4-FFF2-40B4-BE49-F238E27FC236}">
                <a16:creationId xmlns:a16="http://schemas.microsoft.com/office/drawing/2014/main" id="{33BD63EC-9FC9-4E4A-B4C0-AA5011230EEA}"/>
              </a:ext>
            </a:extLst>
          </p:cNvPr>
          <p:cNvSpPr>
            <a:spLocks noGrp="1"/>
          </p:cNvSpPr>
          <p:nvPr>
            <p:ph type="sldNum" sz="quarter" idx="10"/>
          </p:nvPr>
        </p:nvSpPr>
        <p:spPr/>
        <p:txBody>
          <a:bodyPr/>
          <a:lstStyle/>
          <a:p>
            <a:fld id="{C983732C-98D2-5040-A0B3-2D75F9848695}" type="slidenum">
              <a:rPr lang="en-US" smtClean="0"/>
              <a:pPr/>
              <a:t>36</a:t>
            </a:fld>
            <a:endParaRPr lang="en-US" dirty="0"/>
          </a:p>
        </p:txBody>
      </p:sp>
    </p:spTree>
    <p:extLst>
      <p:ext uri="{BB962C8B-B14F-4D97-AF65-F5344CB8AC3E}">
        <p14:creationId xmlns:p14="http://schemas.microsoft.com/office/powerpoint/2010/main" val="491674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1F9B6F-C8BC-44C6-AA61-68CB7A99ADB7}"/>
              </a:ext>
            </a:extLst>
          </p:cNvPr>
          <p:cNvSpPr>
            <a:spLocks noGrp="1"/>
          </p:cNvSpPr>
          <p:nvPr>
            <p:ph type="title"/>
          </p:nvPr>
        </p:nvSpPr>
        <p:spPr>
          <a:xfrm>
            <a:off x="228600" y="233363"/>
            <a:ext cx="8686800" cy="399683"/>
          </a:xfrm>
        </p:spPr>
        <p:txBody>
          <a:bodyPr/>
          <a:lstStyle/>
          <a:p>
            <a:r>
              <a:rPr lang="en-US" sz="2400" dirty="0"/>
              <a:t>FY22 Physician Compensation Model Update – Production Model</a:t>
            </a:r>
          </a:p>
        </p:txBody>
      </p:sp>
      <p:sp>
        <p:nvSpPr>
          <p:cNvPr id="4" name="Slide Number Placeholder 3">
            <a:extLst>
              <a:ext uri="{FF2B5EF4-FFF2-40B4-BE49-F238E27FC236}">
                <a16:creationId xmlns:a16="http://schemas.microsoft.com/office/drawing/2014/main" id="{09F8868E-06DD-43D0-8074-B94C045FAB8B}"/>
              </a:ext>
            </a:extLst>
          </p:cNvPr>
          <p:cNvSpPr>
            <a:spLocks noGrp="1"/>
          </p:cNvSpPr>
          <p:nvPr>
            <p:ph type="sldNum" sz="quarter" idx="10"/>
          </p:nvPr>
        </p:nvSpPr>
        <p:spPr/>
        <p:txBody>
          <a:bodyPr/>
          <a:lstStyle/>
          <a:p>
            <a:fld id="{C983732C-98D2-5040-A0B3-2D75F9848695}" type="slidenum">
              <a:rPr lang="en-US" smtClean="0"/>
              <a:pPr/>
              <a:t>37</a:t>
            </a:fld>
            <a:endParaRPr lang="en-US" dirty="0"/>
          </a:p>
        </p:txBody>
      </p:sp>
      <p:pic>
        <p:nvPicPr>
          <p:cNvPr id="12" name="Content Placeholder 11">
            <a:extLst>
              <a:ext uri="{FF2B5EF4-FFF2-40B4-BE49-F238E27FC236}">
                <a16:creationId xmlns:a16="http://schemas.microsoft.com/office/drawing/2014/main" id="{A91F380D-ADCB-4C15-A22A-48DA71A5D93A}"/>
              </a:ext>
            </a:extLst>
          </p:cNvPr>
          <p:cNvPicPr>
            <a:picLocks noGrp="1" noChangeAspect="1"/>
          </p:cNvPicPr>
          <p:nvPr>
            <p:ph idx="1"/>
          </p:nvPr>
        </p:nvPicPr>
        <p:blipFill>
          <a:blip r:embed="rId2"/>
          <a:stretch>
            <a:fillRect/>
          </a:stretch>
        </p:blipFill>
        <p:spPr>
          <a:xfrm>
            <a:off x="1464414" y="750348"/>
            <a:ext cx="6215171" cy="3642804"/>
          </a:xfrm>
        </p:spPr>
      </p:pic>
    </p:spTree>
    <p:extLst>
      <p:ext uri="{BB962C8B-B14F-4D97-AF65-F5344CB8AC3E}">
        <p14:creationId xmlns:p14="http://schemas.microsoft.com/office/powerpoint/2010/main" val="3515881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1F9B6F-C8BC-44C6-AA61-68CB7A99ADB7}"/>
              </a:ext>
            </a:extLst>
          </p:cNvPr>
          <p:cNvSpPr>
            <a:spLocks noGrp="1"/>
          </p:cNvSpPr>
          <p:nvPr>
            <p:ph type="title"/>
          </p:nvPr>
        </p:nvSpPr>
        <p:spPr>
          <a:xfrm>
            <a:off x="228600" y="233363"/>
            <a:ext cx="8686800" cy="399683"/>
          </a:xfrm>
        </p:spPr>
        <p:txBody>
          <a:bodyPr/>
          <a:lstStyle/>
          <a:p>
            <a:r>
              <a:rPr lang="en-US" sz="2400" dirty="0"/>
              <a:t>FY22 Physician Compensation Model Update – Salary + Production Model</a:t>
            </a:r>
          </a:p>
        </p:txBody>
      </p:sp>
      <p:sp>
        <p:nvSpPr>
          <p:cNvPr id="4" name="Slide Number Placeholder 3">
            <a:extLst>
              <a:ext uri="{FF2B5EF4-FFF2-40B4-BE49-F238E27FC236}">
                <a16:creationId xmlns:a16="http://schemas.microsoft.com/office/drawing/2014/main" id="{09F8868E-06DD-43D0-8074-B94C045FAB8B}"/>
              </a:ext>
            </a:extLst>
          </p:cNvPr>
          <p:cNvSpPr>
            <a:spLocks noGrp="1"/>
          </p:cNvSpPr>
          <p:nvPr>
            <p:ph type="sldNum" sz="quarter" idx="10"/>
          </p:nvPr>
        </p:nvSpPr>
        <p:spPr/>
        <p:txBody>
          <a:bodyPr/>
          <a:lstStyle/>
          <a:p>
            <a:fld id="{C983732C-98D2-5040-A0B3-2D75F9848695}" type="slidenum">
              <a:rPr lang="en-US" smtClean="0"/>
              <a:pPr/>
              <a:t>38</a:t>
            </a:fld>
            <a:endParaRPr lang="en-US" dirty="0"/>
          </a:p>
        </p:txBody>
      </p:sp>
      <p:pic>
        <p:nvPicPr>
          <p:cNvPr id="8" name="Content Placeholder 7">
            <a:extLst>
              <a:ext uri="{FF2B5EF4-FFF2-40B4-BE49-F238E27FC236}">
                <a16:creationId xmlns:a16="http://schemas.microsoft.com/office/drawing/2014/main" id="{CA445817-9610-4460-AE0C-551DEE09822D}"/>
              </a:ext>
            </a:extLst>
          </p:cNvPr>
          <p:cNvPicPr>
            <a:picLocks noGrp="1" noChangeAspect="1"/>
          </p:cNvPicPr>
          <p:nvPr>
            <p:ph idx="1"/>
          </p:nvPr>
        </p:nvPicPr>
        <p:blipFill>
          <a:blip r:embed="rId2"/>
          <a:stretch>
            <a:fillRect/>
          </a:stretch>
        </p:blipFill>
        <p:spPr>
          <a:xfrm>
            <a:off x="599998" y="935252"/>
            <a:ext cx="7944004" cy="3272996"/>
          </a:xfrm>
        </p:spPr>
      </p:pic>
    </p:spTree>
    <p:extLst>
      <p:ext uri="{BB962C8B-B14F-4D97-AF65-F5344CB8AC3E}">
        <p14:creationId xmlns:p14="http://schemas.microsoft.com/office/powerpoint/2010/main" val="2162103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CECB7-F092-CC42-960B-F2D737D67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1541" y="1894575"/>
            <a:ext cx="5333679" cy="177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656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CECB7-F092-CC42-960B-F2D737D67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1541" y="1894575"/>
            <a:ext cx="5333679" cy="177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09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ADCA22-FC42-4036-A057-F4FC63F181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8C6DF395-1C0C-4DE3-8DAA-9AFA90643A6E}"/>
              </a:ext>
            </a:extLst>
          </p:cNvPr>
          <p:cNvSpPr txBox="1"/>
          <p:nvPr/>
        </p:nvSpPr>
        <p:spPr>
          <a:xfrm>
            <a:off x="1776845" y="2248584"/>
            <a:ext cx="307571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Tom Schrup, MD</a:t>
            </a:r>
          </a:p>
        </p:txBody>
      </p:sp>
    </p:spTree>
    <p:extLst>
      <p:ext uri="{BB962C8B-B14F-4D97-AF65-F5344CB8AC3E}">
        <p14:creationId xmlns:p14="http://schemas.microsoft.com/office/powerpoint/2010/main" val="2467174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FD6E8-ED07-4F7D-BB7A-073548067BA1}"/>
              </a:ext>
            </a:extLst>
          </p:cNvPr>
          <p:cNvSpPr>
            <a:spLocks noGrp="1"/>
          </p:cNvSpPr>
          <p:nvPr>
            <p:ph type="title"/>
          </p:nvPr>
        </p:nvSpPr>
        <p:spPr/>
        <p:txBody>
          <a:bodyPr/>
          <a:lstStyle/>
          <a:p>
            <a:r>
              <a:rPr lang="en-US" dirty="0"/>
              <a:t>Timeline</a:t>
            </a:r>
            <a:br>
              <a:rPr lang="en-US" dirty="0"/>
            </a:br>
            <a:endParaRPr lang="en-US" dirty="0"/>
          </a:p>
        </p:txBody>
      </p:sp>
      <p:sp>
        <p:nvSpPr>
          <p:cNvPr id="4" name="Slide Number Placeholder 3">
            <a:extLst>
              <a:ext uri="{FF2B5EF4-FFF2-40B4-BE49-F238E27FC236}">
                <a16:creationId xmlns:a16="http://schemas.microsoft.com/office/drawing/2014/main" id="{FBDE2AF6-9E94-4B1D-B23B-CB964BFADA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 name="Object 1">
            <a:extLst>
              <a:ext uri="{FF2B5EF4-FFF2-40B4-BE49-F238E27FC236}">
                <a16:creationId xmlns:a16="http://schemas.microsoft.com/office/drawing/2014/main" id="{CEE872B7-984C-4207-B284-684FDCC29E74}"/>
              </a:ext>
            </a:extLst>
          </p:cNvPr>
          <p:cNvGraphicFramePr>
            <a:graphicFrameLocks noChangeAspect="1"/>
          </p:cNvGraphicFramePr>
          <p:nvPr/>
        </p:nvGraphicFramePr>
        <p:xfrm>
          <a:off x="15756" y="1133475"/>
          <a:ext cx="8963025" cy="2876550"/>
        </p:xfrm>
        <a:graphic>
          <a:graphicData uri="http://schemas.openxmlformats.org/presentationml/2006/ole">
            <mc:AlternateContent xmlns:mc="http://schemas.openxmlformats.org/markup-compatibility/2006">
              <mc:Choice xmlns:v="urn:schemas-microsoft-com:vml" Requires="v">
                <p:oleObj spid="_x0000_s1025" name="Worksheet" r:id="rId3" imgW="8963198" imgH="2876550" progId="Excel.Sheet.12">
                  <p:embed/>
                </p:oleObj>
              </mc:Choice>
              <mc:Fallback>
                <p:oleObj name="Worksheet" r:id="rId3" imgW="8963198" imgH="2876550" progId="Excel.Sheet.12">
                  <p:embed/>
                  <p:pic>
                    <p:nvPicPr>
                      <p:cNvPr id="2" name="Object 1">
                        <a:extLst>
                          <a:ext uri="{FF2B5EF4-FFF2-40B4-BE49-F238E27FC236}">
                            <a16:creationId xmlns:a16="http://schemas.microsoft.com/office/drawing/2014/main" id="{CEE872B7-984C-4207-B284-684FDCC29E74}"/>
                          </a:ext>
                        </a:extLst>
                      </p:cNvPr>
                      <p:cNvPicPr/>
                      <p:nvPr/>
                    </p:nvPicPr>
                    <p:blipFill>
                      <a:blip r:embed="rId4"/>
                      <a:stretch>
                        <a:fillRect/>
                      </a:stretch>
                    </p:blipFill>
                    <p:spPr>
                      <a:xfrm>
                        <a:off x="15756" y="1133475"/>
                        <a:ext cx="8963025" cy="287655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4F30578-6865-4F67-8627-5EDAEB3A32A1}"/>
              </a:ext>
            </a:extLst>
          </p:cNvPr>
          <p:cNvSpPr txBox="1"/>
          <p:nvPr/>
        </p:nvSpPr>
        <p:spPr>
          <a:xfrm>
            <a:off x="3138417" y="3056305"/>
            <a:ext cx="811272" cy="1292662"/>
          </a:xfrm>
          <a:prstGeom prst="rect">
            <a:avLst/>
          </a:prstGeom>
          <a:noFill/>
          <a:ln w="158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A9C">
                    <a:lumMod val="60000"/>
                    <a:lumOff val="40000"/>
                  </a:srgbClr>
                </a:solidFill>
                <a:effectLst/>
                <a:uLnTx/>
                <a:uFillTx/>
                <a:latin typeface="Arial"/>
                <a:ea typeface="+mn-ea"/>
                <a:cs typeface="+mn-cs"/>
              </a:rPr>
              <a:t>CMS Final Rule Dec 2, CAA Dec 27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F728447-58FF-4ACD-ADF5-F26A23FC571D}"/>
              </a:ext>
            </a:extLst>
          </p:cNvPr>
          <p:cNvSpPr txBox="1"/>
          <p:nvPr/>
        </p:nvSpPr>
        <p:spPr>
          <a:xfrm>
            <a:off x="1987178" y="3056305"/>
            <a:ext cx="715019" cy="1107996"/>
          </a:xfrm>
          <a:prstGeom prst="rect">
            <a:avLst/>
          </a:prstGeom>
          <a:noFill/>
          <a:ln w="158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A9C">
                    <a:lumMod val="60000"/>
                    <a:lumOff val="40000"/>
                  </a:srgbClr>
                </a:solidFill>
                <a:effectLst/>
                <a:uLnTx/>
                <a:uFillTx/>
                <a:latin typeface="Arial"/>
                <a:ea typeface="+mn-ea"/>
                <a:cs typeface="+mn-cs"/>
              </a:rPr>
              <a:t>CPRO: Need to Know Oct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05F83DCC-738D-43D4-BD2D-EBF5FA511912}"/>
              </a:ext>
            </a:extLst>
          </p:cNvPr>
          <p:cNvSpPr txBox="1"/>
          <p:nvPr/>
        </p:nvSpPr>
        <p:spPr>
          <a:xfrm>
            <a:off x="3992515" y="3056305"/>
            <a:ext cx="1009506" cy="646331"/>
          </a:xfrm>
          <a:prstGeom prst="rect">
            <a:avLst/>
          </a:prstGeom>
          <a:noFill/>
          <a:ln w="158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A9C">
                    <a:lumMod val="60000"/>
                    <a:lumOff val="40000"/>
                  </a:srgbClr>
                </a:solidFill>
                <a:effectLst/>
                <a:uLnTx/>
                <a:uFillTx/>
                <a:latin typeface="Arial"/>
                <a:ea typeface="+mn-ea"/>
                <a:cs typeface="+mn-cs"/>
              </a:rPr>
              <a:t>Provider Leadership, CPRO site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87682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76803F-253D-4A65-9417-03A69BCF19A0}"/>
              </a:ext>
            </a:extLst>
          </p:cNvPr>
          <p:cNvSpPr>
            <a:spLocks noGrp="1"/>
          </p:cNvSpPr>
          <p:nvPr>
            <p:ph idx="1"/>
          </p:nvPr>
        </p:nvSpPr>
        <p:spPr/>
        <p:txBody>
          <a:bodyPr>
            <a:normAutofit lnSpcReduction="10000"/>
          </a:bodyPr>
          <a:lstStyle/>
          <a:p>
            <a:r>
              <a:rPr lang="en-US" dirty="0"/>
              <a:t>Primary communication will be through the dyad structure</a:t>
            </a:r>
          </a:p>
          <a:p>
            <a:pPr lvl="1"/>
            <a:r>
              <a:rPr lang="en-US" dirty="0"/>
              <a:t>This meeting and follow up conversations</a:t>
            </a:r>
          </a:p>
          <a:p>
            <a:pPr lvl="1"/>
            <a:r>
              <a:rPr lang="en-US" dirty="0"/>
              <a:t>Slide deck from this meeting </a:t>
            </a:r>
          </a:p>
          <a:p>
            <a:r>
              <a:rPr lang="en-US" dirty="0"/>
              <a:t>Supplementary communications through Clinical Partner Website</a:t>
            </a:r>
          </a:p>
          <a:p>
            <a:r>
              <a:rPr kumimoji="0" lang="en-US" b="0" i="0" u="none" strike="noStrike" kern="1200" cap="none" spc="0" normalizeH="0" baseline="0" noProof="0" dirty="0">
                <a:ln>
                  <a:noFill/>
                </a:ln>
                <a:solidFill>
                  <a:srgbClr val="005A9C"/>
                </a:solidFill>
                <a:effectLst/>
                <a:uLnTx/>
                <a:uFillTx/>
                <a:ea typeface="+mj-ea"/>
                <a:cs typeface="+mj-cs"/>
              </a:rPr>
              <a:t>FY22 Physician Conversion Factor/Salary Updates to Specialties</a:t>
            </a:r>
          </a:p>
          <a:p>
            <a:pPr marL="801687" lvl="1">
              <a:spcBef>
                <a:spcPts val="1200"/>
              </a:spcBef>
              <a:buClr>
                <a:srgbClr val="05C3DE"/>
              </a:buClr>
              <a:buFont typeface="Arial" panose="020B0604020202020204" pitchFamily="34" charset="0"/>
              <a:buChar char="•"/>
              <a:defRPr/>
            </a:pPr>
            <a:r>
              <a:rPr kumimoji="0" lang="en-US" b="0" i="0" u="none" strike="noStrike" kern="1200" cap="none" spc="0" normalizeH="0" baseline="0" noProof="0" dirty="0">
                <a:ln>
                  <a:noFill/>
                </a:ln>
                <a:solidFill>
                  <a:srgbClr val="005A9C"/>
                </a:solidFill>
                <a:effectLst/>
                <a:uLnTx/>
                <a:uFillTx/>
                <a:ea typeface="+mn-ea"/>
                <a:cs typeface="+mn-cs"/>
              </a:rPr>
              <a:t>PowerPoint updating conversion factor or salary change from FY21 to FY22 based on PCAC recommendation will be sent to Section Dyad Partners the week of April 12, 2021 to communicate information to physicians by June 1, </a:t>
            </a:r>
            <a:r>
              <a:rPr kumimoji="0" lang="en-US" b="0" i="0" u="none" strike="noStrike" kern="1200" cap="none" spc="0" normalizeH="0" baseline="0" noProof="0">
                <a:ln>
                  <a:noFill/>
                </a:ln>
                <a:solidFill>
                  <a:srgbClr val="005A9C"/>
                </a:solidFill>
                <a:effectLst/>
                <a:uLnTx/>
                <a:uFillTx/>
                <a:ea typeface="+mn-ea"/>
                <a:cs typeface="+mn-cs"/>
              </a:rPr>
              <a:t>2021</a:t>
            </a:r>
            <a:r>
              <a:rPr kumimoji="0" lang="en-US" b="0" i="0" u="none" strike="noStrike" kern="1200" cap="none" spc="0" normalizeH="0" baseline="0" noProof="0">
                <a:ln>
                  <a:noFill/>
                </a:ln>
                <a:solidFill>
                  <a:srgbClr val="005A9C"/>
                </a:solidFill>
                <a:effectLst/>
                <a:uLnTx/>
                <a:uFillTx/>
                <a:latin typeface="Arial"/>
                <a:ea typeface="+mn-ea"/>
                <a:cs typeface="+mn-cs"/>
              </a:rPr>
              <a:t>.</a:t>
            </a:r>
          </a:p>
          <a:p>
            <a:pPr marL="285750">
              <a:buClr>
                <a:srgbClr val="05C3DE"/>
              </a:buClr>
              <a:buFont typeface="Arial" panose="020B0604020202020204" pitchFamily="34" charset="0"/>
              <a:buChar char="•"/>
              <a:defRPr/>
            </a:pPr>
            <a:endParaRPr kumimoji="0" lang="en-US" b="0" i="0" u="none" strike="noStrike" kern="1200" cap="none" spc="0" normalizeH="0" baseline="0" noProof="0" dirty="0">
              <a:ln>
                <a:noFill/>
              </a:ln>
              <a:solidFill>
                <a:srgbClr val="005A9C"/>
              </a:solidFill>
              <a:effectLst/>
              <a:uLnTx/>
              <a:uFillTx/>
              <a:latin typeface="Arial"/>
              <a:ea typeface="+mn-ea"/>
              <a:cs typeface="+mn-cs"/>
            </a:endParaRPr>
          </a:p>
          <a:p>
            <a:pPr lvl="1"/>
            <a:endParaRPr kumimoji="0" lang="en-US" b="0" i="0" u="none" strike="noStrike" kern="1200" cap="none" spc="0" normalizeH="0" baseline="0" noProof="0" dirty="0">
              <a:ln>
                <a:noFill/>
              </a:ln>
              <a:solidFill>
                <a:srgbClr val="005A9C"/>
              </a:solidFill>
              <a:effectLst/>
              <a:uLnTx/>
              <a:uFillTx/>
              <a:latin typeface="Arial Narrow"/>
              <a:ea typeface="+mj-ea"/>
              <a:cs typeface="+mj-cs"/>
            </a:endParaRPr>
          </a:p>
          <a:p>
            <a:pPr lvl="1"/>
            <a:endParaRPr lang="en-US" dirty="0"/>
          </a:p>
        </p:txBody>
      </p:sp>
      <p:sp>
        <p:nvSpPr>
          <p:cNvPr id="3" name="Title 2">
            <a:extLst>
              <a:ext uri="{FF2B5EF4-FFF2-40B4-BE49-F238E27FC236}">
                <a16:creationId xmlns:a16="http://schemas.microsoft.com/office/drawing/2014/main" id="{CFD1DF15-C5A2-40A3-BA7B-2188FCB11F03}"/>
              </a:ext>
            </a:extLst>
          </p:cNvPr>
          <p:cNvSpPr>
            <a:spLocks noGrp="1"/>
          </p:cNvSpPr>
          <p:nvPr>
            <p:ph type="title"/>
          </p:nvPr>
        </p:nvSpPr>
        <p:spPr/>
        <p:txBody>
          <a:bodyPr/>
          <a:lstStyle/>
          <a:p>
            <a:r>
              <a:rPr lang="en-US" dirty="0"/>
              <a:t>Communication/Next Steps</a:t>
            </a:r>
          </a:p>
        </p:txBody>
      </p:sp>
      <p:sp>
        <p:nvSpPr>
          <p:cNvPr id="4" name="Slide Number Placeholder 3">
            <a:extLst>
              <a:ext uri="{FF2B5EF4-FFF2-40B4-BE49-F238E27FC236}">
                <a16:creationId xmlns:a16="http://schemas.microsoft.com/office/drawing/2014/main" id="{3222DFC3-DB28-4908-9BAF-CAD4055D8D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48102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CECB7-F092-CC42-960B-F2D737D67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1541" y="1894575"/>
            <a:ext cx="5333679" cy="177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692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E7A3056-9B88-444B-94DA-40B0F2C6E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Tw Cen MT" panose="020B0602020104020603"/>
            </a:endParaRPr>
          </a:p>
        </p:txBody>
      </p:sp>
      <p:sp>
        <p:nvSpPr>
          <p:cNvPr id="2" name="Title 1">
            <a:extLst>
              <a:ext uri="{FF2B5EF4-FFF2-40B4-BE49-F238E27FC236}">
                <a16:creationId xmlns:a16="http://schemas.microsoft.com/office/drawing/2014/main" id="{F728A4E5-DFEC-4EBA-845D-402C62269347}"/>
              </a:ext>
            </a:extLst>
          </p:cNvPr>
          <p:cNvSpPr>
            <a:spLocks noGrp="1"/>
          </p:cNvSpPr>
          <p:nvPr>
            <p:ph type="ctrTitle"/>
          </p:nvPr>
        </p:nvSpPr>
        <p:spPr>
          <a:xfrm>
            <a:off x="768097" y="438912"/>
            <a:ext cx="2722626" cy="1258100"/>
          </a:xfrm>
        </p:spPr>
        <p:txBody>
          <a:bodyPr vert="horz" lIns="68580" tIns="34290" rIns="68580" bIns="34290" rtlCol="0" anchor="ctr">
            <a:normAutofit fontScale="90000"/>
          </a:bodyPr>
          <a:lstStyle/>
          <a:p>
            <a:pPr algn="l"/>
            <a:r>
              <a:rPr lang="en-US" sz="2325" spc="75"/>
              <a:t>Opportunities in standard documentation and E&amp;M: CDI, CODING and compliance intersection</a:t>
            </a:r>
          </a:p>
        </p:txBody>
      </p:sp>
      <p:cxnSp>
        <p:nvCxnSpPr>
          <p:cNvPr id="13" name="Straight Connector 12">
            <a:extLst>
              <a:ext uri="{FF2B5EF4-FFF2-40B4-BE49-F238E27FC236}">
                <a16:creationId xmlns:a16="http://schemas.microsoft.com/office/drawing/2014/main" id="{6820BD55-A71A-48C6-B0F7-235147F39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9348" y="1817661"/>
            <a:ext cx="267462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BAB620FB-268C-4149-98A5-2589A9A3B6AF}"/>
              </a:ext>
            </a:extLst>
          </p:cNvPr>
          <p:cNvSpPr>
            <a:spLocks noGrp="1"/>
          </p:cNvSpPr>
          <p:nvPr>
            <p:ph type="subTitle" idx="1"/>
          </p:nvPr>
        </p:nvSpPr>
        <p:spPr>
          <a:xfrm>
            <a:off x="768097" y="1938311"/>
            <a:ext cx="3204951" cy="2793708"/>
          </a:xfrm>
        </p:spPr>
        <p:txBody>
          <a:bodyPr vert="horz" lIns="34290" tIns="34290" rIns="34290" bIns="34290" rtlCol="0" anchor="ctr">
            <a:normAutofit fontScale="92500" lnSpcReduction="10000"/>
          </a:bodyPr>
          <a:lstStyle/>
          <a:p>
            <a:r>
              <a:rPr lang="en-US"/>
              <a:t>Physician and APP leadership meeting </a:t>
            </a:r>
          </a:p>
          <a:p>
            <a:r>
              <a:rPr lang="en-US"/>
              <a:t>April 6, 2021</a:t>
            </a:r>
          </a:p>
          <a:p>
            <a:pPr fontAlgn="base"/>
            <a:r>
              <a:rPr lang="en-US"/>
              <a:t>​</a:t>
            </a:r>
          </a:p>
          <a:p>
            <a:r>
              <a:rPr lang="en-US"/>
              <a:t>Jessie Roske, MD (IM hospitalist SCH)​</a:t>
            </a:r>
          </a:p>
          <a:p>
            <a:pPr fontAlgn="base"/>
            <a:r>
              <a:rPr lang="en-US"/>
              <a:t>Medical Director for Clinical Documentation Integrity​</a:t>
            </a:r>
          </a:p>
          <a:p>
            <a:endParaRPr lang="en-US">
              <a:ea typeface="+mn-lt"/>
              <a:cs typeface="+mn-lt"/>
            </a:endParaRPr>
          </a:p>
          <a:p>
            <a:r>
              <a:rPr lang="en-US">
                <a:ea typeface="+mn-lt"/>
                <a:cs typeface="+mn-lt"/>
              </a:rPr>
              <a:t>Ann Zierden, BSN, RN, CCDS CDI Manager </a:t>
            </a:r>
          </a:p>
          <a:p>
            <a:endParaRPr lang="en-US"/>
          </a:p>
          <a:p>
            <a:r>
              <a:rPr lang="en-US"/>
              <a:t>Sue</a:t>
            </a:r>
            <a:r>
              <a:rPr lang="en-US">
                <a:ea typeface="+mn-lt"/>
                <a:cs typeface="+mn-lt"/>
              </a:rPr>
              <a:t> Stein, CPC Compliance Manager</a:t>
            </a:r>
          </a:p>
          <a:p>
            <a:endParaRPr lang="en-US">
              <a:ea typeface="+mn-lt"/>
              <a:cs typeface="+mn-lt"/>
            </a:endParaRPr>
          </a:p>
          <a:p>
            <a:r>
              <a:rPr lang="en-US">
                <a:ea typeface="+mn-lt"/>
                <a:cs typeface="+mn-lt"/>
              </a:rPr>
              <a:t>Penni Drews, Coding Manager</a:t>
            </a:r>
          </a:p>
          <a:p>
            <a:pPr fontAlgn="base"/>
            <a:r>
              <a:rPr lang="en-US"/>
              <a:t>​</a:t>
            </a:r>
          </a:p>
          <a:p>
            <a:pPr fontAlgn="base"/>
            <a:r>
              <a:rPr lang="en-US"/>
              <a:t>​</a:t>
            </a:r>
          </a:p>
          <a:p>
            <a:pPr>
              <a:lnSpc>
                <a:spcPct val="90000"/>
              </a:lnSpc>
            </a:pPr>
            <a:endParaRPr lang="en-US" sz="1500">
              <a:solidFill>
                <a:schemeClr val="tx1"/>
              </a:solidFill>
            </a:endParaRPr>
          </a:p>
        </p:txBody>
      </p:sp>
      <p:sp>
        <p:nvSpPr>
          <p:cNvPr id="15" name="Rectangle 14">
            <a:extLst>
              <a:ext uri="{FF2B5EF4-FFF2-40B4-BE49-F238E27FC236}">
                <a16:creationId xmlns:a16="http://schemas.microsoft.com/office/drawing/2014/main" id="{DA215CF0-5E5E-4D2E-B3AE-366652A368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048" y="0"/>
            <a:ext cx="5182493" cy="5143500"/>
          </a:xfrm>
          <a:prstGeom prst="rect">
            <a:avLst/>
          </a:prstGeom>
          <a:blipFill dpi="0" rotWithShape="1">
            <a:blip r:embed="rId2">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Tw Cen MT" panose="020B0602020104020603"/>
            </a:endParaRPr>
          </a:p>
        </p:txBody>
      </p:sp>
      <p:sp>
        <p:nvSpPr>
          <p:cNvPr id="4" name="Rectangle 3">
            <a:extLst>
              <a:ext uri="{FF2B5EF4-FFF2-40B4-BE49-F238E27FC236}">
                <a16:creationId xmlns:a16="http://schemas.microsoft.com/office/drawing/2014/main" id="{066474DA-4F31-405B-AD61-8BA79143C0E5}"/>
              </a:ext>
            </a:extLst>
          </p:cNvPr>
          <p:cNvSpPr/>
          <p:nvPr/>
        </p:nvSpPr>
        <p:spPr>
          <a:xfrm>
            <a:off x="4481110" y="2433250"/>
            <a:ext cx="227948" cy="300082"/>
          </a:xfrm>
          <a:prstGeom prst="rect">
            <a:avLst/>
          </a:prstGeom>
        </p:spPr>
        <p:txBody>
          <a:bodyPr wrap="none">
            <a:spAutoFit/>
          </a:bodyPr>
          <a:lstStyle/>
          <a:p>
            <a:pPr defTabSz="342900">
              <a:spcAft>
                <a:spcPts val="450"/>
              </a:spcAft>
              <a:defRPr/>
            </a:pPr>
            <a:r>
              <a:rPr lang="en-US" sz="1350">
                <a:solidFill>
                  <a:srgbClr val="000000"/>
                </a:solidFill>
                <a:latin typeface="Times New Roman" panose="02020603050405020304" pitchFamily="18" charset="0"/>
              </a:rPr>
              <a:t> </a:t>
            </a:r>
            <a:endParaRPr lang="en-US" sz="1350">
              <a:solidFill>
                <a:prstClr val="white"/>
              </a:solidFill>
              <a:latin typeface="Tw Cen MT" panose="020B0602020104020603"/>
            </a:endParaRPr>
          </a:p>
        </p:txBody>
      </p:sp>
    </p:spTree>
    <p:extLst>
      <p:ext uri="{BB962C8B-B14F-4D97-AF65-F5344CB8AC3E}">
        <p14:creationId xmlns:p14="http://schemas.microsoft.com/office/powerpoint/2010/main" val="2505598450"/>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593D-696D-4B34-9CAC-CB56BC42D49F}"/>
              </a:ext>
            </a:extLst>
          </p:cNvPr>
          <p:cNvSpPr>
            <a:spLocks noGrp="1"/>
          </p:cNvSpPr>
          <p:nvPr>
            <p:ph type="title"/>
          </p:nvPr>
        </p:nvSpPr>
        <p:spPr/>
        <p:txBody>
          <a:bodyPr/>
          <a:lstStyle/>
          <a:p>
            <a:r>
              <a:rPr lang="en-US"/>
              <a:t>Vision of the program </a:t>
            </a:r>
          </a:p>
        </p:txBody>
      </p:sp>
      <p:sp>
        <p:nvSpPr>
          <p:cNvPr id="4" name="Content Placeholder 3">
            <a:extLst>
              <a:ext uri="{FF2B5EF4-FFF2-40B4-BE49-F238E27FC236}">
                <a16:creationId xmlns:a16="http://schemas.microsoft.com/office/drawing/2014/main" id="{5ACB882B-8698-4EF5-89CF-8DA48852738A}"/>
              </a:ext>
            </a:extLst>
          </p:cNvPr>
          <p:cNvSpPr>
            <a:spLocks noGrp="1"/>
          </p:cNvSpPr>
          <p:nvPr>
            <p:ph sz="half" idx="2"/>
          </p:nvPr>
        </p:nvSpPr>
        <p:spPr>
          <a:xfrm>
            <a:off x="713295" y="1435136"/>
            <a:ext cx="2987775" cy="3033030"/>
          </a:xfrm>
        </p:spPr>
        <p:txBody>
          <a:bodyPr vert="horz" lIns="34290" tIns="34290" rIns="34290" bIns="34290" rtlCol="0" anchor="t">
            <a:normAutofit fontScale="92500" lnSpcReduction="10000"/>
          </a:bodyPr>
          <a:lstStyle/>
          <a:p>
            <a:r>
              <a:rPr lang="en-US">
                <a:latin typeface="TW Cen MT"/>
              </a:rPr>
              <a:t>CDI is a system level priority that aligns acute care needs with population health and provider engagement, </a:t>
            </a:r>
            <a:r>
              <a:rPr lang="en-US" b="1" i="1" u="sng">
                <a:latin typeface="TW Cen MT"/>
              </a:rPr>
              <a:t>meeting the needs of providers for all aspects of documentation, providing the tools and education to ease the burden of the work as much as possible.</a:t>
            </a:r>
            <a:r>
              <a:rPr lang="en-US" b="1" i="1">
                <a:latin typeface="TW Cen MT"/>
              </a:rPr>
              <a:t>  </a:t>
            </a:r>
          </a:p>
          <a:p>
            <a:endParaRPr lang="en-US" b="1" i="1">
              <a:latin typeface="TW Cen MT"/>
            </a:endParaRPr>
          </a:p>
          <a:p>
            <a:endParaRPr lang="en-US" b="1" i="1">
              <a:latin typeface="TW Cen MT"/>
            </a:endParaRPr>
          </a:p>
          <a:p>
            <a:r>
              <a:rPr lang="en-US">
                <a:solidFill>
                  <a:schemeClr val="accent1"/>
                </a:solidFill>
                <a:latin typeface="TW Cen MT"/>
              </a:rPr>
              <a:t>Backbone of CDI: Provider education </a:t>
            </a:r>
            <a:r>
              <a:rPr lang="en-US">
                <a:solidFill>
                  <a:schemeClr val="accent1"/>
                </a:solidFill>
                <a:latin typeface="TW Cen MT"/>
                <a:ea typeface="+mn-lt"/>
                <a:cs typeface="+mn-lt"/>
              </a:rPr>
              <a:t>w</a:t>
            </a:r>
            <a:r>
              <a:rPr lang="en-US">
                <a:solidFill>
                  <a:schemeClr val="accent1"/>
                </a:solidFill>
                <a:ea typeface="+mn-lt"/>
                <a:cs typeface="+mn-lt"/>
              </a:rPr>
              <a:t>ith CDRN, coding and compliance support</a:t>
            </a:r>
            <a:endParaRPr lang="en-US">
              <a:solidFill>
                <a:schemeClr val="accent1"/>
              </a:solidFill>
              <a:latin typeface="TW Cen MT"/>
            </a:endParaRPr>
          </a:p>
        </p:txBody>
      </p:sp>
      <p:graphicFrame>
        <p:nvGraphicFramePr>
          <p:cNvPr id="185" name="Diagram 184">
            <a:extLst>
              <a:ext uri="{FF2B5EF4-FFF2-40B4-BE49-F238E27FC236}">
                <a16:creationId xmlns:a16="http://schemas.microsoft.com/office/drawing/2014/main" id="{99CD2F20-BB94-4678-8C8A-BF8C412C9C2A}"/>
              </a:ext>
            </a:extLst>
          </p:cNvPr>
          <p:cNvGraphicFramePr/>
          <p:nvPr/>
        </p:nvGraphicFramePr>
        <p:xfrm>
          <a:off x="3451219" y="239985"/>
          <a:ext cx="5723954" cy="4460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865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223D-52C4-4BC9-96D5-F8DAA54C98A5}"/>
              </a:ext>
            </a:extLst>
          </p:cNvPr>
          <p:cNvSpPr>
            <a:spLocks noGrp="1"/>
          </p:cNvSpPr>
          <p:nvPr>
            <p:ph type="title"/>
          </p:nvPr>
        </p:nvSpPr>
        <p:spPr/>
        <p:txBody>
          <a:bodyPr>
            <a:normAutofit/>
          </a:bodyPr>
          <a:lstStyle/>
          <a:p>
            <a:r>
              <a:rPr lang="en-US" sz="3000"/>
              <a:t>Organizational citizenship</a:t>
            </a:r>
          </a:p>
        </p:txBody>
      </p:sp>
      <p:sp>
        <p:nvSpPr>
          <p:cNvPr id="3" name="Content Placeholder 2">
            <a:extLst>
              <a:ext uri="{FF2B5EF4-FFF2-40B4-BE49-F238E27FC236}">
                <a16:creationId xmlns:a16="http://schemas.microsoft.com/office/drawing/2014/main" id="{F06F0FC7-5A45-4D38-8CF0-0A71669FA47E}"/>
              </a:ext>
            </a:extLst>
          </p:cNvPr>
          <p:cNvSpPr>
            <a:spLocks noGrp="1"/>
          </p:cNvSpPr>
          <p:nvPr>
            <p:ph idx="1"/>
          </p:nvPr>
        </p:nvSpPr>
        <p:spPr>
          <a:xfrm>
            <a:off x="768097" y="1714500"/>
            <a:ext cx="3852731" cy="3017520"/>
          </a:xfrm>
        </p:spPr>
        <p:txBody>
          <a:bodyPr/>
          <a:lstStyle/>
          <a:p>
            <a:r>
              <a:rPr lang="en-US"/>
              <a:t>Compliance analysts and coding staff</a:t>
            </a:r>
          </a:p>
          <a:p>
            <a:endParaRPr lang="en-US"/>
          </a:p>
          <a:p>
            <a:r>
              <a:rPr lang="en-US"/>
              <a:t>Notes</a:t>
            </a:r>
          </a:p>
          <a:p>
            <a:endParaRPr lang="en-US"/>
          </a:p>
          <a:p>
            <a:r>
              <a:rPr lang="en-US"/>
              <a:t>Education including individualized information</a:t>
            </a:r>
          </a:p>
          <a:p>
            <a:endParaRPr lang="en-US"/>
          </a:p>
        </p:txBody>
      </p:sp>
      <p:graphicFrame>
        <p:nvGraphicFramePr>
          <p:cNvPr id="4" name="Diagram 3">
            <a:extLst>
              <a:ext uri="{FF2B5EF4-FFF2-40B4-BE49-F238E27FC236}">
                <a16:creationId xmlns:a16="http://schemas.microsoft.com/office/drawing/2014/main" id="{7905FE15-D712-4008-BD9D-FE1B480F3D83}"/>
              </a:ext>
            </a:extLst>
          </p:cNvPr>
          <p:cNvGraphicFramePr/>
          <p:nvPr/>
        </p:nvGraphicFramePr>
        <p:xfrm>
          <a:off x="3542190" y="908144"/>
          <a:ext cx="5632279" cy="3666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E0E4C106-8C4A-412D-857C-FB84833E4F59}"/>
              </a:ext>
            </a:extLst>
          </p:cNvPr>
          <p:cNvSpPr txBox="1"/>
          <p:nvPr/>
        </p:nvSpPr>
        <p:spPr>
          <a:xfrm>
            <a:off x="5402485" y="3767559"/>
            <a:ext cx="2057399"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r>
              <a:rPr lang="en-US" sz="1350">
                <a:solidFill>
                  <a:prstClr val="black"/>
                </a:solidFill>
                <a:latin typeface="Tw Cen MT" panose="020B0602020104020603"/>
              </a:rPr>
              <a:t>Organization Compact</a:t>
            </a:r>
          </a:p>
        </p:txBody>
      </p:sp>
    </p:spTree>
    <p:extLst>
      <p:ext uri="{BB962C8B-B14F-4D97-AF65-F5344CB8AC3E}">
        <p14:creationId xmlns:p14="http://schemas.microsoft.com/office/powerpoint/2010/main" val="2907962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
        <p:nvSpPr>
          <p:cNvPr id="11" name="Rectangle 1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
        <p:nvSpPr>
          <p:cNvPr id="2" name="Title 1">
            <a:extLst>
              <a:ext uri="{FF2B5EF4-FFF2-40B4-BE49-F238E27FC236}">
                <a16:creationId xmlns:a16="http://schemas.microsoft.com/office/drawing/2014/main" id="{A390D5D7-EA85-40DE-8BE9-309869030EB4}"/>
              </a:ext>
            </a:extLst>
          </p:cNvPr>
          <p:cNvSpPr>
            <a:spLocks noGrp="1"/>
          </p:cNvSpPr>
          <p:nvPr>
            <p:ph type="title"/>
          </p:nvPr>
        </p:nvSpPr>
        <p:spPr>
          <a:xfrm>
            <a:off x="723591" y="603250"/>
            <a:ext cx="2543925" cy="3937001"/>
          </a:xfrm>
        </p:spPr>
        <p:txBody>
          <a:bodyPr>
            <a:normAutofit/>
          </a:bodyPr>
          <a:lstStyle/>
          <a:p>
            <a:pPr algn="r"/>
            <a:r>
              <a:rPr lang="en-US" dirty="0">
                <a:solidFill>
                  <a:srgbClr val="FFFFFF"/>
                </a:solidFill>
              </a:rPr>
              <a:t>prepare for New E&amp;M Regulation for all ambulatory providers</a:t>
            </a:r>
          </a:p>
        </p:txBody>
      </p:sp>
      <p:sp>
        <p:nvSpPr>
          <p:cNvPr id="4" name="Content Placeholder 3">
            <a:extLst>
              <a:ext uri="{FF2B5EF4-FFF2-40B4-BE49-F238E27FC236}">
                <a16:creationId xmlns:a16="http://schemas.microsoft.com/office/drawing/2014/main" id="{64017B18-94BE-4156-A461-080B3E06E85E}"/>
              </a:ext>
            </a:extLst>
          </p:cNvPr>
          <p:cNvSpPr>
            <a:spLocks noGrp="1"/>
          </p:cNvSpPr>
          <p:nvPr>
            <p:ph idx="1"/>
          </p:nvPr>
        </p:nvSpPr>
        <p:spPr>
          <a:xfrm>
            <a:off x="3713287" y="603250"/>
            <a:ext cx="4729502" cy="3937001"/>
          </a:xfrm>
        </p:spPr>
        <p:txBody>
          <a:bodyPr vert="horz" lIns="34290" tIns="34290" rIns="34290" bIns="34290" rtlCol="0" anchor="ctr">
            <a:normAutofit/>
          </a:bodyPr>
          <a:lstStyle/>
          <a:p>
            <a:r>
              <a:rPr lang="en-US" sz="1800" dirty="0"/>
              <a:t>Development of intensive 2-hour workshop</a:t>
            </a:r>
          </a:p>
          <a:p>
            <a:pPr marL="198596" lvl="1"/>
            <a:endParaRPr lang="en-US" sz="1500"/>
          </a:p>
          <a:p>
            <a:pPr>
              <a:buFont typeface="Tw Cen MT" pitchFamily="18" charset="2"/>
              <a:buChar char=" "/>
            </a:pPr>
            <a:r>
              <a:rPr lang="en-US" sz="1800" dirty="0"/>
              <a:t>Extensive communication plan and logistical endeavor</a:t>
            </a:r>
          </a:p>
          <a:p>
            <a:pPr marL="198596" lvl="1"/>
            <a:r>
              <a:rPr lang="en-US" sz="1500" b="1" i="1" dirty="0">
                <a:solidFill>
                  <a:schemeClr val="accent1"/>
                </a:solidFill>
              </a:rPr>
              <a:t>670 providers, scribes, and coders attended</a:t>
            </a:r>
          </a:p>
          <a:p>
            <a:pPr marL="198596" lvl="1"/>
            <a:endParaRPr lang="en-US" sz="1500" b="1" i="1" dirty="0">
              <a:solidFill>
                <a:schemeClr val="accent1"/>
              </a:solidFill>
            </a:endParaRPr>
          </a:p>
          <a:p>
            <a:pPr marL="95726" lvl="1" indent="0">
              <a:buNone/>
            </a:pPr>
            <a:r>
              <a:rPr lang="en-US" sz="1500" dirty="0">
                <a:ea typeface="+mn-lt"/>
                <a:cs typeface="+mn-lt"/>
              </a:rPr>
              <a:t>Share data</a:t>
            </a:r>
            <a:endParaRPr lang="en-US" dirty="0">
              <a:ea typeface="+mn-lt"/>
              <a:cs typeface="+mn-lt"/>
            </a:endParaRPr>
          </a:p>
          <a:p>
            <a:pPr marL="95726" lvl="1" indent="0">
              <a:buNone/>
            </a:pPr>
            <a:endParaRPr lang="en-US" sz="1500" dirty="0"/>
          </a:p>
          <a:p>
            <a:pPr marL="95726" lvl="1" indent="0">
              <a:buNone/>
            </a:pPr>
            <a:r>
              <a:rPr lang="en-US" sz="1500" dirty="0"/>
              <a:t>Ongoing education based on findings after go-live</a:t>
            </a:r>
          </a:p>
        </p:txBody>
      </p:sp>
    </p:spTree>
    <p:extLst>
      <p:ext uri="{BB962C8B-B14F-4D97-AF65-F5344CB8AC3E}">
        <p14:creationId xmlns:p14="http://schemas.microsoft.com/office/powerpoint/2010/main" val="3525171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4926-176D-4E31-A1D2-505CCB4E1D16}"/>
              </a:ext>
            </a:extLst>
          </p:cNvPr>
          <p:cNvSpPr>
            <a:spLocks noGrp="1"/>
          </p:cNvSpPr>
          <p:nvPr>
            <p:ph type="title"/>
          </p:nvPr>
        </p:nvSpPr>
        <p:spPr>
          <a:xfrm>
            <a:off x="768096" y="438912"/>
            <a:ext cx="7290054" cy="1124712"/>
          </a:xfrm>
        </p:spPr>
        <p:txBody>
          <a:bodyPr>
            <a:normAutofit/>
          </a:bodyPr>
          <a:lstStyle/>
          <a:p>
            <a:r>
              <a:rPr lang="en-US"/>
              <a:t>Process measure: feedback from providers</a:t>
            </a:r>
            <a:br>
              <a:rPr lang="en-US"/>
            </a:br>
            <a:r>
              <a:rPr lang="en-US" sz="1350"/>
              <a:t>*from </a:t>
            </a:r>
            <a:r>
              <a:rPr lang="en-US" sz="1350" err="1"/>
              <a:t>cme</a:t>
            </a:r>
            <a:r>
              <a:rPr lang="en-US" sz="1350"/>
              <a:t> surveys and unsolicited email feedback</a:t>
            </a:r>
          </a:p>
        </p:txBody>
      </p:sp>
      <p:graphicFrame>
        <p:nvGraphicFramePr>
          <p:cNvPr id="12" name="Content Placeholder 2">
            <a:extLst>
              <a:ext uri="{FF2B5EF4-FFF2-40B4-BE49-F238E27FC236}">
                <a16:creationId xmlns:a16="http://schemas.microsoft.com/office/drawing/2014/main" id="{E303F577-F09A-45E5-8AE9-6EB14F0A85BF}"/>
              </a:ext>
            </a:extLst>
          </p:cNvPr>
          <p:cNvGraphicFramePr>
            <a:graphicFrameLocks noGrp="1"/>
          </p:cNvGraphicFramePr>
          <p:nvPr>
            <p:ph idx="1"/>
          </p:nvPr>
        </p:nvGraphicFramePr>
        <p:xfrm>
          <a:off x="767953" y="1857375"/>
          <a:ext cx="7290197" cy="3017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7" name="TextBox 66">
            <a:extLst>
              <a:ext uri="{FF2B5EF4-FFF2-40B4-BE49-F238E27FC236}">
                <a16:creationId xmlns:a16="http://schemas.microsoft.com/office/drawing/2014/main" id="{51BA255F-6549-446A-AD91-EC442704103B}"/>
              </a:ext>
            </a:extLst>
          </p:cNvPr>
          <p:cNvSpPr txBox="1"/>
          <p:nvPr/>
        </p:nvSpPr>
        <p:spPr>
          <a:xfrm>
            <a:off x="767443" y="1522639"/>
            <a:ext cx="6962774"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r>
              <a:rPr lang="en-US" sz="1350" dirty="0">
                <a:solidFill>
                  <a:prstClr val="black"/>
                </a:solidFill>
                <a:latin typeface="Tw Cen MT" panose="020B0602020104020603"/>
              </a:rPr>
              <a:t>98.8% felt that they understood the 2021 E&amp;M changes and how to use the Epic support tools</a:t>
            </a:r>
          </a:p>
        </p:txBody>
      </p:sp>
    </p:spTree>
    <p:extLst>
      <p:ext uri="{BB962C8B-B14F-4D97-AF65-F5344CB8AC3E}">
        <p14:creationId xmlns:p14="http://schemas.microsoft.com/office/powerpoint/2010/main" val="3519271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4926-176D-4E31-A1D2-505CCB4E1D16}"/>
              </a:ext>
            </a:extLst>
          </p:cNvPr>
          <p:cNvSpPr>
            <a:spLocks noGrp="1"/>
          </p:cNvSpPr>
          <p:nvPr>
            <p:ph type="title"/>
          </p:nvPr>
        </p:nvSpPr>
        <p:spPr>
          <a:xfrm>
            <a:off x="768097" y="438912"/>
            <a:ext cx="7767509" cy="1124712"/>
          </a:xfrm>
        </p:spPr>
        <p:txBody>
          <a:bodyPr/>
          <a:lstStyle/>
          <a:p>
            <a:r>
              <a:rPr lang="en-US"/>
              <a:t>Outcome measure: initial indicators </a:t>
            </a:r>
            <a:r>
              <a:rPr lang="en-US" err="1"/>
              <a:t>jan</a:t>
            </a:r>
            <a:r>
              <a:rPr lang="en-US"/>
              <a:t> 2021</a:t>
            </a:r>
          </a:p>
        </p:txBody>
      </p:sp>
      <p:sp>
        <p:nvSpPr>
          <p:cNvPr id="3" name="Content Placeholder 2">
            <a:extLst>
              <a:ext uri="{FF2B5EF4-FFF2-40B4-BE49-F238E27FC236}">
                <a16:creationId xmlns:a16="http://schemas.microsoft.com/office/drawing/2014/main" id="{50AC9C2B-D8A7-458B-B17B-78A3BAF86299}"/>
              </a:ext>
            </a:extLst>
          </p:cNvPr>
          <p:cNvSpPr>
            <a:spLocks noGrp="1"/>
          </p:cNvSpPr>
          <p:nvPr>
            <p:ph idx="1"/>
          </p:nvPr>
        </p:nvSpPr>
        <p:spPr>
          <a:xfrm>
            <a:off x="768096" y="1714500"/>
            <a:ext cx="7290055" cy="3017520"/>
          </a:xfrm>
        </p:spPr>
        <p:txBody>
          <a:bodyPr vert="horz" lIns="34290" tIns="34290" rIns="34290" bIns="34290" rtlCol="0" anchor="t">
            <a:normAutofit/>
          </a:bodyPr>
          <a:lstStyle/>
          <a:p>
            <a:r>
              <a:rPr lang="en-US"/>
              <a:t>395 providers with ≥25 established care visits</a:t>
            </a:r>
          </a:p>
          <a:p>
            <a:pPr marL="198596" lvl="1"/>
            <a:r>
              <a:rPr lang="en-US"/>
              <a:t>268 at goal* (67.8%)</a:t>
            </a:r>
          </a:p>
          <a:p>
            <a:pPr>
              <a:buFont typeface="Tw Cen MT" pitchFamily="18" charset="2"/>
              <a:buChar char=" "/>
            </a:pPr>
            <a:r>
              <a:rPr lang="en-US"/>
              <a:t>127 providers with opportunity</a:t>
            </a:r>
          </a:p>
          <a:p>
            <a:pPr marL="198596" lvl="1"/>
            <a:r>
              <a:rPr lang="en-US"/>
              <a:t>44 improved from their 2020 baseline (11.1%)</a:t>
            </a:r>
          </a:p>
          <a:p>
            <a:pPr marL="198596" lvl="1"/>
            <a:r>
              <a:rPr lang="en-US"/>
              <a:t>28 unchanged from their 2020 baseline (7.1%)</a:t>
            </a:r>
          </a:p>
          <a:p>
            <a:pPr marL="198596" lvl="1"/>
            <a:r>
              <a:rPr lang="en-US"/>
              <a:t>55 worsened from their 2020 baseline (13.9%)</a:t>
            </a:r>
          </a:p>
          <a:p>
            <a:pPr marL="198596" lvl="1"/>
            <a:endParaRPr lang="en-US"/>
          </a:p>
          <a:p>
            <a:pPr marL="68104"/>
            <a:r>
              <a:rPr lang="en-US"/>
              <a:t>Initial data shared via emails to individuals with opportunity and to dyad leadership 2/28-3/8/2021</a:t>
            </a:r>
          </a:p>
          <a:p>
            <a:pPr marL="335756" lvl="2"/>
            <a:endParaRPr lang="en-US"/>
          </a:p>
          <a:p>
            <a:endParaRPr lang="en-US"/>
          </a:p>
        </p:txBody>
      </p:sp>
      <p:sp>
        <p:nvSpPr>
          <p:cNvPr id="6" name="TextBox 5">
            <a:extLst>
              <a:ext uri="{FF2B5EF4-FFF2-40B4-BE49-F238E27FC236}">
                <a16:creationId xmlns:a16="http://schemas.microsoft.com/office/drawing/2014/main" id="{B9587B77-A7EC-4C1D-9AF1-9BC141919CC6}"/>
              </a:ext>
            </a:extLst>
          </p:cNvPr>
          <p:cNvSpPr txBox="1"/>
          <p:nvPr/>
        </p:nvSpPr>
        <p:spPr>
          <a:xfrm>
            <a:off x="5412259" y="4323320"/>
            <a:ext cx="3694670"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r>
              <a:rPr lang="en-US" sz="1350">
                <a:solidFill>
                  <a:prstClr val="black"/>
                </a:solidFill>
                <a:latin typeface="Tw Cen MT" panose="020B0602020104020603"/>
              </a:rPr>
              <a:t>*Defined as within 10% of peer group; a few identified as not at goal with clinic generally demonstrating opportunity</a:t>
            </a:r>
          </a:p>
        </p:txBody>
      </p:sp>
    </p:spTree>
    <p:extLst>
      <p:ext uri="{BB962C8B-B14F-4D97-AF65-F5344CB8AC3E}">
        <p14:creationId xmlns:p14="http://schemas.microsoft.com/office/powerpoint/2010/main" val="130522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7D47E-C6AE-EF43-8B02-A96763B31FF6}"/>
              </a:ext>
            </a:extLst>
          </p:cNvPr>
          <p:cNvSpPr txBox="1"/>
          <p:nvPr/>
        </p:nvSpPr>
        <p:spPr>
          <a:xfrm>
            <a:off x="2218413" y="1963973"/>
            <a:ext cx="47071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5A9C"/>
                </a:solidFill>
                <a:effectLst/>
                <a:uLnTx/>
                <a:uFillTx/>
                <a:latin typeface="Arial Narrow"/>
                <a:ea typeface="+mn-ea"/>
                <a:cs typeface="+mn-cs"/>
              </a:rPr>
              <a:t>Financial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C3DE"/>
                </a:solidFill>
                <a:effectLst/>
                <a:uLnTx/>
                <a:uFillTx/>
                <a:latin typeface="Arial Narrow"/>
                <a:ea typeface="+mn-ea"/>
                <a:cs typeface="+mn-cs"/>
              </a:rPr>
              <a:t>February 28, 2021 (F2021)</a:t>
            </a:r>
          </a:p>
        </p:txBody>
      </p:sp>
      <p:pic>
        <p:nvPicPr>
          <p:cNvPr id="6" name="Picture 5">
            <a:extLst>
              <a:ext uri="{FF2B5EF4-FFF2-40B4-BE49-F238E27FC236}">
                <a16:creationId xmlns:a16="http://schemas.microsoft.com/office/drawing/2014/main" id="{61CF4786-3FB9-3F40-89F0-706CEDBF6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632" y="4520539"/>
            <a:ext cx="2077885" cy="685596"/>
          </a:xfrm>
          <a:prstGeom prst="rect">
            <a:avLst/>
          </a:prstGeom>
        </p:spPr>
      </p:pic>
    </p:spTree>
    <p:extLst>
      <p:ext uri="{BB962C8B-B14F-4D97-AF65-F5344CB8AC3E}">
        <p14:creationId xmlns:p14="http://schemas.microsoft.com/office/powerpoint/2010/main" val="955139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4926-176D-4E31-A1D2-505CCB4E1D16}"/>
              </a:ext>
            </a:extLst>
          </p:cNvPr>
          <p:cNvSpPr>
            <a:spLocks noGrp="1"/>
          </p:cNvSpPr>
          <p:nvPr>
            <p:ph type="title"/>
          </p:nvPr>
        </p:nvSpPr>
        <p:spPr/>
        <p:txBody>
          <a:bodyPr/>
          <a:lstStyle/>
          <a:p>
            <a:r>
              <a:rPr lang="en-US"/>
              <a:t>Outcome measure: initial indicators </a:t>
            </a:r>
            <a:r>
              <a:rPr lang="en-US" err="1"/>
              <a:t>jan</a:t>
            </a:r>
            <a:r>
              <a:rPr lang="en-US"/>
              <a:t> 2021</a:t>
            </a:r>
          </a:p>
        </p:txBody>
      </p:sp>
      <p:graphicFrame>
        <p:nvGraphicFramePr>
          <p:cNvPr id="5" name="Table 4">
            <a:extLst>
              <a:ext uri="{FF2B5EF4-FFF2-40B4-BE49-F238E27FC236}">
                <a16:creationId xmlns:a16="http://schemas.microsoft.com/office/drawing/2014/main" id="{E0748C49-9B6B-4FAD-94E2-A8878D10A1BC}"/>
              </a:ext>
            </a:extLst>
          </p:cNvPr>
          <p:cNvGraphicFramePr>
            <a:graphicFrameLocks noGrp="1"/>
          </p:cNvGraphicFramePr>
          <p:nvPr/>
        </p:nvGraphicFramePr>
        <p:xfrm>
          <a:off x="1502833" y="1486355"/>
          <a:ext cx="4897023" cy="2823957"/>
        </p:xfrm>
        <a:graphic>
          <a:graphicData uri="http://schemas.openxmlformats.org/drawingml/2006/table">
            <a:tbl>
              <a:tblPr firstRow="1" bandRow="1">
                <a:tableStyleId>{5940675A-B579-460E-94D1-54222C63F5DA}</a:tableStyleId>
              </a:tblPr>
              <a:tblGrid>
                <a:gridCol w="1632341">
                  <a:extLst>
                    <a:ext uri="{9D8B030D-6E8A-4147-A177-3AD203B41FA5}">
                      <a16:colId xmlns:a16="http://schemas.microsoft.com/office/drawing/2014/main" val="1245032896"/>
                    </a:ext>
                  </a:extLst>
                </a:gridCol>
                <a:gridCol w="1632341">
                  <a:extLst>
                    <a:ext uri="{9D8B030D-6E8A-4147-A177-3AD203B41FA5}">
                      <a16:colId xmlns:a16="http://schemas.microsoft.com/office/drawing/2014/main" val="1692589587"/>
                    </a:ext>
                  </a:extLst>
                </a:gridCol>
                <a:gridCol w="1632341">
                  <a:extLst>
                    <a:ext uri="{9D8B030D-6E8A-4147-A177-3AD203B41FA5}">
                      <a16:colId xmlns:a16="http://schemas.microsoft.com/office/drawing/2014/main" val="2883066675"/>
                    </a:ext>
                  </a:extLst>
                </a:gridCol>
              </a:tblGrid>
              <a:tr h="977524">
                <a:tc>
                  <a:txBody>
                    <a:bodyPr/>
                    <a:lstStyle/>
                    <a:p>
                      <a:endParaRPr lang="en-US" sz="1000" dirty="0"/>
                    </a:p>
                    <a:p>
                      <a:endParaRPr lang="en-US" sz="1000"/>
                    </a:p>
                  </a:txBody>
                  <a:tcPr marL="0" marR="0" marT="0" marB="0" horzOverflow="overflow">
                    <a:solidFill>
                      <a:schemeClr val="bg2"/>
                    </a:solidFill>
                  </a:tcPr>
                </a:tc>
                <a:tc>
                  <a:txBody>
                    <a:bodyPr/>
                    <a:lstStyle/>
                    <a:p>
                      <a:pPr lvl="0">
                        <a:buNone/>
                      </a:pPr>
                      <a:r>
                        <a:rPr lang="en-US" sz="1400" b="0" i="0" u="none" strike="noStrike" noProof="0" dirty="0">
                          <a:latin typeface="Tw Cen MT"/>
                        </a:rPr>
                        <a:t>Attended</a:t>
                      </a:r>
                      <a:endParaRPr lang="en-US" sz="1000" dirty="0"/>
                    </a:p>
                  </a:txBody>
                  <a:tcPr marL="68580" marR="68580" marT="34290" marB="34290">
                    <a:solidFill>
                      <a:schemeClr val="accent1"/>
                    </a:solidFill>
                  </a:tcPr>
                </a:tc>
                <a:tc>
                  <a:txBody>
                    <a:bodyPr/>
                    <a:lstStyle/>
                    <a:p>
                      <a:pPr lvl="0">
                        <a:buNone/>
                      </a:pPr>
                      <a:r>
                        <a:rPr lang="en-US" sz="1400" b="0" i="0" u="none" strike="noStrike" noProof="0" dirty="0">
                          <a:latin typeface="Tw Cen MT"/>
                        </a:rPr>
                        <a:t>Didn't attend</a:t>
                      </a:r>
                      <a:endParaRPr lang="en-US" sz="1000" dirty="0"/>
                    </a:p>
                  </a:txBody>
                  <a:tcPr marL="68580" marR="68580" marT="34290" marB="34290">
                    <a:solidFill>
                      <a:schemeClr val="accent1"/>
                    </a:solidFill>
                  </a:tcPr>
                </a:tc>
                <a:extLst>
                  <a:ext uri="{0D108BD9-81ED-4DB2-BD59-A6C34878D82A}">
                    <a16:rowId xmlns:a16="http://schemas.microsoft.com/office/drawing/2014/main" val="2184278169"/>
                  </a:ext>
                </a:extLst>
              </a:tr>
              <a:tr h="923217">
                <a:tc>
                  <a:txBody>
                    <a:bodyPr/>
                    <a:lstStyle/>
                    <a:p>
                      <a:pPr lvl="0">
                        <a:buNone/>
                      </a:pPr>
                      <a:r>
                        <a:rPr lang="en-US" sz="1400" b="0" i="0" u="none" strike="noStrike" noProof="0" dirty="0">
                          <a:latin typeface="Tw Cen MT"/>
                        </a:rPr>
                        <a:t>Among those at goal versus peers: 268</a:t>
                      </a:r>
                      <a:endParaRPr lang="en-US" sz="1000" dirty="0"/>
                    </a:p>
                  </a:txBody>
                  <a:tcPr marL="68580" marR="68580" marT="34290" marB="34290">
                    <a:solidFill>
                      <a:schemeClr val="accent1"/>
                    </a:solidFill>
                  </a:tcPr>
                </a:tc>
                <a:tc>
                  <a:txBody>
                    <a:bodyPr/>
                    <a:lstStyle/>
                    <a:p>
                      <a:pPr lvl="0">
                        <a:buNone/>
                      </a:pPr>
                      <a:r>
                        <a:rPr lang="en-US" sz="1000" dirty="0"/>
                        <a:t>172 (64.5%)</a:t>
                      </a:r>
                    </a:p>
                  </a:txBody>
                  <a:tcPr marL="68580" marR="68580" marT="34290" marB="34290"/>
                </a:tc>
                <a:tc>
                  <a:txBody>
                    <a:bodyPr/>
                    <a:lstStyle/>
                    <a:p>
                      <a:pPr lvl="0">
                        <a:buNone/>
                      </a:pPr>
                      <a:r>
                        <a:rPr lang="en-US" sz="1000" dirty="0"/>
                        <a:t>96 (35.8%)</a:t>
                      </a:r>
                    </a:p>
                  </a:txBody>
                  <a:tcPr marL="68580" marR="68580" marT="34290" marB="34290"/>
                </a:tc>
                <a:extLst>
                  <a:ext uri="{0D108BD9-81ED-4DB2-BD59-A6C34878D82A}">
                    <a16:rowId xmlns:a16="http://schemas.microsoft.com/office/drawing/2014/main" val="4081793294"/>
                  </a:ext>
                </a:extLst>
              </a:tr>
              <a:tr h="923216">
                <a:tc>
                  <a:txBody>
                    <a:bodyPr/>
                    <a:lstStyle/>
                    <a:p>
                      <a:pPr lvl="0">
                        <a:buNone/>
                      </a:pPr>
                      <a:r>
                        <a:rPr lang="en-US" sz="1400" b="0" i="0" u="none" strike="noStrike" noProof="0" dirty="0"/>
                        <a:t>Among those with opportunity versus peers: 127</a:t>
                      </a:r>
                      <a:endParaRPr lang="en-US" sz="1000" dirty="0"/>
                    </a:p>
                  </a:txBody>
                  <a:tcPr marL="68580" marR="68580" marT="34290" marB="34290">
                    <a:solidFill>
                      <a:schemeClr val="accent1"/>
                    </a:solidFill>
                  </a:tcPr>
                </a:tc>
                <a:tc>
                  <a:txBody>
                    <a:bodyPr/>
                    <a:lstStyle/>
                    <a:p>
                      <a:pPr lvl="0">
                        <a:buNone/>
                      </a:pPr>
                      <a:r>
                        <a:rPr lang="en-US" sz="1400" b="0" i="0" u="none" strike="noStrike" noProof="0" dirty="0">
                          <a:latin typeface="Tw Cen MT"/>
                        </a:rPr>
                        <a:t>70 (55.0%)</a:t>
                      </a:r>
                      <a:endParaRPr lang="en-US" sz="1000" dirty="0"/>
                    </a:p>
                  </a:txBody>
                  <a:tcPr marL="68580" marR="68580" marT="34290" marB="34290"/>
                </a:tc>
                <a:tc>
                  <a:txBody>
                    <a:bodyPr/>
                    <a:lstStyle/>
                    <a:p>
                      <a:pPr lvl="0">
                        <a:buNone/>
                      </a:pPr>
                      <a:r>
                        <a:rPr lang="en-US" sz="1400" b="0" i="0" u="none" strike="noStrike" noProof="0" dirty="0">
                          <a:latin typeface="Tw Cen MT"/>
                        </a:rPr>
                        <a:t>57 (45.0%)</a:t>
                      </a:r>
                      <a:endParaRPr lang="en-US" sz="1000" dirty="0"/>
                    </a:p>
                  </a:txBody>
                  <a:tcPr marL="68580" marR="68580" marT="34290" marB="34290"/>
                </a:tc>
                <a:extLst>
                  <a:ext uri="{0D108BD9-81ED-4DB2-BD59-A6C34878D82A}">
                    <a16:rowId xmlns:a16="http://schemas.microsoft.com/office/drawing/2014/main" val="2825653679"/>
                  </a:ext>
                </a:extLst>
              </a:tr>
            </a:tbl>
          </a:graphicData>
        </a:graphic>
      </p:graphicFrame>
    </p:spTree>
    <p:extLst>
      <p:ext uri="{BB962C8B-B14F-4D97-AF65-F5344CB8AC3E}">
        <p14:creationId xmlns:p14="http://schemas.microsoft.com/office/powerpoint/2010/main" val="4132936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723"/>
            <a:ext cx="6095114" cy="5158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
        <p:nvSpPr>
          <p:cNvPr id="2" name="Title 1">
            <a:extLst>
              <a:ext uri="{FF2B5EF4-FFF2-40B4-BE49-F238E27FC236}">
                <a16:creationId xmlns:a16="http://schemas.microsoft.com/office/drawing/2014/main" id="{7895F283-6E43-47EE-8D09-A91F42FF4D28}"/>
              </a:ext>
            </a:extLst>
          </p:cNvPr>
          <p:cNvSpPr>
            <a:spLocks noGrp="1"/>
          </p:cNvSpPr>
          <p:nvPr>
            <p:ph type="title"/>
          </p:nvPr>
        </p:nvSpPr>
        <p:spPr>
          <a:xfrm>
            <a:off x="6652761" y="3183802"/>
            <a:ext cx="4882895" cy="1124712"/>
          </a:xfrm>
        </p:spPr>
        <p:txBody>
          <a:bodyPr>
            <a:normAutofit/>
          </a:bodyPr>
          <a:lstStyle/>
          <a:p>
            <a:r>
              <a:rPr lang="en-US">
                <a:solidFill>
                  <a:schemeClr val="tx1"/>
                </a:solidFill>
              </a:rPr>
              <a:t>Next steps</a:t>
            </a:r>
          </a:p>
        </p:txBody>
      </p:sp>
      <p:sp>
        <p:nvSpPr>
          <p:cNvPr id="3" name="Content Placeholder 2">
            <a:extLst>
              <a:ext uri="{FF2B5EF4-FFF2-40B4-BE49-F238E27FC236}">
                <a16:creationId xmlns:a16="http://schemas.microsoft.com/office/drawing/2014/main" id="{945E5AC2-5441-49C6-A3E1-7AA97F63413D}"/>
              </a:ext>
            </a:extLst>
          </p:cNvPr>
          <p:cNvSpPr>
            <a:spLocks noGrp="1"/>
          </p:cNvSpPr>
          <p:nvPr>
            <p:ph idx="1"/>
          </p:nvPr>
        </p:nvSpPr>
        <p:spPr>
          <a:xfrm>
            <a:off x="768097" y="76695"/>
            <a:ext cx="4880603" cy="4983411"/>
          </a:xfrm>
        </p:spPr>
        <p:txBody>
          <a:bodyPr anchor="ctr">
            <a:normAutofit/>
          </a:bodyPr>
          <a:lstStyle/>
          <a:p>
            <a:pPr marL="385763" indent="-385763">
              <a:buClr>
                <a:schemeClr val="bg1"/>
              </a:buClr>
              <a:buAutoNum type="arabicPeriod"/>
            </a:pPr>
            <a:r>
              <a:rPr lang="en-US" sz="2100" dirty="0">
                <a:solidFill>
                  <a:srgbClr val="FFFFFF"/>
                </a:solidFill>
              </a:rPr>
              <a:t>Individual audits going to clinic providers </a:t>
            </a:r>
            <a:r>
              <a:rPr lang="en-US" sz="2100" b="1" i="1" dirty="0">
                <a:solidFill>
                  <a:srgbClr val="FFFFFF"/>
                </a:solidFill>
              </a:rPr>
              <a:t>with opportunity</a:t>
            </a:r>
            <a:r>
              <a:rPr lang="en-US" sz="2100" dirty="0">
                <a:solidFill>
                  <a:srgbClr val="FFFFFF"/>
                </a:solidFill>
              </a:rPr>
              <a:t> and dyad leaders beginning 3/10/21 </a:t>
            </a:r>
          </a:p>
          <a:p>
            <a:pPr marL="385763" indent="-385763">
              <a:buClr>
                <a:schemeClr val="bg1"/>
              </a:buClr>
              <a:buAutoNum type="arabicPeriod"/>
            </a:pPr>
            <a:r>
              <a:rPr lang="en-US" sz="2100" dirty="0">
                <a:solidFill>
                  <a:srgbClr val="FFFFFF"/>
                </a:solidFill>
              </a:rPr>
              <a:t>Will have clinic E&amp;M data for </a:t>
            </a:r>
            <a:r>
              <a:rPr lang="en-US" sz="2100" b="1" i="1" dirty="0">
                <a:solidFill>
                  <a:srgbClr val="FFFFFF"/>
                </a:solidFill>
              </a:rPr>
              <a:t>all </a:t>
            </a:r>
            <a:r>
              <a:rPr lang="en-US" sz="2100" dirty="0">
                <a:solidFill>
                  <a:srgbClr val="FFFFFF"/>
                </a:solidFill>
              </a:rPr>
              <a:t>April/May 2021</a:t>
            </a:r>
          </a:p>
          <a:p>
            <a:pPr marL="385763" indent="-385763">
              <a:buClr>
                <a:schemeClr val="bg1"/>
              </a:buClr>
              <a:buAutoNum type="arabicPeriod"/>
            </a:pPr>
            <a:r>
              <a:rPr lang="en-US" sz="2100" b="1" i="1" u="sng" dirty="0">
                <a:solidFill>
                  <a:srgbClr val="FFFFFF"/>
                </a:solidFill>
              </a:rPr>
              <a:t>Biannual INPATIENT CDI course coming up!</a:t>
            </a:r>
          </a:p>
          <a:p>
            <a:pPr marL="352901" lvl="1" indent="-257175">
              <a:buClr>
                <a:schemeClr val="bg1"/>
              </a:buClr>
            </a:pPr>
            <a:r>
              <a:rPr lang="en-US" sz="1200" dirty="0">
                <a:ea typeface="+mn-lt"/>
                <a:cs typeface="+mn-lt"/>
              </a:rPr>
              <a:t>Introduction to CDI</a:t>
            </a:r>
          </a:p>
          <a:p>
            <a:pPr marL="352901" lvl="1" indent="-257175">
              <a:buClr>
                <a:schemeClr val="bg1"/>
              </a:buClr>
            </a:pPr>
            <a:r>
              <a:rPr lang="en-US" sz="1200" dirty="0">
                <a:ea typeface="+mn-lt"/>
                <a:cs typeface="+mn-lt"/>
              </a:rPr>
              <a:t>Acute care diagnosis capture</a:t>
            </a:r>
          </a:p>
          <a:p>
            <a:pPr marL="352901" lvl="1" indent="-257175">
              <a:buClr>
                <a:schemeClr val="bg1"/>
              </a:buClr>
            </a:pPr>
            <a:r>
              <a:rPr lang="en-US" sz="1200" dirty="0">
                <a:ea typeface="+mn-lt"/>
                <a:cs typeface="+mn-lt"/>
              </a:rPr>
              <a:t>E&amp;M for the acute care environment </a:t>
            </a:r>
          </a:p>
          <a:p>
            <a:pPr marL="352901" lvl="1" indent="-257175">
              <a:buClr>
                <a:schemeClr val="bg1"/>
              </a:buClr>
            </a:pPr>
            <a:r>
              <a:rPr lang="en-US" sz="1200" dirty="0">
                <a:ea typeface="+mn-lt"/>
                <a:cs typeface="+mn-lt"/>
              </a:rPr>
              <a:t>3 hours CME </a:t>
            </a:r>
            <a:r>
              <a:rPr lang="en-US" sz="1200" i="1" dirty="0">
                <a:ea typeface="+mn-lt"/>
                <a:cs typeface="+mn-lt"/>
              </a:rPr>
              <a:t>and</a:t>
            </a:r>
            <a:r>
              <a:rPr lang="en-US" sz="1200" dirty="0">
                <a:ea typeface="+mn-lt"/>
                <a:cs typeface="+mn-lt"/>
              </a:rPr>
              <a:t> MOC credit  </a:t>
            </a:r>
          </a:p>
          <a:p>
            <a:pPr marL="352901" lvl="1" indent="-257175">
              <a:buClr>
                <a:schemeClr val="bg1"/>
              </a:buClr>
            </a:pPr>
            <a:r>
              <a:rPr lang="en-US" sz="1200" b="1" dirty="0">
                <a:ea typeface="+mn-lt"/>
                <a:cs typeface="+mn-lt"/>
              </a:rPr>
              <a:t>April 7 and April 14, both from 7:30-11:00 AM by </a:t>
            </a:r>
            <a:r>
              <a:rPr lang="en-US" sz="1200" b="1" dirty="0" err="1">
                <a:ea typeface="+mn-lt"/>
                <a:cs typeface="+mn-lt"/>
              </a:rPr>
              <a:t>webex</a:t>
            </a:r>
            <a:endParaRPr lang="en-US" sz="1200" b="1" dirty="0">
              <a:ea typeface="+mn-lt"/>
              <a:cs typeface="+mn-lt"/>
            </a:endParaRPr>
          </a:p>
          <a:p>
            <a:pPr marL="385763" indent="-385763">
              <a:buClr>
                <a:schemeClr val="bg1"/>
              </a:buClr>
              <a:buAutoNum type="arabicPeriod"/>
            </a:pPr>
            <a:r>
              <a:rPr lang="en-US" sz="2100" dirty="0">
                <a:solidFill>
                  <a:srgbClr val="FFFFFF"/>
                </a:solidFill>
                <a:ea typeface="+mn-lt"/>
                <a:cs typeface="+mn-lt"/>
              </a:rPr>
              <a:t>Expanding to AMBULATORY AND INPATIENT courses this fall</a:t>
            </a:r>
            <a:endParaRPr lang="en-US" sz="2100" b="1" dirty="0"/>
          </a:p>
        </p:txBody>
      </p:sp>
      <p:pic>
        <p:nvPicPr>
          <p:cNvPr id="7" name="Graphic 6" descr="Checkbox Checked with solid fill">
            <a:extLst>
              <a:ext uri="{FF2B5EF4-FFF2-40B4-BE49-F238E27FC236}">
                <a16:creationId xmlns:a16="http://schemas.microsoft.com/office/drawing/2014/main" id="{45CB6C3D-1B12-4F94-8EC6-2042A21309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0933" y="1953536"/>
            <a:ext cx="1236429" cy="1236429"/>
          </a:xfrm>
          <a:prstGeom prst="rect">
            <a:avLst/>
          </a:prstGeom>
        </p:spPr>
      </p:pic>
      <p:cxnSp>
        <p:nvCxnSpPr>
          <p:cNvPr id="12" name="Straight Connector 11">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3903320"/>
            <a:ext cx="0" cy="6858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515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CECB7-F092-CC42-960B-F2D737D67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1541" y="1894575"/>
            <a:ext cx="5333679" cy="177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6080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C4871E-B8EB-433B-BD20-16FAED0E4D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F918A74-59FD-4163-9B97-9BA8EB3281D7}"/>
              </a:ext>
            </a:extLst>
          </p:cNvPr>
          <p:cNvSpPr txBox="1"/>
          <p:nvPr/>
        </p:nvSpPr>
        <p:spPr>
          <a:xfrm>
            <a:off x="1631373" y="2244434"/>
            <a:ext cx="35225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Discussion/Questions</a:t>
            </a:r>
          </a:p>
        </p:txBody>
      </p:sp>
    </p:spTree>
    <p:extLst>
      <p:ext uri="{BB962C8B-B14F-4D97-AF65-F5344CB8AC3E}">
        <p14:creationId xmlns:p14="http://schemas.microsoft.com/office/powerpoint/2010/main" val="2906501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AB3A98-1B15-4A79-8D32-C20D92DCD57A}"/>
              </a:ext>
            </a:extLst>
          </p:cNvPr>
          <p:cNvSpPr>
            <a:spLocks noGrp="1"/>
          </p:cNvSpPr>
          <p:nvPr>
            <p:ph idx="1"/>
          </p:nvPr>
        </p:nvSpPr>
        <p:spPr/>
        <p:txBody>
          <a:bodyPr>
            <a:normAutofit fontScale="92500" lnSpcReduction="10000"/>
          </a:bodyPr>
          <a:lstStyle/>
          <a:p>
            <a:r>
              <a:rPr lang="en-US" dirty="0"/>
              <a:t>Financials from February were poor due to ongoing low patient utilization and unfavorable labor costs.  Improvement plans are under development.</a:t>
            </a:r>
          </a:p>
          <a:p>
            <a:r>
              <a:rPr lang="en-US" dirty="0"/>
              <a:t>  The significant CMS E&amp;M changes for 2021 were reviewed.  Our response to the changes including philosophy, modeling, and decisions </a:t>
            </a:r>
            <a:r>
              <a:rPr lang="en-US"/>
              <a:t>were presented.</a:t>
            </a:r>
            <a:endParaRPr lang="en-US" dirty="0"/>
          </a:p>
          <a:p>
            <a:r>
              <a:rPr lang="en-US" dirty="0"/>
              <a:t>An initial approach to communication of this information to frontline staff was discussed.  We will alter this based on your feedback.  Please provide it.  We understand that this will be a process</a:t>
            </a:r>
          </a:p>
          <a:p>
            <a:r>
              <a:rPr lang="en-US" dirty="0"/>
              <a:t>Dr. Jessie Roske provided a CDI update with a focus on recent ambulatory E&amp;M training and results.  Please encourage ongoing participation in improvement and educational efforts.</a:t>
            </a:r>
          </a:p>
        </p:txBody>
      </p:sp>
      <p:sp>
        <p:nvSpPr>
          <p:cNvPr id="3" name="Title 2">
            <a:extLst>
              <a:ext uri="{FF2B5EF4-FFF2-40B4-BE49-F238E27FC236}">
                <a16:creationId xmlns:a16="http://schemas.microsoft.com/office/drawing/2014/main" id="{F26BED01-0EA5-457C-B1B5-7CF0BC4AD6EB}"/>
              </a:ext>
            </a:extLst>
          </p:cNvPr>
          <p:cNvSpPr>
            <a:spLocks noGrp="1"/>
          </p:cNvSpPr>
          <p:nvPr>
            <p:ph type="title"/>
          </p:nvPr>
        </p:nvSpPr>
        <p:spPr/>
        <p:txBody>
          <a:bodyPr/>
          <a:lstStyle/>
          <a:p>
            <a:r>
              <a:rPr lang="en-US" dirty="0"/>
              <a:t>Summary &amp; </a:t>
            </a:r>
            <a:br>
              <a:rPr lang="en-US" dirty="0"/>
            </a:br>
            <a:r>
              <a:rPr lang="en-US"/>
              <a:t>Requested Actions</a:t>
            </a:r>
            <a:endParaRPr lang="en-US" dirty="0"/>
          </a:p>
        </p:txBody>
      </p:sp>
      <p:sp>
        <p:nvSpPr>
          <p:cNvPr id="2" name="Slide Number Placeholder 1">
            <a:extLst>
              <a:ext uri="{FF2B5EF4-FFF2-40B4-BE49-F238E27FC236}">
                <a16:creationId xmlns:a16="http://schemas.microsoft.com/office/drawing/2014/main" id="{00296FAD-0896-49A9-A2F0-78C479F096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3732C-98D2-5040-A0B3-2D75F984869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238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utilization – admissions</a:t>
            </a:r>
          </a:p>
        </p:txBody>
      </p:sp>
      <p:sp>
        <p:nvSpPr>
          <p:cNvPr id="14" name="Rectangle 13">
            <a:extLst>
              <a:ext uri="{FF2B5EF4-FFF2-40B4-BE49-F238E27FC236}">
                <a16:creationId xmlns:a16="http://schemas.microsoft.com/office/drawing/2014/main" id="{4A2DA1B0-EDDA-4C4F-8623-A38FC495B9B5}"/>
              </a:ext>
            </a:extLst>
          </p:cNvPr>
          <p:cNvSpPr/>
          <p:nvPr/>
        </p:nvSpPr>
        <p:spPr>
          <a:xfrm>
            <a:off x="363682" y="599419"/>
            <a:ext cx="8551718" cy="73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Admissions were (15.1%) below plan and (13.3%) below prior year</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Admissions remain depressed with January/February average admissions per day (7.9%) below 1</a:t>
            </a:r>
            <a:r>
              <a:rPr kumimoji="0" lang="en-US" sz="1100" b="0" i="0" u="none" strike="noStrike" kern="1200" cap="none" spc="0" normalizeH="0" baseline="30000" noProof="0" dirty="0">
                <a:ln>
                  <a:noFill/>
                </a:ln>
                <a:solidFill>
                  <a:srgbClr val="000000"/>
                </a:solidFill>
                <a:effectLst/>
                <a:uLnTx/>
                <a:uFillTx/>
                <a:latin typeface="Arial"/>
                <a:ea typeface="+mn-ea"/>
                <a:cs typeface="+mn-cs"/>
              </a:rPr>
              <a:t>st</a:t>
            </a:r>
            <a:r>
              <a:rPr kumimoji="0" lang="en-US" sz="1100" b="0" i="0" u="none" strike="noStrike" kern="1200" cap="none" spc="0" normalizeH="0" baseline="0" noProof="0" dirty="0">
                <a:ln>
                  <a:noFill/>
                </a:ln>
                <a:solidFill>
                  <a:srgbClr val="000000"/>
                </a:solidFill>
                <a:effectLst/>
                <a:uLnTx/>
                <a:uFillTx/>
                <a:latin typeface="Arial"/>
                <a:ea typeface="+mn-ea"/>
                <a:cs typeface="+mn-cs"/>
              </a:rPr>
              <a:t> quarter</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Case Mix Index continues to exceed plan and prior year due to a higher mix of complex care, lower acute patients delaying care, and the clinical documentation initiative </a:t>
            </a:r>
          </a:p>
        </p:txBody>
      </p:sp>
      <p:pic>
        <p:nvPicPr>
          <p:cNvPr id="5" name="Picture 4">
            <a:extLst>
              <a:ext uri="{FF2B5EF4-FFF2-40B4-BE49-F238E27FC236}">
                <a16:creationId xmlns:a16="http://schemas.microsoft.com/office/drawing/2014/main" id="{0BED5E13-7226-4C7F-A26C-EFCA060AD40D}"/>
              </a:ext>
            </a:extLst>
          </p:cNvPr>
          <p:cNvPicPr>
            <a:picLocks noChangeAspect="1"/>
          </p:cNvPicPr>
          <p:nvPr/>
        </p:nvPicPr>
        <p:blipFill>
          <a:blip r:embed="rId3"/>
          <a:stretch>
            <a:fillRect/>
          </a:stretch>
        </p:blipFill>
        <p:spPr>
          <a:xfrm>
            <a:off x="1752225" y="1439481"/>
            <a:ext cx="5639549" cy="3104600"/>
          </a:xfrm>
          <a:prstGeom prst="rect">
            <a:avLst/>
          </a:prstGeom>
        </p:spPr>
      </p:pic>
    </p:spTree>
    <p:extLst>
      <p:ext uri="{BB962C8B-B14F-4D97-AF65-F5344CB8AC3E}">
        <p14:creationId xmlns:p14="http://schemas.microsoft.com/office/powerpoint/2010/main" val="91325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utilization – admissions </a:t>
            </a:r>
            <a:r>
              <a:rPr lang="en-US" sz="2400" dirty="0"/>
              <a:t>(per calendar day)</a:t>
            </a:r>
          </a:p>
        </p:txBody>
      </p:sp>
      <p:sp>
        <p:nvSpPr>
          <p:cNvPr id="14" name="Rectangle 13">
            <a:extLst>
              <a:ext uri="{FF2B5EF4-FFF2-40B4-BE49-F238E27FC236}">
                <a16:creationId xmlns:a16="http://schemas.microsoft.com/office/drawing/2014/main" id="{4A2DA1B0-EDDA-4C4F-8623-A38FC495B9B5}"/>
              </a:ext>
            </a:extLst>
          </p:cNvPr>
          <p:cNvSpPr/>
          <p:nvPr/>
        </p:nvSpPr>
        <p:spPr>
          <a:xfrm>
            <a:off x="363682" y="599419"/>
            <a:ext cx="8551718" cy="73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Admissions began to increase following the 1</a:t>
            </a:r>
            <a:r>
              <a:rPr kumimoji="0" lang="en-US" sz="1100" b="0" i="0" u="none" strike="noStrike" kern="1200" cap="none" spc="0" normalizeH="0" baseline="30000" noProof="0" dirty="0">
                <a:ln>
                  <a:noFill/>
                </a:ln>
                <a:solidFill>
                  <a:srgbClr val="000000"/>
                </a:solidFill>
                <a:effectLst/>
                <a:uLnTx/>
                <a:uFillTx/>
                <a:latin typeface="Arial"/>
                <a:ea typeface="+mn-ea"/>
                <a:cs typeface="+mn-cs"/>
              </a:rPr>
              <a:t>st</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and the initiation of the Road-to-Recovery</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Admissions declined during the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due in part to managing the surgery schedule to ensure the availability of intensive care unit beds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We have not experienced a significant increase in admissions following the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a:t>
            </a:r>
          </a:p>
        </p:txBody>
      </p:sp>
      <p:pic>
        <p:nvPicPr>
          <p:cNvPr id="3" name="Picture 2">
            <a:extLst>
              <a:ext uri="{FF2B5EF4-FFF2-40B4-BE49-F238E27FC236}">
                <a16:creationId xmlns:a16="http://schemas.microsoft.com/office/drawing/2014/main" id="{7131E22F-DB13-4612-B09E-F3405572E16A}"/>
              </a:ext>
            </a:extLst>
          </p:cNvPr>
          <p:cNvPicPr>
            <a:picLocks noChangeAspect="1"/>
          </p:cNvPicPr>
          <p:nvPr/>
        </p:nvPicPr>
        <p:blipFill>
          <a:blip r:embed="rId3"/>
          <a:stretch>
            <a:fillRect/>
          </a:stretch>
        </p:blipFill>
        <p:spPr>
          <a:xfrm>
            <a:off x="1252272" y="1507197"/>
            <a:ext cx="6774537" cy="3035211"/>
          </a:xfrm>
          <a:prstGeom prst="rect">
            <a:avLst/>
          </a:prstGeom>
        </p:spPr>
      </p:pic>
    </p:spTree>
    <p:extLst>
      <p:ext uri="{BB962C8B-B14F-4D97-AF65-F5344CB8AC3E}">
        <p14:creationId xmlns:p14="http://schemas.microsoft.com/office/powerpoint/2010/main" val="164670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782"/>
            <a:ext cx="8686800" cy="732112"/>
          </a:xfrm>
        </p:spPr>
        <p:txBody>
          <a:bodyPr/>
          <a:lstStyle/>
          <a:p>
            <a:r>
              <a:rPr lang="en-US" dirty="0"/>
              <a:t>Patient acuity</a:t>
            </a:r>
          </a:p>
        </p:txBody>
      </p:sp>
      <p:sp>
        <p:nvSpPr>
          <p:cNvPr id="14" name="Rectangle 13">
            <a:extLst>
              <a:ext uri="{FF2B5EF4-FFF2-40B4-BE49-F238E27FC236}">
                <a16:creationId xmlns:a16="http://schemas.microsoft.com/office/drawing/2014/main" id="{4A2DA1B0-EDDA-4C4F-8623-A38FC495B9B5}"/>
              </a:ext>
            </a:extLst>
          </p:cNvPr>
          <p:cNvSpPr/>
          <p:nvPr/>
        </p:nvSpPr>
        <p:spPr>
          <a:xfrm>
            <a:off x="228600" y="538718"/>
            <a:ext cx="8416636" cy="954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Patient acuity increased significantly following the 1</a:t>
            </a:r>
            <a:r>
              <a:rPr kumimoji="0" lang="en-US" sz="1100" b="0" i="0" u="none" strike="noStrike" kern="1200" cap="none" spc="0" normalizeH="0" baseline="30000" noProof="0" dirty="0">
                <a:ln>
                  <a:noFill/>
                </a:ln>
                <a:solidFill>
                  <a:srgbClr val="000000"/>
                </a:solidFill>
                <a:effectLst/>
                <a:uLnTx/>
                <a:uFillTx/>
                <a:latin typeface="Arial"/>
                <a:ea typeface="+mn-ea"/>
                <a:cs typeface="+mn-cs"/>
              </a:rPr>
              <a:t>st</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reflecting patients who avoided care and were admitted in a more acute state, lower acute patients who continue to delay care, and more acute Covid patients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Following the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Covid surge, patient acuity has decreased significantly and is more in-line with historical levels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 continued decrease in patient acuity will have a significantly negative impact on revenues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3" name="Picture 2">
            <a:extLst>
              <a:ext uri="{FF2B5EF4-FFF2-40B4-BE49-F238E27FC236}">
                <a16:creationId xmlns:a16="http://schemas.microsoft.com/office/drawing/2014/main" id="{E628A461-36C5-4BC0-A907-4D5F5F594A0A}"/>
              </a:ext>
            </a:extLst>
          </p:cNvPr>
          <p:cNvPicPr>
            <a:picLocks noChangeAspect="1"/>
          </p:cNvPicPr>
          <p:nvPr/>
        </p:nvPicPr>
        <p:blipFill>
          <a:blip r:embed="rId3"/>
          <a:stretch>
            <a:fillRect/>
          </a:stretch>
        </p:blipFill>
        <p:spPr>
          <a:xfrm>
            <a:off x="1215211" y="1420192"/>
            <a:ext cx="6713577" cy="3113111"/>
          </a:xfrm>
          <a:prstGeom prst="rect">
            <a:avLst/>
          </a:prstGeom>
        </p:spPr>
      </p:pic>
    </p:spTree>
    <p:extLst>
      <p:ext uri="{BB962C8B-B14F-4D97-AF65-F5344CB8AC3E}">
        <p14:creationId xmlns:p14="http://schemas.microsoft.com/office/powerpoint/2010/main" val="144090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782"/>
            <a:ext cx="8686800" cy="732112"/>
          </a:xfrm>
        </p:spPr>
        <p:txBody>
          <a:bodyPr/>
          <a:lstStyle/>
          <a:p>
            <a:r>
              <a:rPr lang="en-US" dirty="0"/>
              <a:t>Patient utilization - surgeries</a:t>
            </a:r>
          </a:p>
        </p:txBody>
      </p:sp>
      <p:sp>
        <p:nvSpPr>
          <p:cNvPr id="14" name="Rectangle 13">
            <a:extLst>
              <a:ext uri="{FF2B5EF4-FFF2-40B4-BE49-F238E27FC236}">
                <a16:creationId xmlns:a16="http://schemas.microsoft.com/office/drawing/2014/main" id="{4A2DA1B0-EDDA-4C4F-8623-A38FC495B9B5}"/>
              </a:ext>
            </a:extLst>
          </p:cNvPr>
          <p:cNvSpPr/>
          <p:nvPr/>
        </p:nvSpPr>
        <p:spPr>
          <a:xfrm>
            <a:off x="228600" y="538718"/>
            <a:ext cx="8416636" cy="736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t"/>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Total surgeries were (18.9%) below plan and (11.1%) below prior year</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Surgery volume has slowly increased with average surgeries per day in January/February +1.4% to 2</a:t>
            </a:r>
            <a:r>
              <a:rPr kumimoji="0" lang="en-US" sz="1100" b="0" i="0" u="none" strike="noStrike" kern="1200" cap="none" spc="0" normalizeH="0" baseline="30000" noProof="0" dirty="0">
                <a:ln>
                  <a:noFill/>
                </a:ln>
                <a:solidFill>
                  <a:srgbClr val="000000"/>
                </a:solidFill>
                <a:effectLst/>
                <a:uLnTx/>
                <a:uFillTx/>
                <a:latin typeface="Arial"/>
                <a:ea typeface="+mn-ea"/>
                <a:cs typeface="+mn-cs"/>
              </a:rPr>
              <a:t>nd</a:t>
            </a:r>
            <a:r>
              <a:rPr kumimoji="0" lang="en-US" sz="1100" b="0" i="0" u="none" strike="noStrike" kern="1200" cap="none" spc="0" normalizeH="0" baseline="0" noProof="0" dirty="0">
                <a:ln>
                  <a:noFill/>
                </a:ln>
                <a:solidFill>
                  <a:srgbClr val="000000"/>
                </a:solidFill>
                <a:effectLst/>
                <a:uLnTx/>
                <a:uFillTx/>
                <a:latin typeface="Arial"/>
                <a:ea typeface="+mn-ea"/>
                <a:cs typeface="+mn-cs"/>
              </a:rPr>
              <a:t> Quarter and +3.3% to 1</a:t>
            </a:r>
            <a:r>
              <a:rPr kumimoji="0" lang="en-US" sz="1100" b="0" i="0" u="none" strike="noStrike" kern="1200" cap="none" spc="0" normalizeH="0" baseline="30000" noProof="0" dirty="0">
                <a:ln>
                  <a:noFill/>
                </a:ln>
                <a:solidFill>
                  <a:srgbClr val="000000"/>
                </a:solidFill>
                <a:effectLst/>
                <a:uLnTx/>
                <a:uFillTx/>
                <a:latin typeface="Arial"/>
                <a:ea typeface="+mn-ea"/>
                <a:cs typeface="+mn-cs"/>
              </a:rPr>
              <a:t>st</a:t>
            </a:r>
            <a:r>
              <a:rPr kumimoji="0" lang="en-US" sz="1100" b="0" i="0" u="none" strike="noStrike" kern="1200" cap="none" spc="0" normalizeH="0" baseline="0" noProof="0" dirty="0">
                <a:ln>
                  <a:noFill/>
                </a:ln>
                <a:solidFill>
                  <a:srgbClr val="000000"/>
                </a:solidFill>
                <a:effectLst/>
                <a:uLnTx/>
                <a:uFillTx/>
                <a:latin typeface="Arial"/>
                <a:ea typeface="+mn-ea"/>
                <a:cs typeface="+mn-cs"/>
              </a:rPr>
              <a:t> Quarter, but remains well below planned levels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Inpatient surgeries were (10.8%) below plan and outpatient (22.1%) below plan, resulting in a higher mix of inpatient surgeries</a:t>
            </a:r>
          </a:p>
        </p:txBody>
      </p:sp>
      <p:sp>
        <p:nvSpPr>
          <p:cNvPr id="3" name="TextBox 2">
            <a:extLst>
              <a:ext uri="{FF2B5EF4-FFF2-40B4-BE49-F238E27FC236}">
                <a16:creationId xmlns:a16="http://schemas.microsoft.com/office/drawing/2014/main" id="{DC6B2060-5CEF-46F1-96FC-ECE696523C52}"/>
              </a:ext>
            </a:extLst>
          </p:cNvPr>
          <p:cNvSpPr txBox="1"/>
          <p:nvPr/>
        </p:nvSpPr>
        <p:spPr>
          <a:xfrm>
            <a:off x="450669" y="4725497"/>
            <a:ext cx="544892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Note: The Monticello Surgery Center was fully integrated into the Central division in December of F2020</a:t>
            </a:r>
          </a:p>
        </p:txBody>
      </p:sp>
      <p:pic>
        <p:nvPicPr>
          <p:cNvPr id="5" name="Picture 4">
            <a:extLst>
              <a:ext uri="{FF2B5EF4-FFF2-40B4-BE49-F238E27FC236}">
                <a16:creationId xmlns:a16="http://schemas.microsoft.com/office/drawing/2014/main" id="{A09F8640-3AA5-40BD-92EA-740E8385AEE8}"/>
              </a:ext>
            </a:extLst>
          </p:cNvPr>
          <p:cNvPicPr>
            <a:picLocks noChangeAspect="1"/>
          </p:cNvPicPr>
          <p:nvPr/>
        </p:nvPicPr>
        <p:blipFill>
          <a:blip r:embed="rId3"/>
          <a:stretch>
            <a:fillRect/>
          </a:stretch>
        </p:blipFill>
        <p:spPr>
          <a:xfrm>
            <a:off x="1764180" y="1515019"/>
            <a:ext cx="5615640" cy="2985408"/>
          </a:xfrm>
          <a:prstGeom prst="rect">
            <a:avLst/>
          </a:prstGeom>
        </p:spPr>
      </p:pic>
    </p:spTree>
    <p:extLst>
      <p:ext uri="{BB962C8B-B14F-4D97-AF65-F5344CB8AC3E}">
        <p14:creationId xmlns:p14="http://schemas.microsoft.com/office/powerpoint/2010/main" val="358961659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1_Essentialist Wide">
  <a:themeElements>
    <a:clrScheme name="CentraCare Corporate Colors for Powerpoint">
      <a:dk1>
        <a:srgbClr val="000000"/>
      </a:dk1>
      <a:lt1>
        <a:srgbClr val="FFFFFF"/>
      </a:lt1>
      <a:dk2>
        <a:srgbClr val="005A9C"/>
      </a:dk2>
      <a:lt2>
        <a:srgbClr val="05C3DE"/>
      </a:lt2>
      <a:accent1>
        <a:srgbClr val="263777"/>
      </a:accent1>
      <a:accent2>
        <a:srgbClr val="005A9C"/>
      </a:accent2>
      <a:accent3>
        <a:srgbClr val="05C3DE"/>
      </a:accent3>
      <a:accent4>
        <a:srgbClr val="6B7069"/>
      </a:accent4>
      <a:accent5>
        <a:srgbClr val="2A2A2A"/>
      </a:accent5>
      <a:accent6>
        <a:srgbClr val="B5B5B5"/>
      </a:accent6>
      <a:hlink>
        <a:srgbClr val="263777"/>
      </a:hlink>
      <a:folHlink>
        <a:srgbClr val="263777"/>
      </a:folHlink>
    </a:clrScheme>
    <a:fontScheme name="Custom 16">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Essentialist Wide">
  <a:themeElements>
    <a:clrScheme name="CentraCare Powerpoint Theme Colors">
      <a:dk1>
        <a:srgbClr val="000000"/>
      </a:dk1>
      <a:lt1>
        <a:srgbClr val="FFFFFF"/>
      </a:lt1>
      <a:dk2>
        <a:srgbClr val="005A9C"/>
      </a:dk2>
      <a:lt2>
        <a:srgbClr val="05C3DE"/>
      </a:lt2>
      <a:accent1>
        <a:srgbClr val="263777"/>
      </a:accent1>
      <a:accent2>
        <a:srgbClr val="005A9C"/>
      </a:accent2>
      <a:accent3>
        <a:srgbClr val="05C3DE"/>
      </a:accent3>
      <a:accent4>
        <a:srgbClr val="6B7069"/>
      </a:accent4>
      <a:accent5>
        <a:srgbClr val="2A2A2A"/>
      </a:accent5>
      <a:accent6>
        <a:srgbClr val="B5B5B5"/>
      </a:accent6>
      <a:hlink>
        <a:srgbClr val="263777"/>
      </a:hlink>
      <a:folHlink>
        <a:srgbClr val="263777"/>
      </a:folHlink>
    </a:clrScheme>
    <a:fontScheme name="Custom 16">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AD5780753752489AEBB5DD055FF88A" ma:contentTypeVersion="11" ma:contentTypeDescription="Create a new document." ma:contentTypeScope="" ma:versionID="144efd6b9d2e4d98212e4cef2f6e3403">
  <xsd:schema xmlns:xsd="http://www.w3.org/2001/XMLSchema" xmlns:xs="http://www.w3.org/2001/XMLSchema" xmlns:p="http://schemas.microsoft.com/office/2006/metadata/properties" xmlns:ns2="bcf49365-02e1-4f2f-964d-a8170397cd7a" xmlns:ns3="044acdb9-bc39-4522-a7c3-be1bc1c1187b" targetNamespace="http://schemas.microsoft.com/office/2006/metadata/properties" ma:root="true" ma:fieldsID="d7f295c4a7afe5707d7215d21f8ee064" ns2:_="" ns3:_="">
    <xsd:import namespace="bcf49365-02e1-4f2f-964d-a8170397cd7a"/>
    <xsd:import namespace="044acdb9-bc39-4522-a7c3-be1bc1c118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f49365-02e1-4f2f-964d-a8170397cd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4acdb9-bc39-4522-a7c3-be1bc1c1187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A1C2BF-4F2C-4D0C-B52C-9B858487E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f49365-02e1-4f2f-964d-a8170397cd7a"/>
    <ds:schemaRef ds:uri="044acdb9-bc39-4522-a7c3-be1bc1c118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7E6FE3-E437-4530-B4D4-4B2DEB822193}">
  <ds:schemaRefs>
    <ds:schemaRef ds:uri="http://schemas.microsoft.com/sharepoint/v3/contenttype/forms"/>
  </ds:schemaRefs>
</ds:datastoreItem>
</file>

<file path=customXml/itemProps3.xml><?xml version="1.0" encoding="utf-8"?>
<ds:datastoreItem xmlns:ds="http://schemas.openxmlformats.org/officeDocument/2006/customXml" ds:itemID="{286E1C76-A658-4B34-96B3-3FC1F3FED273}">
  <ds:schemaRefs>
    <ds:schemaRef ds:uri="044acdb9-bc39-4522-a7c3-be1bc1c1187b"/>
    <ds:schemaRef ds:uri="bcf49365-02e1-4f2f-964d-a8170397cd7a"/>
    <ds:schemaRef ds:uri="http://schemas.microsoft.com/office/2006/documentManagement/types"/>
    <ds:schemaRef ds:uri="http://purl.org/dc/elements/1.1/"/>
    <ds:schemaRef ds:uri="http://schemas.microsoft.com/office/2006/metadata/properties"/>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5423</TotalTime>
  <Words>2458</Words>
  <Application>Microsoft Macintosh PowerPoint</Application>
  <PresentationFormat>On-screen Show (16:9)</PresentationFormat>
  <Paragraphs>324</Paragraphs>
  <Slides>54</Slides>
  <Notes>14</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69" baseType="lpstr">
      <vt:lpstr>Tw Cen MT</vt:lpstr>
      <vt:lpstr>Webdings</vt:lpstr>
      <vt:lpstr>Tw Cen MT</vt:lpstr>
      <vt:lpstr>Wingdings</vt:lpstr>
      <vt:lpstr>Calibri</vt:lpstr>
      <vt:lpstr>Arial Narrow</vt:lpstr>
      <vt:lpstr>Wingdings 3</vt:lpstr>
      <vt:lpstr>Times New Roman</vt:lpstr>
      <vt:lpstr>Arial</vt:lpstr>
      <vt:lpstr>Century Gothic</vt:lpstr>
      <vt:lpstr>Tw Cen MT Condensed</vt:lpstr>
      <vt:lpstr>1_Essentialist Wide</vt:lpstr>
      <vt:lpstr>Essentialist Wide</vt:lpstr>
      <vt:lpstr>Integral</vt:lpstr>
      <vt:lpstr>Worksheet</vt:lpstr>
      <vt:lpstr>PowerPoint Presentation</vt:lpstr>
      <vt:lpstr>Agenda Topics</vt:lpstr>
      <vt:lpstr>Introduction</vt:lpstr>
      <vt:lpstr>PowerPoint Presentation</vt:lpstr>
      <vt:lpstr>PowerPoint Presentation</vt:lpstr>
      <vt:lpstr>Patient utilization – admissions</vt:lpstr>
      <vt:lpstr>Patient utilization – admissions (per calendar day)</vt:lpstr>
      <vt:lpstr>Patient acuity</vt:lpstr>
      <vt:lpstr>Patient utilization - surgeries</vt:lpstr>
      <vt:lpstr>Patient utilization – surgeries (per calendar day)</vt:lpstr>
      <vt:lpstr>Patient utilization – ER visits</vt:lpstr>
      <vt:lpstr>Patient utilization – ER visits (per calendar day)</vt:lpstr>
      <vt:lpstr>Financial results – variance to plan</vt:lpstr>
      <vt:lpstr>Financial summary</vt:lpstr>
      <vt:lpstr>PowerPoint Presentation</vt:lpstr>
      <vt:lpstr>PowerPoint Presentation</vt:lpstr>
      <vt:lpstr>Agenda Topics</vt:lpstr>
      <vt:lpstr>PowerPoint Presentation</vt:lpstr>
      <vt:lpstr>2021 Evaluation and Management CPT Codes: Understanding the impact on Provider Compensation</vt:lpstr>
      <vt:lpstr>PowerPoint Presentation</vt:lpstr>
      <vt:lpstr>PowerPoint Presentation</vt:lpstr>
      <vt:lpstr>PowerPoint Presentation</vt:lpstr>
      <vt:lpstr>PowerPoint Presentation</vt:lpstr>
      <vt:lpstr>PowerPoint Presentation</vt:lpstr>
      <vt:lpstr>Merits of RVU scale year 2020 vs. 2021</vt:lpstr>
      <vt:lpstr>Unmitigated Impacts of 2021 Scale Year wRVU Changes Applied to “Same Store” Volumes in Production Based Comp Models </vt:lpstr>
      <vt:lpstr>FY22 “Normal” Compensation Program Update </vt:lpstr>
      <vt:lpstr>Developed Objectives for FY22</vt:lpstr>
      <vt:lpstr>Options Considered for Implementation of 2021 Scale Year in Physician wRVU Compensation Models</vt:lpstr>
      <vt:lpstr>CentraCare Analysis – Select Specialties </vt:lpstr>
      <vt:lpstr>CentraCare Analysis – Select Specialties cont.</vt:lpstr>
      <vt:lpstr>CentraCare Analysis – Detail</vt:lpstr>
      <vt:lpstr>CentraCare Analysis – Detail cont.</vt:lpstr>
      <vt:lpstr>Analysis of Count of Specialties Impacted by Guardrails: Model C +10% / -2.5%           Model D +10% / -0%            Model D2 +5% / -0% </vt:lpstr>
      <vt:lpstr>Recommendation for FY22:</vt:lpstr>
      <vt:lpstr>Implementation into FY22 Physician Compensation Models</vt:lpstr>
      <vt:lpstr>FY22 Physician Compensation Model Update – Production Model</vt:lpstr>
      <vt:lpstr>FY22 Physician Compensation Model Update – Salary + Production Model</vt:lpstr>
      <vt:lpstr>PowerPoint Presentation</vt:lpstr>
      <vt:lpstr>PowerPoint Presentation</vt:lpstr>
      <vt:lpstr>Timeline </vt:lpstr>
      <vt:lpstr>Communication/Next Steps</vt:lpstr>
      <vt:lpstr>PowerPoint Presentation</vt:lpstr>
      <vt:lpstr>Opportunities in standard documentation and E&amp;M: CDI, CODING and compliance intersection</vt:lpstr>
      <vt:lpstr>Vision of the program </vt:lpstr>
      <vt:lpstr>Organizational citizenship</vt:lpstr>
      <vt:lpstr>prepare for New E&amp;M Regulation for all ambulatory providers</vt:lpstr>
      <vt:lpstr>Process measure: feedback from providers *from cme surveys and unsolicited email feedback</vt:lpstr>
      <vt:lpstr>Outcome measure: initial indicators jan 2021</vt:lpstr>
      <vt:lpstr>Outcome measure: initial indicators jan 2021</vt:lpstr>
      <vt:lpstr>Next steps</vt:lpstr>
      <vt:lpstr>PowerPoint Presentation</vt:lpstr>
      <vt:lpstr>PowerPoint Presentation</vt:lpstr>
      <vt:lpstr>Summary &amp;  Requested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 McCullough</dc:creator>
  <cp:lastModifiedBy>Schooley, Richard</cp:lastModifiedBy>
  <cp:revision>221</cp:revision>
  <cp:lastPrinted>2020-10-22T21:16:00Z</cp:lastPrinted>
  <dcterms:created xsi:type="dcterms:W3CDTF">2015-02-17T21:17:56Z</dcterms:created>
  <dcterms:modified xsi:type="dcterms:W3CDTF">2021-04-16T22:11:21Z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0x01010072AD5780753752489AEBB5DD055FF88A</vt:lpwstr>
  </property>
</Properties>
</file>