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4374" r:id="rId5"/>
  </p:sldMasterIdLst>
  <p:notesMasterIdLst>
    <p:notesMasterId r:id="rId36"/>
  </p:notesMasterIdLst>
  <p:sldIdLst>
    <p:sldId id="924" r:id="rId6"/>
    <p:sldId id="985" r:id="rId7"/>
    <p:sldId id="1157" r:id="rId8"/>
    <p:sldId id="1159" r:id="rId9"/>
    <p:sldId id="1136" r:id="rId10"/>
    <p:sldId id="1041" r:id="rId11"/>
    <p:sldId id="1161" r:id="rId12"/>
    <p:sldId id="1137" r:id="rId13"/>
    <p:sldId id="1138" r:id="rId14"/>
    <p:sldId id="1081" r:id="rId15"/>
    <p:sldId id="1139" r:id="rId16"/>
    <p:sldId id="1141" r:id="rId17"/>
    <p:sldId id="1124" r:id="rId18"/>
    <p:sldId id="1158" r:id="rId19"/>
    <p:sldId id="1143" r:id="rId20"/>
    <p:sldId id="1121" r:id="rId21"/>
    <p:sldId id="1144" r:id="rId22"/>
    <p:sldId id="1145" r:id="rId23"/>
    <p:sldId id="1146" r:id="rId24"/>
    <p:sldId id="1147" r:id="rId25"/>
    <p:sldId id="1148" r:id="rId26"/>
    <p:sldId id="1149" r:id="rId27"/>
    <p:sldId id="1155" r:id="rId28"/>
    <p:sldId id="1150" r:id="rId29"/>
    <p:sldId id="1151" r:id="rId30"/>
    <p:sldId id="1140" r:id="rId31"/>
    <p:sldId id="1142" r:id="rId32"/>
    <p:sldId id="1152" r:id="rId33"/>
    <p:sldId id="1153" r:id="rId34"/>
    <p:sldId id="115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ke, Jessie MD" initials="RJM" lastIdx="7" clrIdx="0">
    <p:extLst>
      <p:ext uri="{19B8F6BF-5375-455C-9EA6-DF929625EA0E}">
        <p15:presenceInfo xmlns:p15="http://schemas.microsoft.com/office/powerpoint/2012/main" userId="S::RoskeJ@centracare.com::26253c31-6505-4cfe-96ca-8e11d02b33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8DC41F-2A60-C9F6-A4AB-6144131CE235}" v="1" dt="2021-01-25T18:20:56.331"/>
    <p1510:client id="{7499AB0F-1B98-4104-A1C3-AC736BBA280E}" v="2" dt="2021-01-25T14:14:13.457"/>
    <p1510:client id="{D86F7558-BBE6-B04B-63AB-5FBA3096E668}" v="44" dt="2021-01-24T23:39:38.208"/>
    <p1510:client id="{E401F592-235C-3173-F5FB-620A90CA1FBD}" v="10" dt="2021-01-25T22:30:50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6FD79-03A6-4582-A6AF-0D7D7212121F}" type="datetimeFigureOut">
              <a:rPr lang="en-US" smtClean="0"/>
              <a:t>4/23/21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0B6B6-E565-4F41-BA6B-0CAB983B4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3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AMV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FE03-0128-49A4-9C8E-FA8E5C6BC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468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FE03-0128-49A4-9C8E-FA8E5C6BC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340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FE03-0128-49A4-9C8E-FA8E5C6BC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819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FE03-0128-49A4-9C8E-FA8E5C6BC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986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FE03-0128-49A4-9C8E-FA8E5C6BC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291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FE03-0128-49A4-9C8E-FA8E5C6BC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914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FE03-0128-49A4-9C8E-FA8E5C6BC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915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FE03-0128-49A4-9C8E-FA8E5C6BC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105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FE03-0128-49A4-9C8E-FA8E5C6BC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034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FE03-0128-49A4-9C8E-FA8E5C6BC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766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FE03-0128-49A4-9C8E-FA8E5C6BC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83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FE03-0128-49A4-9C8E-FA8E5C6BC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457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FE03-0128-49A4-9C8E-FA8E5C6BC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546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FE03-0128-49A4-9C8E-FA8E5C6BC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048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FE03-0128-49A4-9C8E-FA8E5C6BC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415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FE03-0128-49A4-9C8E-FA8E5C6BCA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22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FE03-0128-49A4-9C8E-FA8E5C6BCA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30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FE03-0128-49A4-9C8E-FA8E5C6BC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3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FE03-0128-49A4-9C8E-FA8E5C6BCA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73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FE03-0128-49A4-9C8E-FA8E5C6BC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221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FE03-0128-49A4-9C8E-FA8E5C6BC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811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2FE03-0128-49A4-9C8E-FA8E5C6BCA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87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2023-59E7-4242-8221-09A3F4F06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5F5275-3E1A-49E5-A35C-5F91066B2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D41AD-FAA8-42AB-8B68-49E6D1426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1C523-0DAA-43BD-8409-9B2184FF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67245-D037-4725-BB8E-D44CC000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3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9CCC-221A-4E24-B684-E98CD9DC8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D5876-E5F8-4636-B8E3-00CCA7606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7C5FD-3A0F-4DA5-AEDA-86C96331E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53E6E-FC69-4666-937C-B5774FB7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73B4C-F062-48BD-ABD5-FA5B1406A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0A4CD-30FC-47D3-B1C9-A7F8370B9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A971-2563-4D7D-B929-872F74CC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A745A-B6FF-412C-8F81-4EBDC84F5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B06ED-440C-4133-A036-957A69A1C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95175-6DCA-43B7-8CAC-E645101AF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FFBA2-D089-4FD1-9161-F5294B135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74902-EB98-4151-BCE0-D5FB9868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A0AF8-2D3D-4512-B297-0117952E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BC5E8-FB80-4237-B90C-9248BC74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4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A971-2563-4D7D-B929-872F74CC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A745A-B6FF-412C-8F81-4EBDC84F5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B06ED-440C-4133-A036-957A69A1C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95175-6DCA-43B7-8CAC-E645101AF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FFBA2-D089-4FD1-9161-F5294B135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74902-EB98-4151-BCE0-D5FB9868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A0AF8-2D3D-4512-B297-0117952E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BC5E8-FB80-4237-B90C-9248BC74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46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A971-2563-4D7D-B929-872F74CC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A745A-B6FF-412C-8F81-4EBDC84F5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B06ED-440C-4133-A036-957A69A1C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95175-6DCA-43B7-8CAC-E645101AF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FFBA2-D089-4FD1-9161-F5294B135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74902-EB98-4151-BCE0-D5FB9868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A0AF8-2D3D-4512-B297-0117952E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BC5E8-FB80-4237-B90C-9248BC74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73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A971-2563-4D7D-B929-872F74CC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A745A-B6FF-412C-8F81-4EBDC84F5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B06ED-440C-4133-A036-957A69A1C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95175-6DCA-43B7-8CAC-E645101AF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FFBA2-D089-4FD1-9161-F5294B135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74902-EB98-4151-BCE0-D5FB9868F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A0AF8-2D3D-4512-B297-0117952E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9BC5E8-FB80-4237-B90C-9248BC74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04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3CFBE-3DC2-44AB-A9B6-79AC2EC4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7A877-D59F-4CDC-ABB3-9918BC6E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5BF11-FBFC-40B2-B5BC-DF37F56C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0B649-3D13-4B36-8CFC-4DE0F584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7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F402EF-2463-4281-AA3E-B000E185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B05D9B-9166-4604-B01B-4CCAEFAD6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22607-6878-4275-AA63-3BAF42BB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13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4F76-723B-48D1-AFE5-C333CE3E5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65616-DBC5-4C71-834E-5B410A088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96F85-90FF-4709-AD27-475C92A2A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20669-C984-47D1-904A-41D92B98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C0CA1-3003-4366-AB78-03D0FC8D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0DBD5-FB28-48BF-B316-72698320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70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E4C2-BF2C-4E9D-8836-088FCC60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D1758C-E2ED-43FB-A16F-683A29FF7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A001C-7128-4686-B2C1-47D510300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E58A-9082-484C-9E0E-309142D5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25FD4-F7A3-48B0-AFC7-215414BF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EC722-49F0-468F-92AD-2C491338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77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4F76-723B-48D1-AFE5-C333CE3E5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65616-DBC5-4C71-834E-5B410A088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96F85-90FF-4709-AD27-475C92A2A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20669-C984-47D1-904A-41D92B98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C0CA1-3003-4366-AB78-03D0FC8D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0DBD5-FB28-48BF-B316-72698320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7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2023-59E7-4242-8221-09A3F4F06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5F5275-3E1A-49E5-A35C-5F91066B2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D41AD-FAA8-42AB-8B68-49E6D1426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1C523-0DAA-43BD-8409-9B2184FF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67245-D037-4725-BB8E-D44CC000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31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E4C2-BF2C-4E9D-8836-088FCC60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D1758C-E2ED-43FB-A16F-683A29FF7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A001C-7128-4686-B2C1-47D510300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E58A-9082-484C-9E0E-309142D5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25FD4-F7A3-48B0-AFC7-215414BF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EC722-49F0-468F-92AD-2C491338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77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4F76-723B-48D1-AFE5-C333CE3E5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65616-DBC5-4C71-834E-5B410A088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96F85-90FF-4709-AD27-475C92A2A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20669-C984-47D1-904A-41D92B98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C0CA1-3003-4366-AB78-03D0FC8D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0DBD5-FB28-48BF-B316-72698320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14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E4C2-BF2C-4E9D-8836-088FCC60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D1758C-E2ED-43FB-A16F-683A29FF7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A001C-7128-4686-B2C1-47D510300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E58A-9082-484C-9E0E-309142D5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25FD4-F7A3-48B0-AFC7-215414BF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EC722-49F0-468F-92AD-2C491338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17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4F76-723B-48D1-AFE5-C333CE3E5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65616-DBC5-4C71-834E-5B410A088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96F85-90FF-4709-AD27-475C92A2A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20669-C984-47D1-904A-41D92B98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C0CA1-3003-4366-AB78-03D0FC8D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0DBD5-FB28-48BF-B316-72698320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84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E4C2-BF2C-4E9D-8836-088FCC60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D1758C-E2ED-43FB-A16F-683A29FF7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A001C-7128-4686-B2C1-47D510300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E58A-9082-484C-9E0E-309142D5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25FD4-F7A3-48B0-AFC7-215414BF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EC722-49F0-468F-92AD-2C491338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01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630F-144E-4B7D-AC51-61FF9768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D08CA-8675-4EC2-A417-53EC086D0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34A78-E940-4E1B-B5BE-CFFCAB43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CB656-072E-4D70-B705-A457A7AA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2EEDA-2680-45BA-ACCF-D44FD341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75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3D95B6-7C6D-40E2-9D3A-3E18C4FEE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139F6-325C-41A1-9A3F-694975D1B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8D7ED-B731-4CF1-889D-CC73D138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C5E36-1E47-4B22-A7FF-8F4956F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32B36-B45A-44B2-8BE1-21E3ED25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76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With Anim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287"/>
            <a:ext cx="10515600" cy="39128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  <a:defRPr sz="2700" baseline="0">
                <a:latin typeface="Arial"/>
                <a:cs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  <a:defRPr sz="1900" b="0" i="0" baseline="0">
                <a:solidFill>
                  <a:schemeClr val="bg1">
                    <a:lumMod val="50000"/>
                  </a:schemeClr>
                </a:solidFill>
                <a:latin typeface="Arial"/>
                <a:ea typeface="Gotham-Book" charset="0"/>
                <a:cs typeface="Arial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  <a:defRPr sz="12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199" y="344715"/>
            <a:ext cx="10515600" cy="87992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600004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With Anim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287"/>
            <a:ext cx="10515600" cy="39128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  <a:defRPr sz="2667" baseline="0">
                <a:latin typeface="Arial"/>
                <a:cs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  <a:defRPr sz="1867" b="0" i="0" baseline="0">
                <a:solidFill>
                  <a:schemeClr val="bg1">
                    <a:lumMod val="50000"/>
                  </a:schemeClr>
                </a:solidFill>
                <a:latin typeface="Arial"/>
                <a:ea typeface="Gotham-Book" charset="0"/>
                <a:cs typeface="Arial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  <a:defRPr sz="12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199" y="344715"/>
            <a:ext cx="10515600" cy="87992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18212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03200" cy="170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117167"/>
          </a:xfrm>
        </p:spPr>
        <p:txBody>
          <a:bodyPr vert="horz" lIns="0" tIns="0" rIns="0" bIns="0" rtlCol="0">
            <a:normAutofit/>
          </a:bodyPr>
          <a:lstStyle>
            <a:lvl1pPr marL="383098" indent="-38309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593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2023-59E7-4242-8221-09A3F4F06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5F5275-3E1A-49E5-A35C-5F91066B2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D41AD-FAA8-42AB-8B68-49E6D1426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1C523-0DAA-43BD-8409-9B2184FF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67245-D037-4725-BB8E-D44CC000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87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03200" cy="170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33" y="302684"/>
            <a:ext cx="6434667" cy="98461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533" y="1600200"/>
            <a:ext cx="6434667" cy="4201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-1"/>
            <a:ext cx="4965700" cy="6117167"/>
          </a:xfrm>
        </p:spPr>
        <p:txBody>
          <a:bodyPr vert="horz" lIns="0" tIns="0" rIns="0" bIns="0" rtlCol="0">
            <a:normAutofit/>
          </a:bodyPr>
          <a:lstStyle>
            <a:lvl1pPr marL="383108" indent="-38310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CC199-FA36-334B-A79D-D4DAE8DA5A6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83732C-98D2-5040-A0B3-2D75F9848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99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03200" cy="170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33" y="302684"/>
            <a:ext cx="6434667" cy="98461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533" y="1600200"/>
            <a:ext cx="6434667" cy="4201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-1"/>
            <a:ext cx="4965700" cy="6117167"/>
          </a:xfrm>
        </p:spPr>
        <p:txBody>
          <a:bodyPr vert="horz" lIns="0" tIns="0" rIns="0" bIns="0" rtlCol="0">
            <a:normAutofit/>
          </a:bodyPr>
          <a:lstStyle>
            <a:lvl1pPr marL="383108" indent="-38310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CC199-FA36-334B-A79D-D4DAE8DA5A6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83732C-98D2-5040-A0B3-2D75F9848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75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11582400" cy="42015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3764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03200" cy="170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2"/>
            <a:ext cx="12192000" cy="6117167"/>
          </a:xfrm>
        </p:spPr>
        <p:txBody>
          <a:bodyPr vert="horz" lIns="0" tIns="0" rIns="0" bIns="0" rtlCol="0">
            <a:normAutofit/>
          </a:bodyPr>
          <a:lstStyle>
            <a:lvl1pPr marL="383089" indent="-383089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74711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03200" cy="170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33" y="302685"/>
            <a:ext cx="6434667" cy="98461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533" y="1600200"/>
            <a:ext cx="6434667" cy="4201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1"/>
            <a:ext cx="4965700" cy="6117167"/>
          </a:xfrm>
        </p:spPr>
        <p:txBody>
          <a:bodyPr vert="horz" lIns="0" tIns="0" rIns="0" bIns="0" rtlCol="0">
            <a:normAutofit/>
          </a:bodyPr>
          <a:lstStyle>
            <a:lvl1pPr marL="383098" indent="-38309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CC199-FA36-334B-A79D-D4DAE8DA5A6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83732C-98D2-5040-A0B3-2D75F9848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996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4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67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67" indent="0" algn="ctr">
              <a:buNone/>
              <a:defRPr sz="1867"/>
            </a:lvl2pPr>
            <a:lvl3pPr marL="914332" indent="0" algn="ctr">
              <a:buNone/>
              <a:defRPr sz="1867"/>
            </a:lvl3pPr>
            <a:lvl4pPr marL="1371498" indent="0" algn="ctr">
              <a:buNone/>
              <a:defRPr sz="1867"/>
            </a:lvl4pPr>
            <a:lvl5pPr marL="1828664" indent="0" algn="ctr">
              <a:buNone/>
              <a:defRPr sz="1867"/>
            </a:lvl5pPr>
            <a:lvl6pPr marL="2285830" indent="0" algn="ctr">
              <a:buNone/>
              <a:defRPr sz="1867"/>
            </a:lvl6pPr>
            <a:lvl7pPr marL="2742994" indent="0" algn="ctr">
              <a:buNone/>
              <a:defRPr sz="1867"/>
            </a:lvl7pPr>
            <a:lvl8pPr marL="3200160" indent="0" algn="ctr">
              <a:buNone/>
              <a:defRPr sz="1867"/>
            </a:lvl8pPr>
            <a:lvl9pPr marL="3657327" indent="0" algn="ctr">
              <a:buNone/>
              <a:defRPr sz="18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1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2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67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78" indent="0" algn="ctr">
              <a:buNone/>
              <a:defRPr sz="1867"/>
            </a:lvl2pPr>
            <a:lvl3pPr marL="914354" indent="0" algn="ctr">
              <a:buNone/>
              <a:defRPr sz="1867"/>
            </a:lvl3pPr>
            <a:lvl4pPr marL="1371532" indent="0" algn="ctr">
              <a:buNone/>
              <a:defRPr sz="1867"/>
            </a:lvl4pPr>
            <a:lvl5pPr marL="1828709" indent="0" algn="ctr">
              <a:buNone/>
              <a:defRPr sz="1867"/>
            </a:lvl5pPr>
            <a:lvl6pPr marL="2285886" indent="0" algn="ctr">
              <a:buNone/>
              <a:defRPr sz="1867"/>
            </a:lvl6pPr>
            <a:lvl7pPr marL="2743062" indent="0" algn="ctr">
              <a:buNone/>
              <a:defRPr sz="1867"/>
            </a:lvl7pPr>
            <a:lvl8pPr marL="3200240" indent="0" algn="ctr">
              <a:buNone/>
              <a:defRPr sz="1867"/>
            </a:lvl8pPr>
            <a:lvl9pPr marL="3657418" indent="0" algn="ctr">
              <a:buNone/>
              <a:defRPr sz="18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046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67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 algn="ctr">
              <a:buNone/>
              <a:defRPr sz="1867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867"/>
            </a:lvl4pPr>
            <a:lvl5pPr marL="1828754" indent="0" algn="ctr">
              <a:buNone/>
              <a:defRPr sz="1867"/>
            </a:lvl5pPr>
            <a:lvl6pPr marL="2285943" indent="0" algn="ctr">
              <a:buNone/>
              <a:defRPr sz="1867"/>
            </a:lvl6pPr>
            <a:lvl7pPr marL="2743131" indent="0" algn="ctr">
              <a:buNone/>
              <a:defRPr sz="1867"/>
            </a:lvl7pPr>
            <a:lvl8pPr marL="3200320" indent="0" algn="ctr">
              <a:buNone/>
              <a:defRPr sz="1867"/>
            </a:lvl8pPr>
            <a:lvl9pPr marL="3657509" indent="0" algn="ctr">
              <a:buNone/>
              <a:defRPr sz="186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273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70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4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67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6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3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2023-59E7-4242-8221-09A3F4F06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5F5275-3E1A-49E5-A35C-5F91066B2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D41AD-FAA8-42AB-8B68-49E6D1426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1C523-0DAA-43BD-8409-9B2184FF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67245-D037-4725-BB8E-D44CC000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360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2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67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200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67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377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34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67" b="0" cap="none" baseline="0">
                <a:solidFill>
                  <a:schemeClr val="accent1"/>
                </a:solidFill>
                <a:latin typeface="+mn-lt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67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91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67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67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marL="0" lvl="0" indent="0" algn="l" defTabSz="914332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91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55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67" b="0" cap="none" baseline="0">
                <a:solidFill>
                  <a:schemeClr val="accent1"/>
                </a:solidFill>
                <a:latin typeface="+mn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90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67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90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12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67" b="0" cap="none" baseline="0">
                <a:solidFill>
                  <a:schemeClr val="accent1"/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9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67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9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154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83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13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9"/>
            <a:ext cx="4389120" cy="3762295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67" indent="0">
              <a:buNone/>
              <a:defRPr sz="1200"/>
            </a:lvl2pPr>
            <a:lvl3pPr marL="914332" indent="0">
              <a:buNone/>
              <a:defRPr sz="1067"/>
            </a:lvl3pPr>
            <a:lvl4pPr marL="1371498" indent="0">
              <a:buNone/>
              <a:defRPr sz="933"/>
            </a:lvl4pPr>
            <a:lvl5pPr marL="1828664" indent="0">
              <a:buNone/>
              <a:defRPr sz="933"/>
            </a:lvl5pPr>
            <a:lvl6pPr marL="2285830" indent="0">
              <a:buNone/>
              <a:defRPr sz="933"/>
            </a:lvl6pPr>
            <a:lvl7pPr marL="2742994" indent="0">
              <a:buNone/>
              <a:defRPr sz="933"/>
            </a:lvl7pPr>
            <a:lvl8pPr marL="3200160" indent="0">
              <a:buNone/>
              <a:defRPr sz="933"/>
            </a:lvl8pPr>
            <a:lvl9pPr marL="3657327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250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9"/>
            <a:ext cx="7772400" cy="1463040"/>
          </a:xfrm>
        </p:spPr>
        <p:txBody>
          <a:bodyPr anchor="ctr">
            <a:normAutofit/>
          </a:bodyPr>
          <a:lstStyle>
            <a:lvl1pPr algn="r">
              <a:defRPr sz="5067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9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67" indent="0">
              <a:buNone/>
              <a:defRPr sz="1467"/>
            </a:lvl2pPr>
            <a:lvl3pPr marL="914332" indent="0">
              <a:buNone/>
              <a:defRPr sz="1200"/>
            </a:lvl3pPr>
            <a:lvl4pPr marL="1371498" indent="0">
              <a:buNone/>
              <a:defRPr sz="1067"/>
            </a:lvl4pPr>
            <a:lvl5pPr marL="1828664" indent="0">
              <a:buNone/>
              <a:defRPr sz="1067"/>
            </a:lvl5pPr>
            <a:lvl6pPr marL="2285830" indent="0">
              <a:buNone/>
              <a:defRPr sz="1067"/>
            </a:lvl6pPr>
            <a:lvl7pPr marL="2742994" indent="0">
              <a:buNone/>
              <a:defRPr sz="1067"/>
            </a:lvl7pPr>
            <a:lvl8pPr marL="3200160" indent="0">
              <a:buNone/>
              <a:defRPr sz="1067"/>
            </a:lvl8pPr>
            <a:lvl9pPr marL="3657327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74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26A8F-575B-4DBE-B8BF-F2030D1D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6BB2F-4826-40D6-82DD-7989531FE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DC939-105D-4FF6-93B4-C6B3D8E8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099DA-A55B-44F7-9633-BC7E0D00E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8AB80-CBB7-468D-92D7-00DA7087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661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7"/>
            <a:ext cx="4389120" cy="3762295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78" indent="0">
              <a:buNone/>
              <a:defRPr sz="1200"/>
            </a:lvl2pPr>
            <a:lvl3pPr marL="914354" indent="0">
              <a:buNone/>
              <a:defRPr sz="1067"/>
            </a:lvl3pPr>
            <a:lvl4pPr marL="1371532" indent="0">
              <a:buNone/>
              <a:defRPr sz="933"/>
            </a:lvl4pPr>
            <a:lvl5pPr marL="1828709" indent="0">
              <a:buNone/>
              <a:defRPr sz="933"/>
            </a:lvl5pPr>
            <a:lvl6pPr marL="2285886" indent="0">
              <a:buNone/>
              <a:defRPr sz="933"/>
            </a:lvl6pPr>
            <a:lvl7pPr marL="2743062" indent="0">
              <a:buNone/>
              <a:defRPr sz="933"/>
            </a:lvl7pPr>
            <a:lvl8pPr marL="3200240" indent="0">
              <a:buNone/>
              <a:defRPr sz="933"/>
            </a:lvl8pPr>
            <a:lvl9pPr marL="365741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15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9"/>
            <a:ext cx="7772400" cy="1463040"/>
          </a:xfrm>
        </p:spPr>
        <p:txBody>
          <a:bodyPr anchor="ctr">
            <a:normAutofit/>
          </a:bodyPr>
          <a:lstStyle>
            <a:lvl1pPr algn="r">
              <a:defRPr sz="5067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9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1087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5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87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9"/>
            <a:ext cx="7772400" cy="1463040"/>
          </a:xfrm>
        </p:spPr>
        <p:txBody>
          <a:bodyPr anchor="ctr">
            <a:normAutofit/>
          </a:bodyPr>
          <a:lstStyle>
            <a:lvl1pPr algn="r">
              <a:defRPr sz="5067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9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7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7401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803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409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2009DCF-864F-AF4D-8E7B-017DFC4BF753}"/>
              </a:ext>
            </a:extLst>
          </p:cNvPr>
          <p:cNvSpPr/>
          <p:nvPr userDrawn="1"/>
        </p:nvSpPr>
        <p:spPr>
          <a:xfrm>
            <a:off x="0" y="5510059"/>
            <a:ext cx="12192000" cy="134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C080B5E-8A45-074A-85C8-1C2012F26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6759" y="-13482"/>
            <a:ext cx="11965941" cy="6871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ED0536-FB12-834F-939C-2A0948A59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68359" y="1347940"/>
            <a:ext cx="2798916" cy="378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778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With Anim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287"/>
            <a:ext cx="10515600" cy="39128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  <a:defRPr sz="2667" baseline="0">
                <a:latin typeface="Arial"/>
                <a:cs typeface="Arial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  <a:defRPr sz="1867" b="0" i="0" baseline="0">
                <a:solidFill>
                  <a:schemeClr val="bg1">
                    <a:lumMod val="50000"/>
                  </a:schemeClr>
                </a:solidFill>
                <a:latin typeface="Arial"/>
                <a:ea typeface="Gotham-Book" charset="0"/>
                <a:cs typeface="Arial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  <a:defRPr sz="12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199" y="344715"/>
            <a:ext cx="10515600" cy="87992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209110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snow, water, sky&#10;&#10;Description automatically generated">
            <a:extLst>
              <a:ext uri="{FF2B5EF4-FFF2-40B4-BE49-F238E27FC236}">
                <a16:creationId xmlns:a16="http://schemas.microsoft.com/office/drawing/2014/main" id="{E95FFEA5-C24D-5741-AD82-18BFB86D3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"/>
            <a:ext cx="12192000" cy="68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954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snow, water, sky&#10;&#10;Description automatically generated">
            <a:extLst>
              <a:ext uri="{FF2B5EF4-FFF2-40B4-BE49-F238E27FC236}">
                <a16:creationId xmlns:a16="http://schemas.microsoft.com/office/drawing/2014/main" id="{E95FFEA5-C24D-5741-AD82-18BFB86D3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"/>
            <a:ext cx="12192000" cy="68534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687D2E-8E34-3C42-AAF7-9BBEEC84C6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215" y="2337770"/>
            <a:ext cx="7111572" cy="2370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095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EAA9-FA7F-46AB-81C8-8C0A6B2B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549CD-690E-475E-B42F-B230C40C0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BE3B5-1ABD-4FF3-9926-F3220AA8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CCE24-5C36-4990-9E42-D15FF90F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443F6-8693-4E1C-A478-AC67BCB6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35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11582400" cy="42015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9675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03200" cy="170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33" y="302688"/>
            <a:ext cx="6434667" cy="98461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533" y="1600200"/>
            <a:ext cx="6434667" cy="4201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3"/>
            <a:ext cx="4965700" cy="6117167"/>
          </a:xfrm>
        </p:spPr>
        <p:txBody>
          <a:bodyPr vert="horz" lIns="0" tIns="0" rIns="0" bIns="0" rtlCol="0">
            <a:normAutofit/>
          </a:bodyPr>
          <a:lstStyle>
            <a:lvl1pPr marL="383080" indent="-383080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70901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33" y="302686"/>
            <a:ext cx="6434667" cy="98461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533" y="1600200"/>
            <a:ext cx="6434667" cy="4201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2"/>
            <a:ext cx="4965700" cy="6117167"/>
          </a:xfrm>
        </p:spPr>
        <p:txBody>
          <a:bodyPr vert="horz" lIns="0" tIns="0" rIns="0" bIns="0" rtlCol="0">
            <a:normAutofit/>
          </a:bodyPr>
          <a:lstStyle>
            <a:lvl1pPr marL="383089" indent="-383089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15245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03200" cy="170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33" y="302686"/>
            <a:ext cx="6434667" cy="98461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533" y="1600200"/>
            <a:ext cx="6434667" cy="4201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" y="2"/>
            <a:ext cx="4965700" cy="6117167"/>
          </a:xfrm>
        </p:spPr>
        <p:txBody>
          <a:bodyPr vert="horz" lIns="0" tIns="0" rIns="0" bIns="0" rtlCol="0">
            <a:normAutofit/>
          </a:bodyPr>
          <a:lstStyle>
            <a:lvl1pPr marL="383089" indent="-383089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66831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33" y="302685"/>
            <a:ext cx="6434667" cy="98461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533" y="1600200"/>
            <a:ext cx="6434667" cy="4201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1"/>
            <a:ext cx="4965700" cy="6117167"/>
          </a:xfrm>
        </p:spPr>
        <p:txBody>
          <a:bodyPr vert="horz" lIns="0" tIns="0" rIns="0" bIns="0" rtlCol="0">
            <a:normAutofit/>
          </a:bodyPr>
          <a:lstStyle>
            <a:lvl1pPr marL="383098" indent="-38309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094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nten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03200" cy="170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533" y="302685"/>
            <a:ext cx="6434667" cy="98461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533" y="1600200"/>
            <a:ext cx="6434667" cy="4201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1"/>
            <a:ext cx="4965700" cy="6117167"/>
          </a:xfrm>
        </p:spPr>
        <p:txBody>
          <a:bodyPr vert="horz" lIns="0" tIns="0" rIns="0" bIns="0" rtlCol="0">
            <a:normAutofit/>
          </a:bodyPr>
          <a:lstStyle>
            <a:lvl1pPr marL="383098" indent="-383098">
              <a:buClr>
                <a:schemeClr val="bg1"/>
              </a:buClr>
              <a:buFont typeface="Century Gothic" panose="020B0502020202020204" pitchFamily="34" charset="0"/>
              <a:buChar char=" "/>
              <a:defRPr lang="en-US" baseline="0" dirty="0"/>
            </a:lvl1pPr>
          </a:lstStyle>
          <a:p>
            <a:pPr marL="0" lvl="0" indent="0" algn="ctr"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0453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5613400" cy="42015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273800" y="1600201"/>
            <a:ext cx="5613400" cy="42015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177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EAA9-FA7F-46AB-81C8-8C0A6B2B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549CD-690E-475E-B42F-B230C40C0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BE3B5-1ABD-4FF3-9926-F3220AA8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CCE24-5C36-4990-9E42-D15FF90F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443F6-8693-4E1C-A478-AC67BCB6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3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EAA9-FA7F-46AB-81C8-8C0A6B2B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549CD-690E-475E-B42F-B230C40C0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BE3B5-1ABD-4FF3-9926-F3220AA8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CCE24-5C36-4990-9E42-D15FF90F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443F6-8693-4E1C-A478-AC67BCB6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EAA9-FA7F-46AB-81C8-8C0A6B2B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549CD-690E-475E-B42F-B230C40C0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BE3B5-1ABD-4FF3-9926-F3220AA8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CCE24-5C36-4990-9E42-D15FF90F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443F6-8693-4E1C-A478-AC67BCB6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9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AFA36-C987-4783-9B87-DF909D75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B97E-C920-4D28-B90A-8E2CCA692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CA17B-61FF-4BF6-8EB0-3C55A083A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44160-A21A-4DE9-AADE-DFAAD91E72D4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95899-0F26-48A7-90C4-D7F4C6BF3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AA016-CA32-4FA4-AFA1-489092E39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9EE8F-EC4F-4090-82DD-70645555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5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3679" r:id="rId2"/>
    <p:sldLayoutId id="2147483661" r:id="rId3"/>
    <p:sldLayoutId id="2147483662" r:id="rId4"/>
    <p:sldLayoutId id="2147483663" r:id="rId5"/>
    <p:sldLayoutId id="2147484397" r:id="rId6"/>
    <p:sldLayoutId id="2147483681" r:id="rId7"/>
    <p:sldLayoutId id="2147483664" r:id="rId8"/>
    <p:sldLayoutId id="2147483665" r:id="rId9"/>
    <p:sldLayoutId id="2147483666" r:id="rId10"/>
    <p:sldLayoutId id="2147484398" r:id="rId11"/>
    <p:sldLayoutId id="2147483683" r:id="rId12"/>
    <p:sldLayoutId id="2147483667" r:id="rId13"/>
    <p:sldLayoutId id="2147483668" r:id="rId14"/>
    <p:sldLayoutId id="2147483669" r:id="rId15"/>
    <p:sldLayoutId id="2147483670" r:id="rId16"/>
    <p:sldLayoutId id="2147484399" r:id="rId17"/>
    <p:sldLayoutId id="2147484400" r:id="rId18"/>
    <p:sldLayoutId id="2147483686" r:id="rId19"/>
    <p:sldLayoutId id="2147483687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830" r:id="rId27"/>
    <p:sldLayoutId id="2147483677" r:id="rId28"/>
    <p:sldLayoutId id="2147483678" r:id="rId29"/>
    <p:sldLayoutId id="2147483835" r:id="rId30"/>
    <p:sldLayoutId id="2147484373" r:id="rId31"/>
    <p:sldLayoutId id="2147483680" r:id="rId32"/>
    <p:sldLayoutId id="2147484401" r:id="rId33"/>
    <p:sldLayoutId id="2147484402" r:id="rId3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AEE96D2-049C-486C-9458-97D130496270}" type="datetimeFigureOut">
              <a:rPr lang="en-US" smtClean="0"/>
              <a:t>4/23/21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03CB21-F65D-4897-AC48-5C8B9EE04B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00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4375" r:id="rId2"/>
    <p:sldLayoutId id="2147483684" r:id="rId3"/>
    <p:sldLayoutId id="2147483685" r:id="rId4"/>
    <p:sldLayoutId id="2147484376" r:id="rId5"/>
    <p:sldLayoutId id="214748437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5067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265169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4480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594345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777221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9143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67" kern="1200">
          <a:solidFill>
            <a:schemeClr val="tx1"/>
          </a:solidFill>
          <a:latin typeface="+mn-lt"/>
          <a:ea typeface="+mn-ea"/>
          <a:cs typeface="+mn-cs"/>
        </a:defRPr>
      </a:lvl6pPr>
      <a:lvl7pPr marL="1060677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67" kern="1200">
          <a:solidFill>
            <a:schemeClr val="tx1"/>
          </a:solidFill>
          <a:latin typeface="+mn-lt"/>
          <a:ea typeface="+mn-ea"/>
          <a:cs typeface="+mn-cs"/>
        </a:defRPr>
      </a:lvl7pPr>
      <a:lvl8pPr marL="12161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67" kern="1200">
          <a:solidFill>
            <a:schemeClr val="tx1"/>
          </a:solidFill>
          <a:latin typeface="+mn-lt"/>
          <a:ea typeface="+mn-ea"/>
          <a:cs typeface="+mn-cs"/>
        </a:defRPr>
      </a:lvl8pPr>
      <a:lvl9pPr marL="136242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E7A3056-9B88-444B-94DA-40B0F2C6E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28A4E5-DFEC-4EBA-845D-402C6226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2174" y="524603"/>
            <a:ext cx="4253623" cy="16774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400" spc="100">
                <a:solidFill>
                  <a:schemeClr val="tx1"/>
                </a:solidFill>
                <a:latin typeface="Arial Narrow"/>
              </a:rPr>
              <a:t>Cy21 ambulatory Evaluation &amp;</a:t>
            </a:r>
            <a:endParaRPr lang="en-US" sz="2400" spc="100">
              <a:solidFill>
                <a:schemeClr val="tx1"/>
              </a:solidFill>
              <a:ea typeface="+mj-lt"/>
              <a:cs typeface="+mj-lt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400" spc="100" dirty="0">
                <a:solidFill>
                  <a:schemeClr val="tx1"/>
                </a:solidFill>
                <a:latin typeface="Arial Narrow"/>
              </a:rPr>
              <a:t>Management  </a:t>
            </a:r>
            <a:br>
              <a:rPr lang="en-US" sz="2400" spc="100" dirty="0">
                <a:latin typeface="Arial Narrow"/>
              </a:rPr>
            </a:br>
            <a:r>
              <a:rPr lang="en-US" sz="2400" spc="100">
                <a:solidFill>
                  <a:schemeClr val="tx1"/>
                </a:solidFill>
                <a:latin typeface="Arial Narrow"/>
              </a:rPr>
              <a:t>rules: fireside chat #2</a:t>
            </a:r>
            <a:br>
              <a:rPr lang="en-US" sz="2400" spc="100" dirty="0">
                <a:latin typeface="Arial Narrow"/>
              </a:rPr>
            </a:br>
            <a:r>
              <a:rPr lang="en-US" sz="2400" spc="100" dirty="0">
                <a:solidFill>
                  <a:srgbClr val="C28306"/>
                </a:solidFill>
                <a:latin typeface="Arial Narrow"/>
              </a:rPr>
              <a:t>data discussion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20BD55-A71A-48C6-B0F7-235147F39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1" y="2423548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BAB620FB-268C-4149-98A5-2589A9A3B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471" y="3133504"/>
            <a:ext cx="4535397" cy="3724944"/>
          </a:xfrm>
        </p:spPr>
        <p:txBody>
          <a:bodyPr vert="horz" lIns="45720" tIns="45720" rIns="45720" bIns="45720" rtlCol="0" anchor="ctr">
            <a:noAutofit/>
          </a:bodyPr>
          <a:lstStyle/>
          <a:p>
            <a:pPr>
              <a:spcAft>
                <a:spcPts val="267"/>
              </a:spcAft>
            </a:pPr>
            <a:endParaRPr lang="en-US" sz="1733">
              <a:ea typeface="+mn-lt"/>
              <a:cs typeface="+mn-lt"/>
            </a:endParaRPr>
          </a:p>
          <a:p>
            <a:pPr>
              <a:spcAft>
                <a:spcPts val="267"/>
              </a:spcAft>
            </a:pPr>
            <a:r>
              <a:rPr lang="en-US" sz="1733">
                <a:solidFill>
                  <a:schemeClr val="tx1"/>
                </a:solidFill>
                <a:latin typeface="TW Cen MT"/>
                <a:ea typeface="+mn-lt"/>
                <a:cs typeface="+mn-lt"/>
              </a:rPr>
              <a:t>Jessie Roske, MD  </a:t>
            </a:r>
            <a:endParaRPr lang="en-US" sz="1733">
              <a:solidFill>
                <a:schemeClr val="tx1"/>
              </a:solidFill>
              <a:ea typeface="+mn-lt"/>
              <a:cs typeface="+mn-lt"/>
            </a:endParaRPr>
          </a:p>
          <a:p>
            <a:pPr>
              <a:spcAft>
                <a:spcPts val="267"/>
              </a:spcAft>
            </a:pPr>
            <a:r>
              <a:rPr lang="en-US" sz="1733">
                <a:solidFill>
                  <a:schemeClr val="tx1"/>
                </a:solidFill>
                <a:latin typeface="TW Cen MT"/>
                <a:ea typeface="+mn-lt"/>
                <a:cs typeface="+mn-lt"/>
              </a:rPr>
              <a:t>Medical Director for Clinical Documentation Integrity </a:t>
            </a:r>
            <a:endParaRPr lang="en-US" sz="1733">
              <a:solidFill>
                <a:schemeClr val="tx1"/>
              </a:solidFill>
              <a:ea typeface="+mn-lt"/>
              <a:cs typeface="+mn-lt"/>
            </a:endParaRPr>
          </a:p>
          <a:p>
            <a:pPr>
              <a:spcAft>
                <a:spcPts val="267"/>
              </a:spcAft>
            </a:pPr>
            <a:endParaRPr lang="en-US" sz="1733">
              <a:ea typeface="+mn-lt"/>
              <a:cs typeface="+mn-lt"/>
            </a:endParaRPr>
          </a:p>
          <a:p>
            <a:pPr>
              <a:spcAft>
                <a:spcPts val="267"/>
              </a:spcAft>
            </a:pPr>
            <a:r>
              <a:rPr lang="en-US" sz="1733">
                <a:solidFill>
                  <a:schemeClr val="tx1"/>
                </a:solidFill>
                <a:latin typeface="TW Cen MT"/>
                <a:ea typeface="+mn-lt"/>
                <a:cs typeface="+mn-lt"/>
              </a:rPr>
              <a:t>Sue</a:t>
            </a:r>
            <a:r>
              <a:rPr lang="en-US" sz="1733">
                <a:solidFill>
                  <a:schemeClr val="tx1"/>
                </a:solidFill>
                <a:latin typeface="TW Cen MT"/>
              </a:rPr>
              <a:t> Stein, CPC Compliance Manager</a:t>
            </a:r>
            <a:endParaRPr lang="en-US" sz="1733">
              <a:solidFill>
                <a:schemeClr val="tx1"/>
              </a:solidFill>
              <a:ea typeface="+mn-lt"/>
              <a:cs typeface="+mn-lt"/>
            </a:endParaRPr>
          </a:p>
          <a:p>
            <a:pPr>
              <a:spcAft>
                <a:spcPts val="267"/>
              </a:spcAft>
            </a:pPr>
            <a:endParaRPr lang="en-US" sz="1733">
              <a:ea typeface="+mn-lt"/>
              <a:cs typeface="+mn-lt"/>
            </a:endParaRPr>
          </a:p>
          <a:p>
            <a:pPr>
              <a:spcAft>
                <a:spcPts val="267"/>
              </a:spcAft>
            </a:pPr>
            <a:endParaRPr lang="en-US" sz="1733">
              <a:solidFill>
                <a:schemeClr val="tx1"/>
              </a:solidFill>
              <a:latin typeface="TW Cen MT"/>
              <a:ea typeface="+mn-lt"/>
              <a:cs typeface="+mn-lt"/>
            </a:endParaRPr>
          </a:p>
          <a:p>
            <a:pPr>
              <a:spcAft>
                <a:spcPts val="267"/>
              </a:spcAft>
            </a:pPr>
            <a:endParaRPr lang="en-US" sz="1733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en-US" sz="1733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en-US" sz="1733">
              <a:ea typeface="+mn-lt"/>
              <a:cs typeface="+mn-lt"/>
            </a:endParaRPr>
          </a:p>
          <a:p>
            <a:pPr>
              <a:spcAft>
                <a:spcPts val="267"/>
              </a:spcAft>
            </a:pPr>
            <a:endParaRPr lang="en-US" sz="1733">
              <a:solidFill>
                <a:schemeClr val="tx1"/>
              </a:solidFill>
              <a:latin typeface="TW Cen M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215CF0-5E5E-4D2E-B3AE-366652A36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8" y="0"/>
            <a:ext cx="6909991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Tw Cen MT" panose="020B0602020104020603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6474DA-4F31-405B-AD61-8BA79143C0E5}"/>
              </a:ext>
            </a:extLst>
          </p:cNvPr>
          <p:cNvSpPr/>
          <p:nvPr/>
        </p:nvSpPr>
        <p:spPr>
          <a:xfrm>
            <a:off x="5974814" y="3244336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sz="2400">
              <a:solidFill>
                <a:prstClr val="white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61407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0"/>
            <a:ext cx="4402377" cy="595717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E2BC57-F157-485B-9913-F10A95E47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1999"/>
            <a:ext cx="3759200" cy="5368413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defTabSz="1219170"/>
            <a:r>
              <a:rPr lang="en-US" sz="4533">
                <a:solidFill>
                  <a:srgbClr val="FFFFFF"/>
                </a:solidFill>
              </a:rPr>
              <a:t>Test order and review</a:t>
            </a:r>
            <a:br>
              <a:rPr lang="en-US" sz="4533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(subject to adjusted interpretation)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8" y="446008"/>
            <a:ext cx="6684131" cy="390942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8A2A03-22EE-4BDF-ABC3-31CFA2B39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497" y="807709"/>
            <a:ext cx="6053804" cy="3219796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indent="-304792" defTabSz="1219170">
              <a:lnSpc>
                <a:spcPct val="90000"/>
              </a:lnSpc>
            </a:pPr>
            <a:r>
              <a:rPr lang="en-US" sz="1733">
                <a:latin typeface="+mn-lt"/>
                <a:cs typeface="+mn-cs"/>
              </a:rPr>
              <a:t>It is indeed</a:t>
            </a:r>
            <a:r>
              <a:rPr lang="en-US" sz="1733" i="1">
                <a:latin typeface="+mn-lt"/>
                <a:cs typeface="+mn-cs"/>
              </a:rPr>
              <a:t> explicitly separate </a:t>
            </a:r>
            <a:r>
              <a:rPr lang="en-US" sz="1733">
                <a:latin typeface="+mn-lt"/>
                <a:cs typeface="+mn-cs"/>
              </a:rPr>
              <a:t>to order a test and review a test</a:t>
            </a:r>
          </a:p>
          <a:p>
            <a:pPr lvl="1" indent="-304792" defTabSz="1219170">
              <a:lnSpc>
                <a:spcPct val="90000"/>
              </a:lnSpc>
            </a:pPr>
            <a:r>
              <a:rPr lang="en-US" sz="1733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Seems odd: In general E&amp;M does not allow "double dip"</a:t>
            </a:r>
          </a:p>
          <a:p>
            <a:pPr indent="-304792" defTabSz="1219170">
              <a:lnSpc>
                <a:spcPct val="90000"/>
              </a:lnSpc>
            </a:pPr>
            <a:r>
              <a:rPr lang="en-US" sz="1733">
                <a:latin typeface="+mn-lt"/>
                <a:cs typeface="+mn-cs"/>
              </a:rPr>
              <a:t>Current interpretation: </a:t>
            </a:r>
          </a:p>
          <a:p>
            <a:pPr lvl="1" indent="-304792" defTabSz="1219170">
              <a:lnSpc>
                <a:spcPct val="90000"/>
              </a:lnSpc>
            </a:pPr>
            <a:r>
              <a:rPr lang="en-US" sz="1733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Ordering tests means carrying it all the way through including to reviewing result</a:t>
            </a:r>
          </a:p>
          <a:p>
            <a:pPr lvl="1" indent="-304792" defTabSz="1219170">
              <a:lnSpc>
                <a:spcPct val="90000"/>
              </a:lnSpc>
            </a:pPr>
            <a:r>
              <a:rPr lang="en-US" sz="1733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Considering review separately means giving you credit for reviewing a test someone else ordered (like a cardiology visit, ER visit, another health system etc)</a:t>
            </a:r>
          </a:p>
          <a:p>
            <a:pPr indent="-304792" defTabSz="1219170">
              <a:lnSpc>
                <a:spcPct val="90000"/>
              </a:lnSpc>
            </a:pPr>
            <a:endParaRPr lang="en-US" sz="1733">
              <a:latin typeface="+mn-lt"/>
              <a:cs typeface="+mn-cs"/>
            </a:endParaRPr>
          </a:p>
          <a:p>
            <a:pPr indent="-304792" defTabSz="1219170">
              <a:lnSpc>
                <a:spcPct val="90000"/>
              </a:lnSpc>
            </a:pPr>
            <a:endParaRPr lang="en-US" sz="1733">
              <a:latin typeface="+mn-lt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0957" y="4538156"/>
            <a:ext cx="4379907" cy="1869241"/>
          </a:xfrm>
          <a:prstGeom prst="rect">
            <a:avLst/>
          </a:prstGeom>
          <a:solidFill>
            <a:srgbClr val="868341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E8DD7B-1FF1-4A4E-8F1F-067BB3106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948" y="4831140"/>
            <a:ext cx="6549613" cy="121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75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22F049-8939-42B2-9A9C-CD5CED82E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/>
              <a:t>Levels of test evaluation:</a:t>
            </a:r>
          </a:p>
          <a:p>
            <a:r>
              <a:rPr lang="en-US"/>
              <a:t>Order</a:t>
            </a:r>
          </a:p>
          <a:p>
            <a:r>
              <a:rPr lang="en-US"/>
              <a:t>Review</a:t>
            </a:r>
          </a:p>
          <a:p>
            <a:r>
              <a:rPr lang="en-US">
                <a:solidFill>
                  <a:schemeClr val="accent1"/>
                </a:solidFill>
              </a:rPr>
              <a:t>Personally interpret</a:t>
            </a:r>
          </a:p>
          <a:p>
            <a:r>
              <a:rPr lang="en-US"/>
              <a:t>Discuss a test result with another provider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40EF0-C22D-4490-9ECB-101EC84A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does one consider my work in relation to a test?</a:t>
            </a:r>
          </a:p>
        </p:txBody>
      </p:sp>
    </p:spTree>
    <p:extLst>
      <p:ext uri="{BB962C8B-B14F-4D97-AF65-F5344CB8AC3E}">
        <p14:creationId xmlns:p14="http://schemas.microsoft.com/office/powerpoint/2010/main" val="72210338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0"/>
            <a:ext cx="4402377" cy="595717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E2BC57-F157-485B-9913-F10A95E47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1999"/>
            <a:ext cx="3759200" cy="5368413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defTabSz="1219170"/>
            <a:r>
              <a:rPr lang="en-US" sz="4533">
                <a:solidFill>
                  <a:srgbClr val="FFFFFF"/>
                </a:solidFill>
              </a:rPr>
              <a:t>Test personal interpretation</a:t>
            </a:r>
            <a:br>
              <a:rPr lang="en-US" sz="4533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(subject to adjusted interpretation)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8" y="446008"/>
            <a:ext cx="6684131" cy="390942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8A2A03-22EE-4BDF-ABC3-31CFA2B39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497" y="807709"/>
            <a:ext cx="6053804" cy="3219796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marL="227965" indent="-304165" defTabSz="1219170">
              <a:lnSpc>
                <a:spcPct val="90000"/>
              </a:lnSpc>
            </a:pPr>
            <a:r>
              <a:rPr lang="en-US" sz="1800"/>
              <a:t>Interpretation of a test for which there is a CPT code and interpretation/report is expected. </a:t>
            </a:r>
            <a:endParaRPr lang="en-US"/>
          </a:p>
          <a:p>
            <a:pPr marL="227965" indent="-304165" defTabSz="1219170">
              <a:lnSpc>
                <a:spcPct val="90000"/>
              </a:lnSpc>
            </a:pPr>
            <a:r>
              <a:rPr lang="en-US" sz="1800"/>
              <a:t>You cannot double dip: This does not apply when </a:t>
            </a:r>
            <a:r>
              <a:rPr lang="en-US" sz="1800" b="1" i="1"/>
              <a:t>the provider</a:t>
            </a:r>
            <a:r>
              <a:rPr lang="en-US" sz="1800"/>
              <a:t> is reporting the service or has previously reported the service for the patient. </a:t>
            </a:r>
          </a:p>
          <a:p>
            <a:pPr marL="227965" indent="-304165" defTabSz="1219170">
              <a:lnSpc>
                <a:spcPct val="90000"/>
              </a:lnSpc>
            </a:pPr>
            <a:r>
              <a:rPr lang="en-US" sz="1800"/>
              <a:t>Use for tests performed by another healthcare provider </a:t>
            </a:r>
            <a:r>
              <a:rPr lang="en-US" sz="1800" b="1" i="1" u="sng">
                <a:solidFill>
                  <a:schemeClr val="accent1"/>
                </a:solidFill>
              </a:rPr>
              <a:t>external</a:t>
            </a:r>
            <a:r>
              <a:rPr lang="en-US" sz="1800" b="1" i="1">
                <a:solidFill>
                  <a:schemeClr val="accent1"/>
                </a:solidFill>
              </a:rPr>
              <a:t> to you/your group</a:t>
            </a:r>
            <a:r>
              <a:rPr lang="en-US" sz="1800">
                <a:solidFill>
                  <a:srgbClr val="000000"/>
                </a:solidFill>
              </a:rPr>
              <a:t> </a:t>
            </a:r>
            <a:r>
              <a:rPr lang="en-US" sz="1800" b="1" i="1">
                <a:solidFill>
                  <a:schemeClr val="accent1"/>
                </a:solidFill>
              </a:rPr>
              <a:t>where you added something unique to the story</a:t>
            </a:r>
            <a:endParaRPr lang="en-US" sz="1733">
              <a:solidFill>
                <a:schemeClr val="accent1"/>
              </a:solidFill>
              <a:latin typeface="+mn-lt"/>
              <a:cs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0957" y="4538156"/>
            <a:ext cx="4379907" cy="1869241"/>
          </a:xfrm>
          <a:prstGeom prst="rect">
            <a:avLst/>
          </a:prstGeom>
          <a:solidFill>
            <a:srgbClr val="868341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FEA752-4105-4905-A890-60339575E9A6}"/>
              </a:ext>
            </a:extLst>
          </p:cNvPr>
          <p:cNvSpPr txBox="1"/>
          <p:nvPr/>
        </p:nvSpPr>
        <p:spPr>
          <a:xfrm>
            <a:off x="5672773" y="5082091"/>
            <a:ext cx="557029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Note: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Simply looking at a test ≠ </a:t>
            </a:r>
            <a:r>
              <a:rPr lang="en-US" b="1" i="1"/>
              <a:t>interpretation </a:t>
            </a:r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95989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A25F9B-9381-4997-9B82-4F4B64ED6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287"/>
            <a:ext cx="10515600" cy="4952998"/>
          </a:xfrm>
        </p:spPr>
        <p:txBody>
          <a:bodyPr vert="horz" lIns="121920" tIns="60960" rIns="121920" bIns="6096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/>
              <a:t>Global charge</a:t>
            </a:r>
          </a:p>
          <a:p>
            <a:pPr marL="227965" indent="-227965"/>
            <a:r>
              <a:rPr lang="en-US"/>
              <a:t>Technical component: Doing the test</a:t>
            </a:r>
          </a:p>
          <a:p>
            <a:pPr marL="227965" indent="-227965"/>
            <a:r>
              <a:rPr lang="en-US" b="1" i="1"/>
              <a:t>Professional component: </a:t>
            </a:r>
            <a:r>
              <a:rPr lang="en-US"/>
              <a:t>Interpretation (by Pathology – path/cytology, Radiology - imaging, Cardiology - echo, Neurology – EEG, Pulmonology – PFT, Sleep Medicine – polysomnography, EKG can be anyone)</a:t>
            </a:r>
          </a:p>
          <a:p>
            <a:pPr marL="227965" indent="-227965"/>
            <a:endParaRPr lang="en-US"/>
          </a:p>
          <a:p>
            <a:pPr marL="227965" indent="-227965">
              <a:buNone/>
            </a:pPr>
            <a:r>
              <a:rPr lang="en-US" sz="2650"/>
              <a:t>Independent interpretation (level C) </a:t>
            </a:r>
            <a:endParaRPr lang="en-US"/>
          </a:p>
          <a:p>
            <a:pPr marL="227965" indent="-227965">
              <a:buFont typeface="Arial"/>
              <a:buChar char="•"/>
            </a:pPr>
            <a:r>
              <a:rPr lang="en-US" sz="2650"/>
              <a:t>One can provide an informal additional interpretation (ex. primary care looking at EKG in real time or surgery looking at a CT scan before or after a read) and receive credit towards MDM </a:t>
            </a:r>
            <a:r>
              <a:rPr lang="en-US" sz="2650" b="1" i="1"/>
              <a:t>if</a:t>
            </a:r>
            <a:r>
              <a:rPr lang="en-US" sz="2650"/>
              <a:t>:</a:t>
            </a:r>
          </a:p>
          <a:p>
            <a:pPr marL="970915" lvl="1" indent="-285750">
              <a:buFont typeface="Arial"/>
              <a:buChar char="•"/>
            </a:pPr>
            <a:r>
              <a:rPr lang="en-US" sz="2650">
                <a:solidFill>
                  <a:schemeClr val="tx1"/>
                </a:solidFill>
              </a:rPr>
              <a:t>neither you nor your group are billing the professional component of the test</a:t>
            </a:r>
          </a:p>
          <a:p>
            <a:pPr marL="1428115" lvl="2" indent="-285750">
              <a:buFont typeface="Arial"/>
              <a:buChar char="•"/>
            </a:pPr>
            <a:r>
              <a:rPr lang="en-US" sz="2650">
                <a:solidFill>
                  <a:schemeClr val="tx1"/>
                </a:solidFill>
              </a:rPr>
              <a:t>You and your group </a:t>
            </a:r>
            <a:r>
              <a:rPr lang="en-US" sz="2650" b="1">
                <a:solidFill>
                  <a:schemeClr val="tx1"/>
                </a:solidFill>
              </a:rPr>
              <a:t>are one</a:t>
            </a:r>
            <a:endParaRPr lang="en-US">
              <a:solidFill>
                <a:schemeClr val="tx1"/>
              </a:solidFill>
            </a:endParaRPr>
          </a:p>
          <a:p>
            <a:pPr marL="1428115" lvl="2" indent="-285750">
              <a:buFont typeface="Arial"/>
              <a:buChar char="•"/>
            </a:pPr>
            <a:r>
              <a:rPr lang="en-US" sz="2650">
                <a:solidFill>
                  <a:schemeClr val="tx1"/>
                </a:solidFill>
              </a:rPr>
              <a:t>NOTE: If the department is </a:t>
            </a:r>
            <a:r>
              <a:rPr lang="en-US" sz="2650" i="1">
                <a:solidFill>
                  <a:schemeClr val="tx1"/>
                </a:solidFill>
              </a:rPr>
              <a:t>contracted to bill</a:t>
            </a:r>
            <a:r>
              <a:rPr lang="en-US" sz="2650">
                <a:solidFill>
                  <a:schemeClr val="tx1"/>
                </a:solidFill>
              </a:rPr>
              <a:t> for a professional component completed by another group (i.e., Radiology, Cardiology, etc.), one cannot receive credit </a:t>
            </a:r>
            <a:endParaRPr lang="en-US">
              <a:solidFill>
                <a:schemeClr val="tx1"/>
              </a:solidFill>
            </a:endParaRPr>
          </a:p>
          <a:p>
            <a:pPr marL="1428115" lvl="2" indent="-285750">
              <a:buFont typeface="Arial"/>
              <a:buChar char="•"/>
            </a:pPr>
            <a:r>
              <a:rPr lang="en-US" sz="2650">
                <a:solidFill>
                  <a:schemeClr val="tx1"/>
                </a:solidFill>
              </a:rPr>
              <a:t>one could receive credit for informal interpretation </a:t>
            </a:r>
            <a:r>
              <a:rPr lang="en-US" sz="2650" u="sng">
                <a:solidFill>
                  <a:schemeClr val="tx1"/>
                </a:solidFill>
              </a:rPr>
              <a:t>and</a:t>
            </a:r>
            <a:r>
              <a:rPr lang="en-US" sz="2650">
                <a:solidFill>
                  <a:schemeClr val="tx1"/>
                </a:solidFill>
              </a:rPr>
              <a:t> the order of test </a:t>
            </a:r>
          </a:p>
          <a:p>
            <a:pPr marL="1428115" lvl="2" indent="-285750">
              <a:buFont typeface="Arial"/>
              <a:buChar char="•"/>
            </a:pPr>
            <a:r>
              <a:rPr lang="en-US" sz="2650">
                <a:solidFill>
                  <a:schemeClr val="tx1"/>
                </a:solidFill>
              </a:rPr>
              <a:t>Documentation must support the order and informal interpretation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650" i="1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F3AE35-3CC0-4F67-8E09-A6495456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Tests have multiple components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4749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C80916-2127-4BED-BFDB-AAF0B75ED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sz="2650"/>
              <a:t>Within a professional group, you get credit </a:t>
            </a:r>
            <a:r>
              <a:rPr lang="en-US" sz="2650" b="1" i="1"/>
              <a:t>once </a:t>
            </a:r>
            <a:r>
              <a:rPr lang="en-US" sz="2650"/>
              <a:t>for interpreting (</a:t>
            </a:r>
            <a:r>
              <a:rPr lang="en-US" sz="2650" b="1" i="1"/>
              <a:t>either </a:t>
            </a:r>
            <a:r>
              <a:rPr lang="en-US" sz="2650"/>
              <a:t>formally </a:t>
            </a:r>
            <a:r>
              <a:rPr lang="en-US" sz="2650" b="1" i="1"/>
              <a:t>or </a:t>
            </a:r>
            <a:r>
              <a:rPr lang="en-US" sz="2650"/>
              <a:t>informally/level C)</a:t>
            </a:r>
            <a:endParaRPr lang="en-US"/>
          </a:p>
          <a:p>
            <a:pPr marL="227965" indent="-227965"/>
            <a:r>
              <a:rPr lang="en-US" sz="2650"/>
              <a:t>If your group interpreted the test formally, one could still take credit for </a:t>
            </a:r>
            <a:r>
              <a:rPr lang="en-US" sz="2650" b="1" i="1"/>
              <a:t>reviewing </a:t>
            </a:r>
            <a:r>
              <a:rPr lang="en-US" sz="2650"/>
              <a:t>the results – if the test was ordered by another group (level A)</a:t>
            </a:r>
          </a:p>
          <a:p>
            <a:pPr marL="685165" lvl="1" indent="-227965"/>
            <a:r>
              <a:rPr lang="en-US" sz="2650">
                <a:solidFill>
                  <a:schemeClr val="tx1"/>
                </a:solidFill>
              </a:rPr>
              <a:t>Remember: if your group ordered a test, your group is responsible for reviewing it, without double dip credit (review is inclusive of ordering– you carry the test all the way through)</a:t>
            </a:r>
            <a:endParaRPr lang="en-US">
              <a:solidFill>
                <a:schemeClr val="tx1"/>
              </a:solidFill>
            </a:endParaRPr>
          </a:p>
          <a:p>
            <a:pPr marL="227965" indent="-227965"/>
            <a:endParaRPr lang="en-US" sz="265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8AE1FF-8A71-433F-8885-9D677D3C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Take home point: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001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8B3746-EC3A-413E-8367-01EACB1F77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42DD073-AD9A-48C3-9BB7-A8974C7744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564" y="2110665"/>
          <a:ext cx="4906237" cy="4394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6237">
                  <a:extLst>
                    <a:ext uri="{9D8B030D-6E8A-4147-A177-3AD203B41FA5}">
                      <a16:colId xmlns:a16="http://schemas.microsoft.com/office/drawing/2014/main" val="1137160221"/>
                    </a:ext>
                  </a:extLst>
                </a:gridCol>
              </a:tblGrid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>
                          <a:effectLst/>
                        </a:rPr>
                        <a:t>A. </a:t>
                      </a:r>
                      <a:r>
                        <a:rPr lang="en-US" sz="1500" b="1" u="sng">
                          <a:effectLst/>
                        </a:rPr>
                        <a:t>Tests</a:t>
                      </a:r>
                      <a:endParaRPr lang="en-US" sz="1500" b="1" u="sng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28216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Ordering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50137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result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65603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prior notes from each unique source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34483"/>
                  </a:ext>
                </a:extLst>
              </a:tr>
              <a:tr h="858113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B.</a:t>
                      </a: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Information from an independent historian</a:t>
                      </a:r>
                    </a:p>
                  </a:txBody>
                  <a:tcPr marL="12379" marR="12379" marT="0" marB="0">
                    <a:solidFill>
                      <a:srgbClr val="C89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581234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Tests: Next level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Independent interpretation of test</a:t>
                      </a:r>
                      <a:endParaRPr lang="en-US" sz="1500" b="1" i="0" u="sng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379" marR="12379" marT="0" marB="0">
                    <a:solidFill>
                      <a:srgbClr val="B74C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98949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Another provider</a:t>
                      </a:r>
                    </a:p>
                    <a:p>
                      <a:pPr marL="0" marR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effectLst/>
                        </a:rPr>
                        <a:t>Discussion of a test result or management plan with another provider (in another specialty)</a:t>
                      </a:r>
                    </a:p>
                  </a:txBody>
                  <a:tcPr marL="12379" marR="12379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326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08" y="931444"/>
            <a:ext cx="10930359" cy="68701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</a:pPr>
            <a:r>
              <a:rPr lang="en-US" sz="2933">
                <a:solidFill>
                  <a:srgbClr val="000000"/>
                </a:solidFill>
              </a:rPr>
              <a:t>Example #1:</a:t>
            </a:r>
            <a:endParaRPr lang="en-US" sz="2933">
              <a:ea typeface="+mj-lt"/>
              <a:cs typeface="+mj-lt"/>
            </a:endParaRPr>
          </a:p>
          <a:p>
            <a:pPr lvl="1">
              <a:spcAft>
                <a:spcPts val="751"/>
              </a:spcAft>
              <a:buFont typeface="Arial,Sans-Serif"/>
              <a:buChar char="•"/>
            </a:pPr>
            <a:r>
              <a:rPr lang="en-US" sz="2933" kern="1200">
                <a:solidFill>
                  <a:srgbClr val="000000"/>
                </a:solidFill>
                <a:latin typeface="Calibri Light"/>
                <a:cs typeface="Calibri Light"/>
              </a:rPr>
              <a:t>Internal Medicine Dr. A orders a chem-8 and CBC in advance of a visit, Internal Medicine Dr. A reviews the results at the visit: </a:t>
            </a:r>
            <a:endParaRPr lang="en-US" sz="3600">
              <a:latin typeface="Calibri Light"/>
              <a:ea typeface="+mj-lt"/>
              <a:cs typeface="Calibri Light"/>
            </a:endParaRPr>
          </a:p>
          <a:p>
            <a:endParaRPr lang="en-US" sz="3600">
              <a:cs typeface="Calibri Ligh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7E65E0-BF32-4C3F-9FC2-111ECB52F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395699"/>
              </p:ext>
            </p:extLst>
          </p:nvPr>
        </p:nvGraphicFramePr>
        <p:xfrm>
          <a:off x="5377781" y="2073926"/>
          <a:ext cx="6688713" cy="471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669">
                  <a:extLst>
                    <a:ext uri="{9D8B030D-6E8A-4147-A177-3AD203B41FA5}">
                      <a16:colId xmlns:a16="http://schemas.microsoft.com/office/drawing/2014/main" val="3192559278"/>
                    </a:ext>
                  </a:extLst>
                </a:gridCol>
                <a:gridCol w="2189256">
                  <a:extLst>
                    <a:ext uri="{9D8B030D-6E8A-4147-A177-3AD203B41FA5}">
                      <a16:colId xmlns:a16="http://schemas.microsoft.com/office/drawing/2014/main" val="2802578618"/>
                    </a:ext>
                  </a:extLst>
                </a:gridCol>
                <a:gridCol w="3101788">
                  <a:extLst>
                    <a:ext uri="{9D8B030D-6E8A-4147-A177-3AD203B41FA5}">
                      <a16:colId xmlns:a16="http://schemas.microsoft.com/office/drawing/2014/main" val="2832423042"/>
                    </a:ext>
                  </a:extLst>
                </a:gridCol>
              </a:tblGrid>
              <a:tr h="418720">
                <a:tc>
                  <a:txBody>
                    <a:bodyPr/>
                    <a:lstStyle/>
                    <a:p>
                      <a:r>
                        <a:rPr lang="en-US" sz="1500"/>
                        <a:t>MDM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/>
                        <a:t>2.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As seen in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3154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r>
                        <a:rPr lang="en-US" sz="1500"/>
                        <a:t>Straightforward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>
                          <a:solidFill>
                            <a:schemeClr val="accent1"/>
                          </a:solidFill>
                        </a:rPr>
                        <a:t>New Patient Level 2 - 99202</a:t>
                      </a:r>
                    </a:p>
                    <a:p>
                      <a:r>
                        <a:rPr lang="en-US" sz="1500">
                          <a:solidFill>
                            <a:schemeClr val="accent2"/>
                          </a:solidFill>
                        </a:rPr>
                        <a:t>Established patient level 2 – 99212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31406"/>
                  </a:ext>
                </a:extLst>
              </a:tr>
              <a:tr h="638616">
                <a:tc>
                  <a:txBody>
                    <a:bodyPr/>
                    <a:lstStyle/>
                    <a:p>
                      <a:r>
                        <a:rPr lang="en-US" sz="1500"/>
                        <a:t>Low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3 - 99203</a:t>
                      </a: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3 – 99213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19622"/>
                  </a:ext>
                </a:extLst>
              </a:tr>
              <a:tr h="1280645">
                <a:tc>
                  <a:txBody>
                    <a:bodyPr/>
                    <a:lstStyle/>
                    <a:p>
                      <a:r>
                        <a:rPr lang="en-US" sz="1500"/>
                        <a:t>Moderate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4 - 99204</a:t>
                      </a: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4 - 99214</a:t>
                      </a:r>
                      <a:endParaRPr lang="en-US" sz="24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32120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en-US" sz="1500"/>
                        <a:t>High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5 - 99205</a:t>
                      </a:r>
                      <a:endParaRPr lang="en-US" sz="15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5 – 99215</a:t>
                      </a: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91014"/>
                  </a:ext>
                </a:extLst>
              </a:tr>
            </a:tbl>
          </a:graphicData>
        </a:graphic>
      </p:graphicFrame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FB8B8DE-B637-460A-A2D4-D2811B593B9F}"/>
              </a:ext>
            </a:extLst>
          </p:cNvPr>
          <p:cNvSpPr/>
          <p:nvPr/>
        </p:nvSpPr>
        <p:spPr>
          <a:xfrm>
            <a:off x="6779048" y="25239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E419CA7-EF79-4925-A6BA-C71B001DD2D7}"/>
              </a:ext>
            </a:extLst>
          </p:cNvPr>
          <p:cNvSpPr/>
          <p:nvPr/>
        </p:nvSpPr>
        <p:spPr>
          <a:xfrm>
            <a:off x="6779046" y="334544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072AA70-83DE-4569-BE5D-E9D9C9E7945B}"/>
              </a:ext>
            </a:extLst>
          </p:cNvPr>
          <p:cNvSpPr/>
          <p:nvPr/>
        </p:nvSpPr>
        <p:spPr>
          <a:xfrm>
            <a:off x="6779048" y="304018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5339057-5F88-426E-872D-CD0186DBB75E}"/>
              </a:ext>
            </a:extLst>
          </p:cNvPr>
          <p:cNvSpPr/>
          <p:nvPr/>
        </p:nvSpPr>
        <p:spPr>
          <a:xfrm>
            <a:off x="7096244" y="40022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4E595D2-0117-4FCD-8F6C-0F28BFE7E5FD}"/>
              </a:ext>
            </a:extLst>
          </p:cNvPr>
          <p:cNvSpPr/>
          <p:nvPr/>
        </p:nvSpPr>
        <p:spPr>
          <a:xfrm>
            <a:off x="6779045" y="399876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AB28F7C-EDCC-4ABE-AAED-44D836156D84}"/>
              </a:ext>
            </a:extLst>
          </p:cNvPr>
          <p:cNvSpPr/>
          <p:nvPr/>
        </p:nvSpPr>
        <p:spPr>
          <a:xfrm>
            <a:off x="7099225" y="304312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0621601-AC68-4374-9F63-7E5BDDEE36AB}"/>
              </a:ext>
            </a:extLst>
          </p:cNvPr>
          <p:cNvSpPr/>
          <p:nvPr/>
        </p:nvSpPr>
        <p:spPr>
          <a:xfrm>
            <a:off x="6785186" y="4609241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C3C79BE5-9ADE-45B4-8E9D-A3EDCCB42D00}"/>
              </a:ext>
            </a:extLst>
          </p:cNvPr>
          <p:cNvSpPr/>
          <p:nvPr/>
        </p:nvSpPr>
        <p:spPr>
          <a:xfrm>
            <a:off x="6769400" y="4287932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AE544AFC-FDFC-4761-8493-776F4867BE46}"/>
              </a:ext>
            </a:extLst>
          </p:cNvPr>
          <p:cNvSpPr/>
          <p:nvPr/>
        </p:nvSpPr>
        <p:spPr>
          <a:xfrm>
            <a:off x="6769400" y="367324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7D73807A-2D47-40A6-B2D8-9DC7251A94D6}"/>
              </a:ext>
            </a:extLst>
          </p:cNvPr>
          <p:cNvSpPr/>
          <p:nvPr/>
        </p:nvSpPr>
        <p:spPr>
          <a:xfrm>
            <a:off x="7092582" y="369086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Plus Sign 71">
            <a:extLst>
              <a:ext uri="{FF2B5EF4-FFF2-40B4-BE49-F238E27FC236}">
                <a16:creationId xmlns:a16="http://schemas.microsoft.com/office/drawing/2014/main" id="{3E5F6E67-633D-442D-A863-A9AB280A221E}"/>
              </a:ext>
            </a:extLst>
          </p:cNvPr>
          <p:cNvSpPr/>
          <p:nvPr/>
        </p:nvSpPr>
        <p:spPr>
          <a:xfrm>
            <a:off x="7726951" y="3765707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A49C2735-A677-45DE-963E-7874F19FCF9C}"/>
              </a:ext>
            </a:extLst>
          </p:cNvPr>
          <p:cNvSpPr/>
          <p:nvPr/>
        </p:nvSpPr>
        <p:spPr>
          <a:xfrm>
            <a:off x="7734004" y="530105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8DF49AA8-3DC5-4932-8368-2BB2AF67EAD4}"/>
              </a:ext>
            </a:extLst>
          </p:cNvPr>
          <p:cNvSpPr/>
          <p:nvPr/>
        </p:nvSpPr>
        <p:spPr>
          <a:xfrm>
            <a:off x="7368913" y="49880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1C69870B-2148-4734-9405-C5DFA40610F3}"/>
              </a:ext>
            </a:extLst>
          </p:cNvPr>
          <p:cNvSpPr/>
          <p:nvPr/>
        </p:nvSpPr>
        <p:spPr>
          <a:xfrm>
            <a:off x="6773762" y="4979088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35AA076D-7D6C-4C8C-974F-FBEDD102E7E5}"/>
              </a:ext>
            </a:extLst>
          </p:cNvPr>
          <p:cNvSpPr/>
          <p:nvPr/>
        </p:nvSpPr>
        <p:spPr>
          <a:xfrm>
            <a:off x="7088950" y="4979088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329AC453-A577-46A1-B6A5-8367FC60C56E}"/>
              </a:ext>
            </a:extLst>
          </p:cNvPr>
          <p:cNvSpPr/>
          <p:nvPr/>
        </p:nvSpPr>
        <p:spPr>
          <a:xfrm>
            <a:off x="7407496" y="530564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8FAC9A80-CEE5-402E-BC4C-382D53010907}"/>
              </a:ext>
            </a:extLst>
          </p:cNvPr>
          <p:cNvSpPr/>
          <p:nvPr/>
        </p:nvSpPr>
        <p:spPr>
          <a:xfrm>
            <a:off x="7704621" y="497217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9957F469-A62E-45D3-BE1C-5A6A0AC78C18}"/>
              </a:ext>
            </a:extLst>
          </p:cNvPr>
          <p:cNvSpPr/>
          <p:nvPr/>
        </p:nvSpPr>
        <p:spPr>
          <a:xfrm>
            <a:off x="6769354" y="5296583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D4C6AF9B-A8D5-420F-A366-49B1FA974CBC}"/>
              </a:ext>
            </a:extLst>
          </p:cNvPr>
          <p:cNvSpPr/>
          <p:nvPr/>
        </p:nvSpPr>
        <p:spPr>
          <a:xfrm>
            <a:off x="7089958" y="529744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Plus Sign 121">
            <a:extLst>
              <a:ext uri="{FF2B5EF4-FFF2-40B4-BE49-F238E27FC236}">
                <a16:creationId xmlns:a16="http://schemas.microsoft.com/office/drawing/2014/main" id="{63634FB7-878C-45F8-B65E-B39FDCA1C922}"/>
              </a:ext>
            </a:extLst>
          </p:cNvPr>
          <p:cNvSpPr/>
          <p:nvPr/>
        </p:nvSpPr>
        <p:spPr>
          <a:xfrm>
            <a:off x="8040329" y="502581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Plus Sign 131">
            <a:extLst>
              <a:ext uri="{FF2B5EF4-FFF2-40B4-BE49-F238E27FC236}">
                <a16:creationId xmlns:a16="http://schemas.microsoft.com/office/drawing/2014/main" id="{6E629F4D-3876-4FD4-9F4A-32CEFE5CCF4A}"/>
              </a:ext>
            </a:extLst>
          </p:cNvPr>
          <p:cNvSpPr/>
          <p:nvPr/>
        </p:nvSpPr>
        <p:spPr>
          <a:xfrm>
            <a:off x="8047565" y="567095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Flowchart: Connector 143">
            <a:extLst>
              <a:ext uri="{FF2B5EF4-FFF2-40B4-BE49-F238E27FC236}">
                <a16:creationId xmlns:a16="http://schemas.microsoft.com/office/drawing/2014/main" id="{78413AB4-D1C7-476C-8B51-E395FA130608}"/>
              </a:ext>
            </a:extLst>
          </p:cNvPr>
          <p:cNvSpPr/>
          <p:nvPr/>
        </p:nvSpPr>
        <p:spPr>
          <a:xfrm>
            <a:off x="6789290" y="5614079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Flowchart: Connector 145">
            <a:extLst>
              <a:ext uri="{FF2B5EF4-FFF2-40B4-BE49-F238E27FC236}">
                <a16:creationId xmlns:a16="http://schemas.microsoft.com/office/drawing/2014/main" id="{92D32907-89E9-45E3-BE91-26D09545BA4D}"/>
              </a:ext>
            </a:extLst>
          </p:cNvPr>
          <p:cNvSpPr/>
          <p:nvPr/>
        </p:nvSpPr>
        <p:spPr>
          <a:xfrm>
            <a:off x="7105600" y="56234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8" name="Flowchart: Connector 147">
            <a:extLst>
              <a:ext uri="{FF2B5EF4-FFF2-40B4-BE49-F238E27FC236}">
                <a16:creationId xmlns:a16="http://schemas.microsoft.com/office/drawing/2014/main" id="{6F1E8B4D-6BEE-4C72-A638-E4F8F605308D}"/>
              </a:ext>
            </a:extLst>
          </p:cNvPr>
          <p:cNvSpPr/>
          <p:nvPr/>
        </p:nvSpPr>
        <p:spPr>
          <a:xfrm>
            <a:off x="7734004" y="561188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2" name="Flowchart: Connector 151">
            <a:extLst>
              <a:ext uri="{FF2B5EF4-FFF2-40B4-BE49-F238E27FC236}">
                <a16:creationId xmlns:a16="http://schemas.microsoft.com/office/drawing/2014/main" id="{5E0DCF58-E1A0-406D-A3D8-FB45BED1BAE6}"/>
              </a:ext>
            </a:extLst>
          </p:cNvPr>
          <p:cNvSpPr/>
          <p:nvPr/>
        </p:nvSpPr>
        <p:spPr>
          <a:xfrm>
            <a:off x="7419150" y="56132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970DBAC6-BA76-4030-89A2-0513EEFF1DB4}"/>
              </a:ext>
            </a:extLst>
          </p:cNvPr>
          <p:cNvSpPr/>
          <p:nvPr/>
        </p:nvSpPr>
        <p:spPr>
          <a:xfrm>
            <a:off x="6781821" y="593005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8" name="Flowchart: Connector 157">
            <a:extLst>
              <a:ext uri="{FF2B5EF4-FFF2-40B4-BE49-F238E27FC236}">
                <a16:creationId xmlns:a16="http://schemas.microsoft.com/office/drawing/2014/main" id="{91911B0E-A707-454D-BF1C-097D8F8692FF}"/>
              </a:ext>
            </a:extLst>
          </p:cNvPr>
          <p:cNvSpPr/>
          <p:nvPr/>
        </p:nvSpPr>
        <p:spPr>
          <a:xfrm>
            <a:off x="7099225" y="592813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0" name="Flowchart: Connector 159">
            <a:extLst>
              <a:ext uri="{FF2B5EF4-FFF2-40B4-BE49-F238E27FC236}">
                <a16:creationId xmlns:a16="http://schemas.microsoft.com/office/drawing/2014/main" id="{2E5B9B3F-F743-4F29-910C-F626736F94EB}"/>
              </a:ext>
            </a:extLst>
          </p:cNvPr>
          <p:cNvSpPr/>
          <p:nvPr/>
        </p:nvSpPr>
        <p:spPr>
          <a:xfrm>
            <a:off x="774668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2" name="Flowchart: Connector 161">
            <a:extLst>
              <a:ext uri="{FF2B5EF4-FFF2-40B4-BE49-F238E27FC236}">
                <a16:creationId xmlns:a16="http://schemas.microsoft.com/office/drawing/2014/main" id="{2604E107-3B80-41D9-9EC5-F433FD7E227D}"/>
              </a:ext>
            </a:extLst>
          </p:cNvPr>
          <p:cNvSpPr/>
          <p:nvPr/>
        </p:nvSpPr>
        <p:spPr>
          <a:xfrm>
            <a:off x="743334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624A410A-A177-437E-8DAF-9A174821B7EE}"/>
              </a:ext>
            </a:extLst>
          </p:cNvPr>
          <p:cNvSpPr/>
          <p:nvPr/>
        </p:nvSpPr>
        <p:spPr>
          <a:xfrm>
            <a:off x="6779045" y="6252536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id="{0D5262EF-74E8-45BE-B236-E88709761C35}"/>
              </a:ext>
            </a:extLst>
          </p:cNvPr>
          <p:cNvSpPr/>
          <p:nvPr/>
        </p:nvSpPr>
        <p:spPr>
          <a:xfrm>
            <a:off x="7099225" y="6244885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" name="Plus Sign 193">
            <a:extLst>
              <a:ext uri="{FF2B5EF4-FFF2-40B4-BE49-F238E27FC236}">
                <a16:creationId xmlns:a16="http://schemas.microsoft.com/office/drawing/2014/main" id="{A0771206-D9E2-4D81-AF87-CC1447FCA5DB}"/>
              </a:ext>
            </a:extLst>
          </p:cNvPr>
          <p:cNvSpPr/>
          <p:nvPr/>
        </p:nvSpPr>
        <p:spPr>
          <a:xfrm>
            <a:off x="8045638" y="5355036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6" name="Plus Sign 195">
            <a:extLst>
              <a:ext uri="{FF2B5EF4-FFF2-40B4-BE49-F238E27FC236}">
                <a16:creationId xmlns:a16="http://schemas.microsoft.com/office/drawing/2014/main" id="{DC349C8E-F7EA-4D6E-A370-B1B0808DD470}"/>
              </a:ext>
            </a:extLst>
          </p:cNvPr>
          <p:cNvSpPr/>
          <p:nvPr/>
        </p:nvSpPr>
        <p:spPr>
          <a:xfrm>
            <a:off x="8058220" y="597629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DBF7C560-BB49-4A55-A881-2FC0EDF06289}"/>
              </a:ext>
            </a:extLst>
          </p:cNvPr>
          <p:cNvSpPr/>
          <p:nvPr/>
        </p:nvSpPr>
        <p:spPr>
          <a:xfrm>
            <a:off x="7735901" y="407525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A2A35FE-C375-42F9-B3A7-CA51C7078057}"/>
              </a:ext>
            </a:extLst>
          </p:cNvPr>
          <p:cNvSpPr/>
          <p:nvPr/>
        </p:nvSpPr>
        <p:spPr>
          <a:xfrm>
            <a:off x="7422209" y="400394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360F640F-C481-474A-9E98-F47E282579B4}"/>
              </a:ext>
            </a:extLst>
          </p:cNvPr>
          <p:cNvSpPr/>
          <p:nvPr/>
        </p:nvSpPr>
        <p:spPr>
          <a:xfrm>
            <a:off x="7405034" y="3690632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2A21E7-133C-45CE-8834-9FCB5AFB552D}"/>
              </a:ext>
            </a:extLst>
          </p:cNvPr>
          <p:cNvGrpSpPr/>
          <p:nvPr/>
        </p:nvGrpSpPr>
        <p:grpSpPr>
          <a:xfrm>
            <a:off x="7960033" y="3693503"/>
            <a:ext cx="586056" cy="345544"/>
            <a:chOff x="7960033" y="3693503"/>
            <a:chExt cx="586056" cy="345544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DF04AD91-D2A1-435E-992B-C6A6B918C86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:a16="http://schemas.microsoft.com/office/drawing/2014/main" id="{34843942-9328-4B0A-AAE0-69467978A35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D8D35B19-8CCA-4079-A532-875BFF2D850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D6EB34E5-3E31-4CB8-AF12-94C400FB56D9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F298CACE-1C2F-448E-B987-726FBD0A498B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8D62DA3-4F3E-4871-99B4-6308F6F3314E}"/>
              </a:ext>
            </a:extLst>
          </p:cNvPr>
          <p:cNvSpPr/>
          <p:nvPr/>
        </p:nvSpPr>
        <p:spPr>
          <a:xfrm>
            <a:off x="351072" y="2590726"/>
            <a:ext cx="3398807" cy="44945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B54611-7390-4478-A850-D08D725BDBE4}"/>
              </a:ext>
            </a:extLst>
          </p:cNvPr>
          <p:cNvSpPr/>
          <p:nvPr/>
        </p:nvSpPr>
        <p:spPr>
          <a:xfrm>
            <a:off x="5379881" y="3035336"/>
            <a:ext cx="6686614" cy="61152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B84C40C-8661-45F1-A91B-16F5E98B23CE}"/>
              </a:ext>
            </a:extLst>
          </p:cNvPr>
          <p:cNvGrpSpPr/>
          <p:nvPr/>
        </p:nvGrpSpPr>
        <p:grpSpPr>
          <a:xfrm>
            <a:off x="8282352" y="5609878"/>
            <a:ext cx="586056" cy="345544"/>
            <a:chOff x="7960033" y="3693503"/>
            <a:chExt cx="586056" cy="345544"/>
          </a:xfrm>
        </p:grpSpPr>
        <p:sp>
          <p:nvSpPr>
            <p:cNvPr id="78" name="Flowchart: Connector 77">
              <a:extLst>
                <a:ext uri="{FF2B5EF4-FFF2-40B4-BE49-F238E27FC236}">
                  <a16:creationId xmlns:a16="http://schemas.microsoft.com/office/drawing/2014/main" id="{7B5CD4A4-BFD1-4E8C-B259-32E7F3D60FA5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id="{BBB7ECFF-3BBC-457B-8D07-71E5718CDBF5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7499EDE5-54E9-4C84-A883-9C5CEB416BA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29C7B1D2-3799-4E7E-8F21-75E4797E6CC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2E6B7F16-EDFA-498F-A072-EAE6BCB36C3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8213CA7-0EF3-4874-9E02-2D7BBBD3EAB2}"/>
              </a:ext>
            </a:extLst>
          </p:cNvPr>
          <p:cNvGrpSpPr/>
          <p:nvPr/>
        </p:nvGrpSpPr>
        <p:grpSpPr>
          <a:xfrm>
            <a:off x="8277134" y="4956974"/>
            <a:ext cx="586056" cy="345544"/>
            <a:chOff x="7960033" y="3693503"/>
            <a:chExt cx="586056" cy="345544"/>
          </a:xfrm>
        </p:grpSpPr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id="{7701776F-1670-41CF-983B-98E04F50B739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A04C0E3F-271F-4106-AD34-B3345CD4A293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Flowchart: Connector 85">
              <a:extLst>
                <a:ext uri="{FF2B5EF4-FFF2-40B4-BE49-F238E27FC236}">
                  <a16:creationId xmlns:a16="http://schemas.microsoft.com/office/drawing/2014/main" id="{E9C0CA2B-172A-44B7-A584-F0FB612D9C01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Flowchart: Connector 86">
              <a:extLst>
                <a:ext uri="{FF2B5EF4-FFF2-40B4-BE49-F238E27FC236}">
                  <a16:creationId xmlns:a16="http://schemas.microsoft.com/office/drawing/2014/main" id="{6A13893A-6960-4BF6-A9A6-58813997EAA2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13C72B05-73C9-4EF2-A073-528C9C55D353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F2E95F8-EEC8-47CE-AA39-E83C8B843D8F}"/>
              </a:ext>
            </a:extLst>
          </p:cNvPr>
          <p:cNvGrpSpPr/>
          <p:nvPr/>
        </p:nvGrpSpPr>
        <p:grpSpPr>
          <a:xfrm>
            <a:off x="8292257" y="5290580"/>
            <a:ext cx="586056" cy="345544"/>
            <a:chOff x="7960033" y="3693503"/>
            <a:chExt cx="586056" cy="345544"/>
          </a:xfrm>
        </p:grpSpPr>
        <p:sp>
          <p:nvSpPr>
            <p:cNvPr id="91" name="Flowchart: Connector 90">
              <a:extLst>
                <a:ext uri="{FF2B5EF4-FFF2-40B4-BE49-F238E27FC236}">
                  <a16:creationId xmlns:a16="http://schemas.microsoft.com/office/drawing/2014/main" id="{36B0B59A-63E3-4B17-AE3E-292B921A4002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id="{4F49BCA2-B523-4AE1-88F4-3DF877D935B4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5" name="Flowchart: Connector 94">
              <a:extLst>
                <a:ext uri="{FF2B5EF4-FFF2-40B4-BE49-F238E27FC236}">
                  <a16:creationId xmlns:a16="http://schemas.microsoft.com/office/drawing/2014/main" id="{40D36A35-82D5-4B7C-B79B-6680830F67F4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Flowchart: Connector 96">
              <a:extLst>
                <a:ext uri="{FF2B5EF4-FFF2-40B4-BE49-F238E27FC236}">
                  <a16:creationId xmlns:a16="http://schemas.microsoft.com/office/drawing/2014/main" id="{D4843BB8-E903-4211-AAEC-422A8FB0E7C7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id="{69A82E66-7803-4454-9B4D-54E6CE120DB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D757EAD-078B-4E58-AAA8-3069E3824BA8}"/>
              </a:ext>
            </a:extLst>
          </p:cNvPr>
          <p:cNvGrpSpPr/>
          <p:nvPr/>
        </p:nvGrpSpPr>
        <p:grpSpPr>
          <a:xfrm>
            <a:off x="8112433" y="3845903"/>
            <a:ext cx="586056" cy="345544"/>
            <a:chOff x="7960033" y="3693503"/>
            <a:chExt cx="586056" cy="345544"/>
          </a:xfrm>
        </p:grpSpPr>
        <p:sp>
          <p:nvSpPr>
            <p:cNvPr id="100" name="Flowchart: Connector 99">
              <a:extLst>
                <a:ext uri="{FF2B5EF4-FFF2-40B4-BE49-F238E27FC236}">
                  <a16:creationId xmlns:a16="http://schemas.microsoft.com/office/drawing/2014/main" id="{DF1E6649-038B-4E4D-9C78-35D8ECB6AC4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Flowchart: Connector 100">
              <a:extLst>
                <a:ext uri="{FF2B5EF4-FFF2-40B4-BE49-F238E27FC236}">
                  <a16:creationId xmlns:a16="http://schemas.microsoft.com/office/drawing/2014/main" id="{E2FF8023-7E12-4284-8A3C-22FD23DBBA2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Flowchart: Connector 102">
              <a:extLst>
                <a:ext uri="{FF2B5EF4-FFF2-40B4-BE49-F238E27FC236}">
                  <a16:creationId xmlns:a16="http://schemas.microsoft.com/office/drawing/2014/main" id="{6D3C631B-6FC5-4C07-9950-405A4FC2185A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Flowchart: Connector 104">
              <a:extLst>
                <a:ext uri="{FF2B5EF4-FFF2-40B4-BE49-F238E27FC236}">
                  <a16:creationId xmlns:a16="http://schemas.microsoft.com/office/drawing/2014/main" id="{E94518B2-264C-4A1F-9A26-11DEBBF3508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00334E9E-FDFA-416C-A2B7-8C50F39A3AEA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31B012F-97AE-4F65-B0C3-C83DAE957620}"/>
              </a:ext>
            </a:extLst>
          </p:cNvPr>
          <p:cNvGrpSpPr/>
          <p:nvPr/>
        </p:nvGrpSpPr>
        <p:grpSpPr>
          <a:xfrm>
            <a:off x="8295572" y="5915453"/>
            <a:ext cx="586056" cy="345544"/>
            <a:chOff x="7960033" y="3693503"/>
            <a:chExt cx="586056" cy="345544"/>
          </a:xfrm>
        </p:grpSpPr>
        <p:sp>
          <p:nvSpPr>
            <p:cNvPr id="111" name="Flowchart: Connector 110">
              <a:extLst>
                <a:ext uri="{FF2B5EF4-FFF2-40B4-BE49-F238E27FC236}">
                  <a16:creationId xmlns:a16="http://schemas.microsoft.com/office/drawing/2014/main" id="{25D3F77E-4586-40F2-8714-2C4DE51575D8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Flowchart: Connector 111">
              <a:extLst>
                <a:ext uri="{FF2B5EF4-FFF2-40B4-BE49-F238E27FC236}">
                  <a16:creationId xmlns:a16="http://schemas.microsoft.com/office/drawing/2014/main" id="{F564FED0-271A-4078-BE47-5F6643A4B7B2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3" name="Flowchart: Connector 112">
              <a:extLst>
                <a:ext uri="{FF2B5EF4-FFF2-40B4-BE49-F238E27FC236}">
                  <a16:creationId xmlns:a16="http://schemas.microsoft.com/office/drawing/2014/main" id="{6C41BA6D-F7F4-463D-AE45-E3F4073BC535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FCB21E46-1AB8-43CE-80B9-A00566139245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5" name="Flowchart: Connector 114">
              <a:extLst>
                <a:ext uri="{FF2B5EF4-FFF2-40B4-BE49-F238E27FC236}">
                  <a16:creationId xmlns:a16="http://schemas.microsoft.com/office/drawing/2014/main" id="{655D579C-98E9-49A8-8A74-866B64BE1D2C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9F9F7C7-058A-442E-92B3-A69BA142B92D}"/>
              </a:ext>
            </a:extLst>
          </p:cNvPr>
          <p:cNvSpPr txBox="1"/>
          <p:nvPr/>
        </p:nvSpPr>
        <p:spPr>
          <a:xfrm>
            <a:off x="3055739" y="2595875"/>
            <a:ext cx="96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x2</a:t>
            </a:r>
          </a:p>
        </p:txBody>
      </p:sp>
    </p:spTree>
    <p:extLst>
      <p:ext uri="{BB962C8B-B14F-4D97-AF65-F5344CB8AC3E}">
        <p14:creationId xmlns:p14="http://schemas.microsoft.com/office/powerpoint/2010/main" val="971184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564" y="2110665"/>
          <a:ext cx="4906237" cy="4394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6237">
                  <a:extLst>
                    <a:ext uri="{9D8B030D-6E8A-4147-A177-3AD203B41FA5}">
                      <a16:colId xmlns:a16="http://schemas.microsoft.com/office/drawing/2014/main" val="1137160221"/>
                    </a:ext>
                  </a:extLst>
                </a:gridCol>
              </a:tblGrid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>
                          <a:effectLst/>
                        </a:rPr>
                        <a:t>A. </a:t>
                      </a:r>
                      <a:r>
                        <a:rPr lang="en-US" sz="1500" b="1" u="sng">
                          <a:effectLst/>
                        </a:rPr>
                        <a:t>Tests</a:t>
                      </a:r>
                      <a:endParaRPr lang="en-US" sz="1500" b="1" u="sng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28216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Ordering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50137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result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65603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prior notes from each unique source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34483"/>
                  </a:ext>
                </a:extLst>
              </a:tr>
              <a:tr h="858113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B.</a:t>
                      </a: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Information from an independent historian</a:t>
                      </a:r>
                    </a:p>
                  </a:txBody>
                  <a:tcPr marL="12379" marR="12379" marT="0" marB="0">
                    <a:solidFill>
                      <a:srgbClr val="C89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581234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Tests: Next level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Independent interpretation of test</a:t>
                      </a:r>
                      <a:endParaRPr lang="en-US" sz="1500" b="1" i="0" u="sng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379" marR="12379" marT="0" marB="0">
                    <a:solidFill>
                      <a:srgbClr val="B74C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98949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Another provider</a:t>
                      </a:r>
                    </a:p>
                    <a:p>
                      <a:pPr marL="0" marR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effectLst/>
                        </a:rPr>
                        <a:t>Discussion of a test result or management plan with another provider (in another specialty)</a:t>
                      </a:r>
                    </a:p>
                  </a:txBody>
                  <a:tcPr marL="12379" marR="12379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326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08" y="931444"/>
            <a:ext cx="10930359" cy="68701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</a:pPr>
            <a:r>
              <a:rPr lang="en-US" sz="2933">
                <a:solidFill>
                  <a:srgbClr val="000000"/>
                </a:solidFill>
              </a:rPr>
              <a:t>Example #2:</a:t>
            </a:r>
            <a:endParaRPr lang="en-US" sz="2933">
              <a:ea typeface="+mj-lt"/>
              <a:cs typeface="+mj-lt"/>
            </a:endParaRPr>
          </a:p>
          <a:p>
            <a:pPr lvl="1">
              <a:spcAft>
                <a:spcPts val="751"/>
              </a:spcAft>
              <a:buFont typeface="Arial,Sans-Serif"/>
              <a:buChar char="•"/>
            </a:pPr>
            <a:r>
              <a:rPr lang="en-US" sz="2933" kern="1200">
                <a:solidFill>
                  <a:srgbClr val="000000"/>
                </a:solidFill>
                <a:latin typeface="Calibri Light"/>
                <a:cs typeface="Calibri Light"/>
              </a:rPr>
              <a:t>Internal Medicine Dr. A orders a chem-8 and CBC at a visit, Internal Medicine Dr. A reviews the results at the next visit: </a:t>
            </a:r>
            <a:endParaRPr lang="en-US" sz="3600">
              <a:cs typeface="Calibri Ligh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7E65E0-BF32-4C3F-9FC2-111ECB52FD1F}"/>
              </a:ext>
            </a:extLst>
          </p:cNvPr>
          <p:cNvGraphicFramePr>
            <a:graphicFrameLocks noGrp="1"/>
          </p:cNvGraphicFramePr>
          <p:nvPr/>
        </p:nvGraphicFramePr>
        <p:xfrm>
          <a:off x="5377781" y="2073926"/>
          <a:ext cx="6688713" cy="471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669">
                  <a:extLst>
                    <a:ext uri="{9D8B030D-6E8A-4147-A177-3AD203B41FA5}">
                      <a16:colId xmlns:a16="http://schemas.microsoft.com/office/drawing/2014/main" val="3192559278"/>
                    </a:ext>
                  </a:extLst>
                </a:gridCol>
                <a:gridCol w="2189256">
                  <a:extLst>
                    <a:ext uri="{9D8B030D-6E8A-4147-A177-3AD203B41FA5}">
                      <a16:colId xmlns:a16="http://schemas.microsoft.com/office/drawing/2014/main" val="2802578618"/>
                    </a:ext>
                  </a:extLst>
                </a:gridCol>
                <a:gridCol w="3101788">
                  <a:extLst>
                    <a:ext uri="{9D8B030D-6E8A-4147-A177-3AD203B41FA5}">
                      <a16:colId xmlns:a16="http://schemas.microsoft.com/office/drawing/2014/main" val="2832423042"/>
                    </a:ext>
                  </a:extLst>
                </a:gridCol>
              </a:tblGrid>
              <a:tr h="418720">
                <a:tc>
                  <a:txBody>
                    <a:bodyPr/>
                    <a:lstStyle/>
                    <a:p>
                      <a:r>
                        <a:rPr lang="en-US" sz="1500"/>
                        <a:t>MDM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/>
                        <a:t>2.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As seen in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3154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r>
                        <a:rPr lang="en-US" sz="1500"/>
                        <a:t>Straightforward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>
                          <a:solidFill>
                            <a:schemeClr val="accent1"/>
                          </a:solidFill>
                        </a:rPr>
                        <a:t>New Patient Level 2 - 99202</a:t>
                      </a:r>
                    </a:p>
                    <a:p>
                      <a:r>
                        <a:rPr lang="en-US" sz="1500">
                          <a:solidFill>
                            <a:schemeClr val="accent2"/>
                          </a:solidFill>
                        </a:rPr>
                        <a:t>Established patient level 2 – 99212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31406"/>
                  </a:ext>
                </a:extLst>
              </a:tr>
              <a:tr h="638616">
                <a:tc>
                  <a:txBody>
                    <a:bodyPr/>
                    <a:lstStyle/>
                    <a:p>
                      <a:r>
                        <a:rPr lang="en-US" sz="1500"/>
                        <a:t>Low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3 - 99203</a:t>
                      </a: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3 – 99213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19622"/>
                  </a:ext>
                </a:extLst>
              </a:tr>
              <a:tr h="1280645">
                <a:tc>
                  <a:txBody>
                    <a:bodyPr/>
                    <a:lstStyle/>
                    <a:p>
                      <a:r>
                        <a:rPr lang="en-US" sz="1500"/>
                        <a:t>Moderate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4 - 99204</a:t>
                      </a: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4 - 99214</a:t>
                      </a:r>
                      <a:endParaRPr lang="en-US" sz="24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32120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en-US" sz="1500"/>
                        <a:t>High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5 - 99205</a:t>
                      </a:r>
                      <a:endParaRPr lang="en-US" sz="15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5 – 99215</a:t>
                      </a: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91014"/>
                  </a:ext>
                </a:extLst>
              </a:tr>
            </a:tbl>
          </a:graphicData>
        </a:graphic>
      </p:graphicFrame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FB8B8DE-B637-460A-A2D4-D2811B593B9F}"/>
              </a:ext>
            </a:extLst>
          </p:cNvPr>
          <p:cNvSpPr/>
          <p:nvPr/>
        </p:nvSpPr>
        <p:spPr>
          <a:xfrm>
            <a:off x="6779048" y="25239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E419CA7-EF79-4925-A6BA-C71B001DD2D7}"/>
              </a:ext>
            </a:extLst>
          </p:cNvPr>
          <p:cNvSpPr/>
          <p:nvPr/>
        </p:nvSpPr>
        <p:spPr>
          <a:xfrm>
            <a:off x="6779046" y="334544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072AA70-83DE-4569-BE5D-E9D9C9E7945B}"/>
              </a:ext>
            </a:extLst>
          </p:cNvPr>
          <p:cNvSpPr/>
          <p:nvPr/>
        </p:nvSpPr>
        <p:spPr>
          <a:xfrm>
            <a:off x="6779048" y="304018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5339057-5F88-426E-872D-CD0186DBB75E}"/>
              </a:ext>
            </a:extLst>
          </p:cNvPr>
          <p:cNvSpPr/>
          <p:nvPr/>
        </p:nvSpPr>
        <p:spPr>
          <a:xfrm>
            <a:off x="7096244" y="40022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4E595D2-0117-4FCD-8F6C-0F28BFE7E5FD}"/>
              </a:ext>
            </a:extLst>
          </p:cNvPr>
          <p:cNvSpPr/>
          <p:nvPr/>
        </p:nvSpPr>
        <p:spPr>
          <a:xfrm>
            <a:off x="6779045" y="399876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AB28F7C-EDCC-4ABE-AAED-44D836156D84}"/>
              </a:ext>
            </a:extLst>
          </p:cNvPr>
          <p:cNvSpPr/>
          <p:nvPr/>
        </p:nvSpPr>
        <p:spPr>
          <a:xfrm>
            <a:off x="7099225" y="304312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0621601-AC68-4374-9F63-7E5BDDEE36AB}"/>
              </a:ext>
            </a:extLst>
          </p:cNvPr>
          <p:cNvSpPr/>
          <p:nvPr/>
        </p:nvSpPr>
        <p:spPr>
          <a:xfrm>
            <a:off x="6785186" y="4609241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C3C79BE5-9ADE-45B4-8E9D-A3EDCCB42D00}"/>
              </a:ext>
            </a:extLst>
          </p:cNvPr>
          <p:cNvSpPr/>
          <p:nvPr/>
        </p:nvSpPr>
        <p:spPr>
          <a:xfrm>
            <a:off x="6769400" y="4287932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AE544AFC-FDFC-4761-8493-776F4867BE46}"/>
              </a:ext>
            </a:extLst>
          </p:cNvPr>
          <p:cNvSpPr/>
          <p:nvPr/>
        </p:nvSpPr>
        <p:spPr>
          <a:xfrm>
            <a:off x="6769400" y="367324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7D73807A-2D47-40A6-B2D8-9DC7251A94D6}"/>
              </a:ext>
            </a:extLst>
          </p:cNvPr>
          <p:cNvSpPr/>
          <p:nvPr/>
        </p:nvSpPr>
        <p:spPr>
          <a:xfrm>
            <a:off x="7092582" y="369086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Plus Sign 71">
            <a:extLst>
              <a:ext uri="{FF2B5EF4-FFF2-40B4-BE49-F238E27FC236}">
                <a16:creationId xmlns:a16="http://schemas.microsoft.com/office/drawing/2014/main" id="{3E5F6E67-633D-442D-A863-A9AB280A221E}"/>
              </a:ext>
            </a:extLst>
          </p:cNvPr>
          <p:cNvSpPr/>
          <p:nvPr/>
        </p:nvSpPr>
        <p:spPr>
          <a:xfrm>
            <a:off x="7726951" y="3765707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A49C2735-A677-45DE-963E-7874F19FCF9C}"/>
              </a:ext>
            </a:extLst>
          </p:cNvPr>
          <p:cNvSpPr/>
          <p:nvPr/>
        </p:nvSpPr>
        <p:spPr>
          <a:xfrm>
            <a:off x="7734004" y="530105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8DF49AA8-3DC5-4932-8368-2BB2AF67EAD4}"/>
              </a:ext>
            </a:extLst>
          </p:cNvPr>
          <p:cNvSpPr/>
          <p:nvPr/>
        </p:nvSpPr>
        <p:spPr>
          <a:xfrm>
            <a:off x="7368913" y="49880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1C69870B-2148-4734-9405-C5DFA40610F3}"/>
              </a:ext>
            </a:extLst>
          </p:cNvPr>
          <p:cNvSpPr/>
          <p:nvPr/>
        </p:nvSpPr>
        <p:spPr>
          <a:xfrm>
            <a:off x="6773762" y="4979088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35AA076D-7D6C-4C8C-974F-FBEDD102E7E5}"/>
              </a:ext>
            </a:extLst>
          </p:cNvPr>
          <p:cNvSpPr/>
          <p:nvPr/>
        </p:nvSpPr>
        <p:spPr>
          <a:xfrm>
            <a:off x="7088950" y="4979088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329AC453-A577-46A1-B6A5-8367FC60C56E}"/>
              </a:ext>
            </a:extLst>
          </p:cNvPr>
          <p:cNvSpPr/>
          <p:nvPr/>
        </p:nvSpPr>
        <p:spPr>
          <a:xfrm>
            <a:off x="7407496" y="530564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8FAC9A80-CEE5-402E-BC4C-382D53010907}"/>
              </a:ext>
            </a:extLst>
          </p:cNvPr>
          <p:cNvSpPr/>
          <p:nvPr/>
        </p:nvSpPr>
        <p:spPr>
          <a:xfrm>
            <a:off x="7704621" y="497217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9957F469-A62E-45D3-BE1C-5A6A0AC78C18}"/>
              </a:ext>
            </a:extLst>
          </p:cNvPr>
          <p:cNvSpPr/>
          <p:nvPr/>
        </p:nvSpPr>
        <p:spPr>
          <a:xfrm>
            <a:off x="6769354" y="5296583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D4C6AF9B-A8D5-420F-A366-49B1FA974CBC}"/>
              </a:ext>
            </a:extLst>
          </p:cNvPr>
          <p:cNvSpPr/>
          <p:nvPr/>
        </p:nvSpPr>
        <p:spPr>
          <a:xfrm>
            <a:off x="7089958" y="529744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Plus Sign 121">
            <a:extLst>
              <a:ext uri="{FF2B5EF4-FFF2-40B4-BE49-F238E27FC236}">
                <a16:creationId xmlns:a16="http://schemas.microsoft.com/office/drawing/2014/main" id="{63634FB7-878C-45F8-B65E-B39FDCA1C922}"/>
              </a:ext>
            </a:extLst>
          </p:cNvPr>
          <p:cNvSpPr/>
          <p:nvPr/>
        </p:nvSpPr>
        <p:spPr>
          <a:xfrm>
            <a:off x="8040329" y="502581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Plus Sign 131">
            <a:extLst>
              <a:ext uri="{FF2B5EF4-FFF2-40B4-BE49-F238E27FC236}">
                <a16:creationId xmlns:a16="http://schemas.microsoft.com/office/drawing/2014/main" id="{6E629F4D-3876-4FD4-9F4A-32CEFE5CCF4A}"/>
              </a:ext>
            </a:extLst>
          </p:cNvPr>
          <p:cNvSpPr/>
          <p:nvPr/>
        </p:nvSpPr>
        <p:spPr>
          <a:xfrm>
            <a:off x="8047565" y="567095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Flowchart: Connector 143">
            <a:extLst>
              <a:ext uri="{FF2B5EF4-FFF2-40B4-BE49-F238E27FC236}">
                <a16:creationId xmlns:a16="http://schemas.microsoft.com/office/drawing/2014/main" id="{78413AB4-D1C7-476C-8B51-E395FA130608}"/>
              </a:ext>
            </a:extLst>
          </p:cNvPr>
          <p:cNvSpPr/>
          <p:nvPr/>
        </p:nvSpPr>
        <p:spPr>
          <a:xfrm>
            <a:off x="6789290" y="5614079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Flowchart: Connector 145">
            <a:extLst>
              <a:ext uri="{FF2B5EF4-FFF2-40B4-BE49-F238E27FC236}">
                <a16:creationId xmlns:a16="http://schemas.microsoft.com/office/drawing/2014/main" id="{92D32907-89E9-45E3-BE91-26D09545BA4D}"/>
              </a:ext>
            </a:extLst>
          </p:cNvPr>
          <p:cNvSpPr/>
          <p:nvPr/>
        </p:nvSpPr>
        <p:spPr>
          <a:xfrm>
            <a:off x="7105600" y="56234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8" name="Flowchart: Connector 147">
            <a:extLst>
              <a:ext uri="{FF2B5EF4-FFF2-40B4-BE49-F238E27FC236}">
                <a16:creationId xmlns:a16="http://schemas.microsoft.com/office/drawing/2014/main" id="{6F1E8B4D-6BEE-4C72-A638-E4F8F605308D}"/>
              </a:ext>
            </a:extLst>
          </p:cNvPr>
          <p:cNvSpPr/>
          <p:nvPr/>
        </p:nvSpPr>
        <p:spPr>
          <a:xfrm>
            <a:off x="7734004" y="561188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2" name="Flowchart: Connector 151">
            <a:extLst>
              <a:ext uri="{FF2B5EF4-FFF2-40B4-BE49-F238E27FC236}">
                <a16:creationId xmlns:a16="http://schemas.microsoft.com/office/drawing/2014/main" id="{5E0DCF58-E1A0-406D-A3D8-FB45BED1BAE6}"/>
              </a:ext>
            </a:extLst>
          </p:cNvPr>
          <p:cNvSpPr/>
          <p:nvPr/>
        </p:nvSpPr>
        <p:spPr>
          <a:xfrm>
            <a:off x="7419150" y="56132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970DBAC6-BA76-4030-89A2-0513EEFF1DB4}"/>
              </a:ext>
            </a:extLst>
          </p:cNvPr>
          <p:cNvSpPr/>
          <p:nvPr/>
        </p:nvSpPr>
        <p:spPr>
          <a:xfrm>
            <a:off x="6781821" y="593005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8" name="Flowchart: Connector 157">
            <a:extLst>
              <a:ext uri="{FF2B5EF4-FFF2-40B4-BE49-F238E27FC236}">
                <a16:creationId xmlns:a16="http://schemas.microsoft.com/office/drawing/2014/main" id="{91911B0E-A707-454D-BF1C-097D8F8692FF}"/>
              </a:ext>
            </a:extLst>
          </p:cNvPr>
          <p:cNvSpPr/>
          <p:nvPr/>
        </p:nvSpPr>
        <p:spPr>
          <a:xfrm>
            <a:off x="7099225" y="592813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0" name="Flowchart: Connector 159">
            <a:extLst>
              <a:ext uri="{FF2B5EF4-FFF2-40B4-BE49-F238E27FC236}">
                <a16:creationId xmlns:a16="http://schemas.microsoft.com/office/drawing/2014/main" id="{2E5B9B3F-F743-4F29-910C-F626736F94EB}"/>
              </a:ext>
            </a:extLst>
          </p:cNvPr>
          <p:cNvSpPr/>
          <p:nvPr/>
        </p:nvSpPr>
        <p:spPr>
          <a:xfrm>
            <a:off x="774668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2" name="Flowchart: Connector 161">
            <a:extLst>
              <a:ext uri="{FF2B5EF4-FFF2-40B4-BE49-F238E27FC236}">
                <a16:creationId xmlns:a16="http://schemas.microsoft.com/office/drawing/2014/main" id="{2604E107-3B80-41D9-9EC5-F433FD7E227D}"/>
              </a:ext>
            </a:extLst>
          </p:cNvPr>
          <p:cNvSpPr/>
          <p:nvPr/>
        </p:nvSpPr>
        <p:spPr>
          <a:xfrm>
            <a:off x="743334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624A410A-A177-437E-8DAF-9A174821B7EE}"/>
              </a:ext>
            </a:extLst>
          </p:cNvPr>
          <p:cNvSpPr/>
          <p:nvPr/>
        </p:nvSpPr>
        <p:spPr>
          <a:xfrm>
            <a:off x="6779045" y="6252536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id="{0D5262EF-74E8-45BE-B236-E88709761C35}"/>
              </a:ext>
            </a:extLst>
          </p:cNvPr>
          <p:cNvSpPr/>
          <p:nvPr/>
        </p:nvSpPr>
        <p:spPr>
          <a:xfrm>
            <a:off x="7099225" y="6244885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" name="Plus Sign 193">
            <a:extLst>
              <a:ext uri="{FF2B5EF4-FFF2-40B4-BE49-F238E27FC236}">
                <a16:creationId xmlns:a16="http://schemas.microsoft.com/office/drawing/2014/main" id="{A0771206-D9E2-4D81-AF87-CC1447FCA5DB}"/>
              </a:ext>
            </a:extLst>
          </p:cNvPr>
          <p:cNvSpPr/>
          <p:nvPr/>
        </p:nvSpPr>
        <p:spPr>
          <a:xfrm>
            <a:off x="8045638" y="5355036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6" name="Plus Sign 195">
            <a:extLst>
              <a:ext uri="{FF2B5EF4-FFF2-40B4-BE49-F238E27FC236}">
                <a16:creationId xmlns:a16="http://schemas.microsoft.com/office/drawing/2014/main" id="{DC349C8E-F7EA-4D6E-A370-B1B0808DD470}"/>
              </a:ext>
            </a:extLst>
          </p:cNvPr>
          <p:cNvSpPr/>
          <p:nvPr/>
        </p:nvSpPr>
        <p:spPr>
          <a:xfrm>
            <a:off x="8058220" y="597629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DBF7C560-BB49-4A55-A881-2FC0EDF06289}"/>
              </a:ext>
            </a:extLst>
          </p:cNvPr>
          <p:cNvSpPr/>
          <p:nvPr/>
        </p:nvSpPr>
        <p:spPr>
          <a:xfrm>
            <a:off x="7735901" y="407525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A2A35FE-C375-42F9-B3A7-CA51C7078057}"/>
              </a:ext>
            </a:extLst>
          </p:cNvPr>
          <p:cNvSpPr/>
          <p:nvPr/>
        </p:nvSpPr>
        <p:spPr>
          <a:xfrm>
            <a:off x="7422209" y="400394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360F640F-C481-474A-9E98-F47E282579B4}"/>
              </a:ext>
            </a:extLst>
          </p:cNvPr>
          <p:cNvSpPr/>
          <p:nvPr/>
        </p:nvSpPr>
        <p:spPr>
          <a:xfrm>
            <a:off x="7405034" y="3690632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2A21E7-133C-45CE-8834-9FCB5AFB552D}"/>
              </a:ext>
            </a:extLst>
          </p:cNvPr>
          <p:cNvGrpSpPr/>
          <p:nvPr/>
        </p:nvGrpSpPr>
        <p:grpSpPr>
          <a:xfrm>
            <a:off x="7960033" y="3693503"/>
            <a:ext cx="586056" cy="345544"/>
            <a:chOff x="7960033" y="3693503"/>
            <a:chExt cx="586056" cy="345544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DF04AD91-D2A1-435E-992B-C6A6B918C86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:a16="http://schemas.microsoft.com/office/drawing/2014/main" id="{34843942-9328-4B0A-AAE0-69467978A35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D8D35B19-8CCA-4079-A532-875BFF2D850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D6EB34E5-3E31-4CB8-AF12-94C400FB56D9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F298CACE-1C2F-448E-B987-726FBD0A498B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7B54611-7390-4478-A850-D08D725BDBE4}"/>
              </a:ext>
            </a:extLst>
          </p:cNvPr>
          <p:cNvSpPr/>
          <p:nvPr/>
        </p:nvSpPr>
        <p:spPr>
          <a:xfrm>
            <a:off x="5374627" y="2471593"/>
            <a:ext cx="6688713" cy="51080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B84C40C-8661-45F1-A91B-16F5E98B23CE}"/>
              </a:ext>
            </a:extLst>
          </p:cNvPr>
          <p:cNvGrpSpPr/>
          <p:nvPr/>
        </p:nvGrpSpPr>
        <p:grpSpPr>
          <a:xfrm>
            <a:off x="8282352" y="5609878"/>
            <a:ext cx="586056" cy="345544"/>
            <a:chOff x="7960033" y="3693503"/>
            <a:chExt cx="586056" cy="345544"/>
          </a:xfrm>
        </p:grpSpPr>
        <p:sp>
          <p:nvSpPr>
            <p:cNvPr id="78" name="Flowchart: Connector 77">
              <a:extLst>
                <a:ext uri="{FF2B5EF4-FFF2-40B4-BE49-F238E27FC236}">
                  <a16:creationId xmlns:a16="http://schemas.microsoft.com/office/drawing/2014/main" id="{7B5CD4A4-BFD1-4E8C-B259-32E7F3D60FA5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id="{BBB7ECFF-3BBC-457B-8D07-71E5718CDBF5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7499EDE5-54E9-4C84-A883-9C5CEB416BA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29C7B1D2-3799-4E7E-8F21-75E4797E6CC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2E6B7F16-EDFA-498F-A072-EAE6BCB36C3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8213CA7-0EF3-4874-9E02-2D7BBBD3EAB2}"/>
              </a:ext>
            </a:extLst>
          </p:cNvPr>
          <p:cNvGrpSpPr/>
          <p:nvPr/>
        </p:nvGrpSpPr>
        <p:grpSpPr>
          <a:xfrm>
            <a:off x="8277134" y="4956974"/>
            <a:ext cx="586056" cy="345544"/>
            <a:chOff x="7960033" y="3693503"/>
            <a:chExt cx="586056" cy="345544"/>
          </a:xfrm>
        </p:grpSpPr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id="{7701776F-1670-41CF-983B-98E04F50B739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A04C0E3F-271F-4106-AD34-B3345CD4A293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Flowchart: Connector 85">
              <a:extLst>
                <a:ext uri="{FF2B5EF4-FFF2-40B4-BE49-F238E27FC236}">
                  <a16:creationId xmlns:a16="http://schemas.microsoft.com/office/drawing/2014/main" id="{E9C0CA2B-172A-44B7-A584-F0FB612D9C01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Flowchart: Connector 86">
              <a:extLst>
                <a:ext uri="{FF2B5EF4-FFF2-40B4-BE49-F238E27FC236}">
                  <a16:creationId xmlns:a16="http://schemas.microsoft.com/office/drawing/2014/main" id="{6A13893A-6960-4BF6-A9A6-58813997EAA2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13C72B05-73C9-4EF2-A073-528C9C55D353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F2E95F8-EEC8-47CE-AA39-E83C8B843D8F}"/>
              </a:ext>
            </a:extLst>
          </p:cNvPr>
          <p:cNvGrpSpPr/>
          <p:nvPr/>
        </p:nvGrpSpPr>
        <p:grpSpPr>
          <a:xfrm>
            <a:off x="8292257" y="5290580"/>
            <a:ext cx="586056" cy="345544"/>
            <a:chOff x="7960033" y="3693503"/>
            <a:chExt cx="586056" cy="345544"/>
          </a:xfrm>
        </p:grpSpPr>
        <p:sp>
          <p:nvSpPr>
            <p:cNvPr id="91" name="Flowchart: Connector 90">
              <a:extLst>
                <a:ext uri="{FF2B5EF4-FFF2-40B4-BE49-F238E27FC236}">
                  <a16:creationId xmlns:a16="http://schemas.microsoft.com/office/drawing/2014/main" id="{36B0B59A-63E3-4B17-AE3E-292B921A4002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id="{4F49BCA2-B523-4AE1-88F4-3DF877D935B4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5" name="Flowchart: Connector 94">
              <a:extLst>
                <a:ext uri="{FF2B5EF4-FFF2-40B4-BE49-F238E27FC236}">
                  <a16:creationId xmlns:a16="http://schemas.microsoft.com/office/drawing/2014/main" id="{40D36A35-82D5-4B7C-B79B-6680830F67F4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Flowchart: Connector 96">
              <a:extLst>
                <a:ext uri="{FF2B5EF4-FFF2-40B4-BE49-F238E27FC236}">
                  <a16:creationId xmlns:a16="http://schemas.microsoft.com/office/drawing/2014/main" id="{D4843BB8-E903-4211-AAEC-422A8FB0E7C7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id="{69A82E66-7803-4454-9B4D-54E6CE120DB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D757EAD-078B-4E58-AAA8-3069E3824BA8}"/>
              </a:ext>
            </a:extLst>
          </p:cNvPr>
          <p:cNvGrpSpPr/>
          <p:nvPr/>
        </p:nvGrpSpPr>
        <p:grpSpPr>
          <a:xfrm>
            <a:off x="8112433" y="3845903"/>
            <a:ext cx="586056" cy="345544"/>
            <a:chOff x="7960033" y="3693503"/>
            <a:chExt cx="586056" cy="345544"/>
          </a:xfrm>
        </p:grpSpPr>
        <p:sp>
          <p:nvSpPr>
            <p:cNvPr id="100" name="Flowchart: Connector 99">
              <a:extLst>
                <a:ext uri="{FF2B5EF4-FFF2-40B4-BE49-F238E27FC236}">
                  <a16:creationId xmlns:a16="http://schemas.microsoft.com/office/drawing/2014/main" id="{DF1E6649-038B-4E4D-9C78-35D8ECB6AC4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Flowchart: Connector 100">
              <a:extLst>
                <a:ext uri="{FF2B5EF4-FFF2-40B4-BE49-F238E27FC236}">
                  <a16:creationId xmlns:a16="http://schemas.microsoft.com/office/drawing/2014/main" id="{E2FF8023-7E12-4284-8A3C-22FD23DBBA2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Flowchart: Connector 102">
              <a:extLst>
                <a:ext uri="{FF2B5EF4-FFF2-40B4-BE49-F238E27FC236}">
                  <a16:creationId xmlns:a16="http://schemas.microsoft.com/office/drawing/2014/main" id="{6D3C631B-6FC5-4C07-9950-405A4FC2185A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Flowchart: Connector 104">
              <a:extLst>
                <a:ext uri="{FF2B5EF4-FFF2-40B4-BE49-F238E27FC236}">
                  <a16:creationId xmlns:a16="http://schemas.microsoft.com/office/drawing/2014/main" id="{E94518B2-264C-4A1F-9A26-11DEBBF3508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00334E9E-FDFA-416C-A2B7-8C50F39A3AEA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31B012F-97AE-4F65-B0C3-C83DAE957620}"/>
              </a:ext>
            </a:extLst>
          </p:cNvPr>
          <p:cNvGrpSpPr/>
          <p:nvPr/>
        </p:nvGrpSpPr>
        <p:grpSpPr>
          <a:xfrm>
            <a:off x="8295572" y="5915453"/>
            <a:ext cx="586056" cy="345544"/>
            <a:chOff x="7960033" y="3693503"/>
            <a:chExt cx="586056" cy="345544"/>
          </a:xfrm>
        </p:grpSpPr>
        <p:sp>
          <p:nvSpPr>
            <p:cNvPr id="111" name="Flowchart: Connector 110">
              <a:extLst>
                <a:ext uri="{FF2B5EF4-FFF2-40B4-BE49-F238E27FC236}">
                  <a16:creationId xmlns:a16="http://schemas.microsoft.com/office/drawing/2014/main" id="{25D3F77E-4586-40F2-8714-2C4DE51575D8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Flowchart: Connector 111">
              <a:extLst>
                <a:ext uri="{FF2B5EF4-FFF2-40B4-BE49-F238E27FC236}">
                  <a16:creationId xmlns:a16="http://schemas.microsoft.com/office/drawing/2014/main" id="{F564FED0-271A-4078-BE47-5F6643A4B7B2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3" name="Flowchart: Connector 112">
              <a:extLst>
                <a:ext uri="{FF2B5EF4-FFF2-40B4-BE49-F238E27FC236}">
                  <a16:creationId xmlns:a16="http://schemas.microsoft.com/office/drawing/2014/main" id="{6C41BA6D-F7F4-463D-AE45-E3F4073BC535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FCB21E46-1AB8-43CE-80B9-A00566139245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5" name="Flowchart: Connector 114">
              <a:extLst>
                <a:ext uri="{FF2B5EF4-FFF2-40B4-BE49-F238E27FC236}">
                  <a16:creationId xmlns:a16="http://schemas.microsoft.com/office/drawing/2014/main" id="{655D579C-98E9-49A8-8A74-866B64BE1D2C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17" name="&quot;Not Allowed&quot; Symbol 116">
            <a:extLst>
              <a:ext uri="{FF2B5EF4-FFF2-40B4-BE49-F238E27FC236}">
                <a16:creationId xmlns:a16="http://schemas.microsoft.com/office/drawing/2014/main" id="{F367B0FB-60BD-43BA-9785-212362AF56A2}"/>
              </a:ext>
            </a:extLst>
          </p:cNvPr>
          <p:cNvSpPr/>
          <p:nvPr/>
        </p:nvSpPr>
        <p:spPr>
          <a:xfrm>
            <a:off x="1182997" y="2834075"/>
            <a:ext cx="897039" cy="83916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875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564" y="2110665"/>
          <a:ext cx="4906237" cy="4394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6237">
                  <a:extLst>
                    <a:ext uri="{9D8B030D-6E8A-4147-A177-3AD203B41FA5}">
                      <a16:colId xmlns:a16="http://schemas.microsoft.com/office/drawing/2014/main" val="1137160221"/>
                    </a:ext>
                  </a:extLst>
                </a:gridCol>
              </a:tblGrid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>
                          <a:effectLst/>
                        </a:rPr>
                        <a:t>A. </a:t>
                      </a:r>
                      <a:r>
                        <a:rPr lang="en-US" sz="1500" b="1" u="sng">
                          <a:effectLst/>
                        </a:rPr>
                        <a:t>Tests</a:t>
                      </a:r>
                      <a:endParaRPr lang="en-US" sz="1500" b="1" u="sng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28216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Ordering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50137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result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65603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prior notes from each unique source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34483"/>
                  </a:ext>
                </a:extLst>
              </a:tr>
              <a:tr h="858113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B.</a:t>
                      </a: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Information from an independent historian</a:t>
                      </a:r>
                    </a:p>
                  </a:txBody>
                  <a:tcPr marL="12379" marR="12379" marT="0" marB="0">
                    <a:solidFill>
                      <a:srgbClr val="C89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581234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Tests: Next level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Independent interpretation of test</a:t>
                      </a:r>
                      <a:endParaRPr lang="en-US" sz="1500" b="1" i="0" u="sng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379" marR="12379" marT="0" marB="0">
                    <a:solidFill>
                      <a:srgbClr val="B74C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98949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Another provider</a:t>
                      </a:r>
                    </a:p>
                    <a:p>
                      <a:pPr marL="0" marR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effectLst/>
                        </a:rPr>
                        <a:t>Discussion of a test result or management plan with another provider (in another specialty)</a:t>
                      </a:r>
                    </a:p>
                  </a:txBody>
                  <a:tcPr marL="12379" marR="12379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326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08" y="931444"/>
            <a:ext cx="10930359" cy="68701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</a:pPr>
            <a:r>
              <a:rPr lang="en-US" sz="2933">
                <a:solidFill>
                  <a:srgbClr val="000000"/>
                </a:solidFill>
              </a:rPr>
              <a:t>Example #3:</a:t>
            </a:r>
            <a:endParaRPr lang="en-US" sz="2933">
              <a:ea typeface="+mj-lt"/>
              <a:cs typeface="+mj-lt"/>
            </a:endParaRPr>
          </a:p>
          <a:p>
            <a:pPr lvl="1">
              <a:spcAft>
                <a:spcPts val="751"/>
              </a:spcAft>
              <a:buFont typeface="Arial,Sans-Serif"/>
              <a:buChar char="•"/>
            </a:pPr>
            <a:r>
              <a:rPr lang="en-US" sz="2933" kern="1200">
                <a:solidFill>
                  <a:srgbClr val="000000"/>
                </a:solidFill>
                <a:latin typeface="Calibri Light"/>
                <a:cs typeface="Calibri Light"/>
              </a:rPr>
              <a:t>Internal Medicine Dr. A orders a chem-8 and CBC at a visit, Internal Medicine Dr. </a:t>
            </a:r>
            <a:r>
              <a:rPr lang="en-US" sz="2933" b="1" i="1" kern="1200">
                <a:solidFill>
                  <a:srgbClr val="000000"/>
                </a:solidFill>
                <a:latin typeface="Calibri Light"/>
                <a:cs typeface="Calibri Light"/>
              </a:rPr>
              <a:t>B</a:t>
            </a:r>
            <a:r>
              <a:rPr lang="en-US" sz="2933" kern="1200">
                <a:solidFill>
                  <a:srgbClr val="000000"/>
                </a:solidFill>
                <a:latin typeface="Calibri Light"/>
                <a:cs typeface="Calibri Light"/>
              </a:rPr>
              <a:t> reviews the results at the follow up visit: </a:t>
            </a:r>
            <a:endParaRPr lang="en-US" sz="3600">
              <a:cs typeface="Calibri Ligh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7E65E0-BF32-4C3F-9FC2-111ECB52FD1F}"/>
              </a:ext>
            </a:extLst>
          </p:cNvPr>
          <p:cNvGraphicFramePr>
            <a:graphicFrameLocks noGrp="1"/>
          </p:cNvGraphicFramePr>
          <p:nvPr/>
        </p:nvGraphicFramePr>
        <p:xfrm>
          <a:off x="5377781" y="2073926"/>
          <a:ext cx="6688713" cy="471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669">
                  <a:extLst>
                    <a:ext uri="{9D8B030D-6E8A-4147-A177-3AD203B41FA5}">
                      <a16:colId xmlns:a16="http://schemas.microsoft.com/office/drawing/2014/main" val="3192559278"/>
                    </a:ext>
                  </a:extLst>
                </a:gridCol>
                <a:gridCol w="2189256">
                  <a:extLst>
                    <a:ext uri="{9D8B030D-6E8A-4147-A177-3AD203B41FA5}">
                      <a16:colId xmlns:a16="http://schemas.microsoft.com/office/drawing/2014/main" val="2802578618"/>
                    </a:ext>
                  </a:extLst>
                </a:gridCol>
                <a:gridCol w="3101788">
                  <a:extLst>
                    <a:ext uri="{9D8B030D-6E8A-4147-A177-3AD203B41FA5}">
                      <a16:colId xmlns:a16="http://schemas.microsoft.com/office/drawing/2014/main" val="2832423042"/>
                    </a:ext>
                  </a:extLst>
                </a:gridCol>
              </a:tblGrid>
              <a:tr h="418720">
                <a:tc>
                  <a:txBody>
                    <a:bodyPr/>
                    <a:lstStyle/>
                    <a:p>
                      <a:r>
                        <a:rPr lang="en-US" sz="1500"/>
                        <a:t>MDM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/>
                        <a:t>2.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As seen in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3154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r>
                        <a:rPr lang="en-US" sz="1500"/>
                        <a:t>Straightforward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>
                          <a:solidFill>
                            <a:schemeClr val="accent1"/>
                          </a:solidFill>
                        </a:rPr>
                        <a:t>New Patient Level 2 - 99202</a:t>
                      </a:r>
                    </a:p>
                    <a:p>
                      <a:r>
                        <a:rPr lang="en-US" sz="1500">
                          <a:solidFill>
                            <a:schemeClr val="accent2"/>
                          </a:solidFill>
                        </a:rPr>
                        <a:t>Established patient level 2 – 99212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31406"/>
                  </a:ext>
                </a:extLst>
              </a:tr>
              <a:tr h="638616">
                <a:tc>
                  <a:txBody>
                    <a:bodyPr/>
                    <a:lstStyle/>
                    <a:p>
                      <a:r>
                        <a:rPr lang="en-US" sz="1500"/>
                        <a:t>Low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3 - 99203</a:t>
                      </a: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3 – 99213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19622"/>
                  </a:ext>
                </a:extLst>
              </a:tr>
              <a:tr h="1280645">
                <a:tc>
                  <a:txBody>
                    <a:bodyPr/>
                    <a:lstStyle/>
                    <a:p>
                      <a:r>
                        <a:rPr lang="en-US" sz="1500"/>
                        <a:t>Moderate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4 - 99204</a:t>
                      </a: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4 - 99214</a:t>
                      </a:r>
                      <a:endParaRPr lang="en-US" sz="24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32120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en-US" sz="1500"/>
                        <a:t>High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5 - 99205</a:t>
                      </a:r>
                      <a:endParaRPr lang="en-US" sz="15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5 – 99215</a:t>
                      </a: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91014"/>
                  </a:ext>
                </a:extLst>
              </a:tr>
            </a:tbl>
          </a:graphicData>
        </a:graphic>
      </p:graphicFrame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FB8B8DE-B637-460A-A2D4-D2811B593B9F}"/>
              </a:ext>
            </a:extLst>
          </p:cNvPr>
          <p:cNvSpPr/>
          <p:nvPr/>
        </p:nvSpPr>
        <p:spPr>
          <a:xfrm>
            <a:off x="6779048" y="25239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E419CA7-EF79-4925-A6BA-C71B001DD2D7}"/>
              </a:ext>
            </a:extLst>
          </p:cNvPr>
          <p:cNvSpPr/>
          <p:nvPr/>
        </p:nvSpPr>
        <p:spPr>
          <a:xfrm>
            <a:off x="6779046" y="334544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072AA70-83DE-4569-BE5D-E9D9C9E7945B}"/>
              </a:ext>
            </a:extLst>
          </p:cNvPr>
          <p:cNvSpPr/>
          <p:nvPr/>
        </p:nvSpPr>
        <p:spPr>
          <a:xfrm>
            <a:off x="6779048" y="304018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5339057-5F88-426E-872D-CD0186DBB75E}"/>
              </a:ext>
            </a:extLst>
          </p:cNvPr>
          <p:cNvSpPr/>
          <p:nvPr/>
        </p:nvSpPr>
        <p:spPr>
          <a:xfrm>
            <a:off x="7096244" y="40022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4E595D2-0117-4FCD-8F6C-0F28BFE7E5FD}"/>
              </a:ext>
            </a:extLst>
          </p:cNvPr>
          <p:cNvSpPr/>
          <p:nvPr/>
        </p:nvSpPr>
        <p:spPr>
          <a:xfrm>
            <a:off x="6779045" y="399876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AB28F7C-EDCC-4ABE-AAED-44D836156D84}"/>
              </a:ext>
            </a:extLst>
          </p:cNvPr>
          <p:cNvSpPr/>
          <p:nvPr/>
        </p:nvSpPr>
        <p:spPr>
          <a:xfrm>
            <a:off x="7099225" y="304312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0621601-AC68-4374-9F63-7E5BDDEE36AB}"/>
              </a:ext>
            </a:extLst>
          </p:cNvPr>
          <p:cNvSpPr/>
          <p:nvPr/>
        </p:nvSpPr>
        <p:spPr>
          <a:xfrm>
            <a:off x="6785186" y="4609241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C3C79BE5-9ADE-45B4-8E9D-A3EDCCB42D00}"/>
              </a:ext>
            </a:extLst>
          </p:cNvPr>
          <p:cNvSpPr/>
          <p:nvPr/>
        </p:nvSpPr>
        <p:spPr>
          <a:xfrm>
            <a:off x="6769400" y="4287932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AE544AFC-FDFC-4761-8493-776F4867BE46}"/>
              </a:ext>
            </a:extLst>
          </p:cNvPr>
          <p:cNvSpPr/>
          <p:nvPr/>
        </p:nvSpPr>
        <p:spPr>
          <a:xfrm>
            <a:off x="6769400" y="367324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7D73807A-2D47-40A6-B2D8-9DC7251A94D6}"/>
              </a:ext>
            </a:extLst>
          </p:cNvPr>
          <p:cNvSpPr/>
          <p:nvPr/>
        </p:nvSpPr>
        <p:spPr>
          <a:xfrm>
            <a:off x="7092582" y="369086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Plus Sign 71">
            <a:extLst>
              <a:ext uri="{FF2B5EF4-FFF2-40B4-BE49-F238E27FC236}">
                <a16:creationId xmlns:a16="http://schemas.microsoft.com/office/drawing/2014/main" id="{3E5F6E67-633D-442D-A863-A9AB280A221E}"/>
              </a:ext>
            </a:extLst>
          </p:cNvPr>
          <p:cNvSpPr/>
          <p:nvPr/>
        </p:nvSpPr>
        <p:spPr>
          <a:xfrm>
            <a:off x="7726951" y="3765707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A49C2735-A677-45DE-963E-7874F19FCF9C}"/>
              </a:ext>
            </a:extLst>
          </p:cNvPr>
          <p:cNvSpPr/>
          <p:nvPr/>
        </p:nvSpPr>
        <p:spPr>
          <a:xfrm>
            <a:off x="7734004" y="530105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8DF49AA8-3DC5-4932-8368-2BB2AF67EAD4}"/>
              </a:ext>
            </a:extLst>
          </p:cNvPr>
          <p:cNvSpPr/>
          <p:nvPr/>
        </p:nvSpPr>
        <p:spPr>
          <a:xfrm>
            <a:off x="7368913" y="49880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1C69870B-2148-4734-9405-C5DFA40610F3}"/>
              </a:ext>
            </a:extLst>
          </p:cNvPr>
          <p:cNvSpPr/>
          <p:nvPr/>
        </p:nvSpPr>
        <p:spPr>
          <a:xfrm>
            <a:off x="6773762" y="4979088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35AA076D-7D6C-4C8C-974F-FBEDD102E7E5}"/>
              </a:ext>
            </a:extLst>
          </p:cNvPr>
          <p:cNvSpPr/>
          <p:nvPr/>
        </p:nvSpPr>
        <p:spPr>
          <a:xfrm>
            <a:off x="7088950" y="4979088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329AC453-A577-46A1-B6A5-8367FC60C56E}"/>
              </a:ext>
            </a:extLst>
          </p:cNvPr>
          <p:cNvSpPr/>
          <p:nvPr/>
        </p:nvSpPr>
        <p:spPr>
          <a:xfrm>
            <a:off x="7407496" y="530564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8FAC9A80-CEE5-402E-BC4C-382D53010907}"/>
              </a:ext>
            </a:extLst>
          </p:cNvPr>
          <p:cNvSpPr/>
          <p:nvPr/>
        </p:nvSpPr>
        <p:spPr>
          <a:xfrm>
            <a:off x="7704621" y="497217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9957F469-A62E-45D3-BE1C-5A6A0AC78C18}"/>
              </a:ext>
            </a:extLst>
          </p:cNvPr>
          <p:cNvSpPr/>
          <p:nvPr/>
        </p:nvSpPr>
        <p:spPr>
          <a:xfrm>
            <a:off x="6769354" y="5296583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D4C6AF9B-A8D5-420F-A366-49B1FA974CBC}"/>
              </a:ext>
            </a:extLst>
          </p:cNvPr>
          <p:cNvSpPr/>
          <p:nvPr/>
        </p:nvSpPr>
        <p:spPr>
          <a:xfrm>
            <a:off x="7089958" y="529744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Plus Sign 121">
            <a:extLst>
              <a:ext uri="{FF2B5EF4-FFF2-40B4-BE49-F238E27FC236}">
                <a16:creationId xmlns:a16="http://schemas.microsoft.com/office/drawing/2014/main" id="{63634FB7-878C-45F8-B65E-B39FDCA1C922}"/>
              </a:ext>
            </a:extLst>
          </p:cNvPr>
          <p:cNvSpPr/>
          <p:nvPr/>
        </p:nvSpPr>
        <p:spPr>
          <a:xfrm>
            <a:off x="8040329" y="502581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Plus Sign 131">
            <a:extLst>
              <a:ext uri="{FF2B5EF4-FFF2-40B4-BE49-F238E27FC236}">
                <a16:creationId xmlns:a16="http://schemas.microsoft.com/office/drawing/2014/main" id="{6E629F4D-3876-4FD4-9F4A-32CEFE5CCF4A}"/>
              </a:ext>
            </a:extLst>
          </p:cNvPr>
          <p:cNvSpPr/>
          <p:nvPr/>
        </p:nvSpPr>
        <p:spPr>
          <a:xfrm>
            <a:off x="8047565" y="567095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Flowchart: Connector 143">
            <a:extLst>
              <a:ext uri="{FF2B5EF4-FFF2-40B4-BE49-F238E27FC236}">
                <a16:creationId xmlns:a16="http://schemas.microsoft.com/office/drawing/2014/main" id="{78413AB4-D1C7-476C-8B51-E395FA130608}"/>
              </a:ext>
            </a:extLst>
          </p:cNvPr>
          <p:cNvSpPr/>
          <p:nvPr/>
        </p:nvSpPr>
        <p:spPr>
          <a:xfrm>
            <a:off x="6789290" y="5614079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Flowchart: Connector 145">
            <a:extLst>
              <a:ext uri="{FF2B5EF4-FFF2-40B4-BE49-F238E27FC236}">
                <a16:creationId xmlns:a16="http://schemas.microsoft.com/office/drawing/2014/main" id="{92D32907-89E9-45E3-BE91-26D09545BA4D}"/>
              </a:ext>
            </a:extLst>
          </p:cNvPr>
          <p:cNvSpPr/>
          <p:nvPr/>
        </p:nvSpPr>
        <p:spPr>
          <a:xfrm>
            <a:off x="7105600" y="56234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8" name="Flowchart: Connector 147">
            <a:extLst>
              <a:ext uri="{FF2B5EF4-FFF2-40B4-BE49-F238E27FC236}">
                <a16:creationId xmlns:a16="http://schemas.microsoft.com/office/drawing/2014/main" id="{6F1E8B4D-6BEE-4C72-A638-E4F8F605308D}"/>
              </a:ext>
            </a:extLst>
          </p:cNvPr>
          <p:cNvSpPr/>
          <p:nvPr/>
        </p:nvSpPr>
        <p:spPr>
          <a:xfrm>
            <a:off x="7734004" y="561188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2" name="Flowchart: Connector 151">
            <a:extLst>
              <a:ext uri="{FF2B5EF4-FFF2-40B4-BE49-F238E27FC236}">
                <a16:creationId xmlns:a16="http://schemas.microsoft.com/office/drawing/2014/main" id="{5E0DCF58-E1A0-406D-A3D8-FB45BED1BAE6}"/>
              </a:ext>
            </a:extLst>
          </p:cNvPr>
          <p:cNvSpPr/>
          <p:nvPr/>
        </p:nvSpPr>
        <p:spPr>
          <a:xfrm>
            <a:off x="7419150" y="56132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970DBAC6-BA76-4030-89A2-0513EEFF1DB4}"/>
              </a:ext>
            </a:extLst>
          </p:cNvPr>
          <p:cNvSpPr/>
          <p:nvPr/>
        </p:nvSpPr>
        <p:spPr>
          <a:xfrm>
            <a:off x="6781821" y="593005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8" name="Flowchart: Connector 157">
            <a:extLst>
              <a:ext uri="{FF2B5EF4-FFF2-40B4-BE49-F238E27FC236}">
                <a16:creationId xmlns:a16="http://schemas.microsoft.com/office/drawing/2014/main" id="{91911B0E-A707-454D-BF1C-097D8F8692FF}"/>
              </a:ext>
            </a:extLst>
          </p:cNvPr>
          <p:cNvSpPr/>
          <p:nvPr/>
        </p:nvSpPr>
        <p:spPr>
          <a:xfrm>
            <a:off x="7099225" y="592813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0" name="Flowchart: Connector 159">
            <a:extLst>
              <a:ext uri="{FF2B5EF4-FFF2-40B4-BE49-F238E27FC236}">
                <a16:creationId xmlns:a16="http://schemas.microsoft.com/office/drawing/2014/main" id="{2E5B9B3F-F743-4F29-910C-F626736F94EB}"/>
              </a:ext>
            </a:extLst>
          </p:cNvPr>
          <p:cNvSpPr/>
          <p:nvPr/>
        </p:nvSpPr>
        <p:spPr>
          <a:xfrm>
            <a:off x="774668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2" name="Flowchart: Connector 161">
            <a:extLst>
              <a:ext uri="{FF2B5EF4-FFF2-40B4-BE49-F238E27FC236}">
                <a16:creationId xmlns:a16="http://schemas.microsoft.com/office/drawing/2014/main" id="{2604E107-3B80-41D9-9EC5-F433FD7E227D}"/>
              </a:ext>
            </a:extLst>
          </p:cNvPr>
          <p:cNvSpPr/>
          <p:nvPr/>
        </p:nvSpPr>
        <p:spPr>
          <a:xfrm>
            <a:off x="743334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624A410A-A177-437E-8DAF-9A174821B7EE}"/>
              </a:ext>
            </a:extLst>
          </p:cNvPr>
          <p:cNvSpPr/>
          <p:nvPr/>
        </p:nvSpPr>
        <p:spPr>
          <a:xfrm>
            <a:off x="6779045" y="6252536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id="{0D5262EF-74E8-45BE-B236-E88709761C35}"/>
              </a:ext>
            </a:extLst>
          </p:cNvPr>
          <p:cNvSpPr/>
          <p:nvPr/>
        </p:nvSpPr>
        <p:spPr>
          <a:xfrm>
            <a:off x="7099225" y="6244885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" name="Plus Sign 193">
            <a:extLst>
              <a:ext uri="{FF2B5EF4-FFF2-40B4-BE49-F238E27FC236}">
                <a16:creationId xmlns:a16="http://schemas.microsoft.com/office/drawing/2014/main" id="{A0771206-D9E2-4D81-AF87-CC1447FCA5DB}"/>
              </a:ext>
            </a:extLst>
          </p:cNvPr>
          <p:cNvSpPr/>
          <p:nvPr/>
        </p:nvSpPr>
        <p:spPr>
          <a:xfrm>
            <a:off x="8045638" y="5355036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6" name="Plus Sign 195">
            <a:extLst>
              <a:ext uri="{FF2B5EF4-FFF2-40B4-BE49-F238E27FC236}">
                <a16:creationId xmlns:a16="http://schemas.microsoft.com/office/drawing/2014/main" id="{DC349C8E-F7EA-4D6E-A370-B1B0808DD470}"/>
              </a:ext>
            </a:extLst>
          </p:cNvPr>
          <p:cNvSpPr/>
          <p:nvPr/>
        </p:nvSpPr>
        <p:spPr>
          <a:xfrm>
            <a:off x="8058220" y="597629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DBF7C560-BB49-4A55-A881-2FC0EDF06289}"/>
              </a:ext>
            </a:extLst>
          </p:cNvPr>
          <p:cNvSpPr/>
          <p:nvPr/>
        </p:nvSpPr>
        <p:spPr>
          <a:xfrm>
            <a:off x="7735901" y="407525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A2A35FE-C375-42F9-B3A7-CA51C7078057}"/>
              </a:ext>
            </a:extLst>
          </p:cNvPr>
          <p:cNvSpPr/>
          <p:nvPr/>
        </p:nvSpPr>
        <p:spPr>
          <a:xfrm>
            <a:off x="7422209" y="400394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360F640F-C481-474A-9E98-F47E282579B4}"/>
              </a:ext>
            </a:extLst>
          </p:cNvPr>
          <p:cNvSpPr/>
          <p:nvPr/>
        </p:nvSpPr>
        <p:spPr>
          <a:xfrm>
            <a:off x="7405034" y="3690632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2A21E7-133C-45CE-8834-9FCB5AFB552D}"/>
              </a:ext>
            </a:extLst>
          </p:cNvPr>
          <p:cNvGrpSpPr/>
          <p:nvPr/>
        </p:nvGrpSpPr>
        <p:grpSpPr>
          <a:xfrm>
            <a:off x="7960033" y="3693503"/>
            <a:ext cx="586056" cy="345544"/>
            <a:chOff x="7960033" y="3693503"/>
            <a:chExt cx="586056" cy="345544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DF04AD91-D2A1-435E-992B-C6A6B918C86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:a16="http://schemas.microsoft.com/office/drawing/2014/main" id="{34843942-9328-4B0A-AAE0-69467978A35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D8D35B19-8CCA-4079-A532-875BFF2D850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D6EB34E5-3E31-4CB8-AF12-94C400FB56D9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F298CACE-1C2F-448E-B987-726FBD0A498B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7B54611-7390-4478-A850-D08D725BDBE4}"/>
              </a:ext>
            </a:extLst>
          </p:cNvPr>
          <p:cNvSpPr/>
          <p:nvPr/>
        </p:nvSpPr>
        <p:spPr>
          <a:xfrm>
            <a:off x="5374627" y="2471593"/>
            <a:ext cx="6688713" cy="51080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B84C40C-8661-45F1-A91B-16F5E98B23CE}"/>
              </a:ext>
            </a:extLst>
          </p:cNvPr>
          <p:cNvGrpSpPr/>
          <p:nvPr/>
        </p:nvGrpSpPr>
        <p:grpSpPr>
          <a:xfrm>
            <a:off x="8282352" y="5609878"/>
            <a:ext cx="586056" cy="345544"/>
            <a:chOff x="7960033" y="3693503"/>
            <a:chExt cx="586056" cy="345544"/>
          </a:xfrm>
        </p:grpSpPr>
        <p:sp>
          <p:nvSpPr>
            <p:cNvPr id="78" name="Flowchart: Connector 77">
              <a:extLst>
                <a:ext uri="{FF2B5EF4-FFF2-40B4-BE49-F238E27FC236}">
                  <a16:creationId xmlns:a16="http://schemas.microsoft.com/office/drawing/2014/main" id="{7B5CD4A4-BFD1-4E8C-B259-32E7F3D60FA5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id="{BBB7ECFF-3BBC-457B-8D07-71E5718CDBF5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7499EDE5-54E9-4C84-A883-9C5CEB416BA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29C7B1D2-3799-4E7E-8F21-75E4797E6CC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2E6B7F16-EDFA-498F-A072-EAE6BCB36C3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8213CA7-0EF3-4874-9E02-2D7BBBD3EAB2}"/>
              </a:ext>
            </a:extLst>
          </p:cNvPr>
          <p:cNvGrpSpPr/>
          <p:nvPr/>
        </p:nvGrpSpPr>
        <p:grpSpPr>
          <a:xfrm>
            <a:off x="8277134" y="4956974"/>
            <a:ext cx="586056" cy="345544"/>
            <a:chOff x="7960033" y="3693503"/>
            <a:chExt cx="586056" cy="345544"/>
          </a:xfrm>
        </p:grpSpPr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id="{7701776F-1670-41CF-983B-98E04F50B739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A04C0E3F-271F-4106-AD34-B3345CD4A293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Flowchart: Connector 85">
              <a:extLst>
                <a:ext uri="{FF2B5EF4-FFF2-40B4-BE49-F238E27FC236}">
                  <a16:creationId xmlns:a16="http://schemas.microsoft.com/office/drawing/2014/main" id="{E9C0CA2B-172A-44B7-A584-F0FB612D9C01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Flowchart: Connector 86">
              <a:extLst>
                <a:ext uri="{FF2B5EF4-FFF2-40B4-BE49-F238E27FC236}">
                  <a16:creationId xmlns:a16="http://schemas.microsoft.com/office/drawing/2014/main" id="{6A13893A-6960-4BF6-A9A6-58813997EAA2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13C72B05-73C9-4EF2-A073-528C9C55D353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F2E95F8-EEC8-47CE-AA39-E83C8B843D8F}"/>
              </a:ext>
            </a:extLst>
          </p:cNvPr>
          <p:cNvGrpSpPr/>
          <p:nvPr/>
        </p:nvGrpSpPr>
        <p:grpSpPr>
          <a:xfrm>
            <a:off x="8292257" y="5290580"/>
            <a:ext cx="586056" cy="345544"/>
            <a:chOff x="7960033" y="3693503"/>
            <a:chExt cx="586056" cy="345544"/>
          </a:xfrm>
        </p:grpSpPr>
        <p:sp>
          <p:nvSpPr>
            <p:cNvPr id="91" name="Flowchart: Connector 90">
              <a:extLst>
                <a:ext uri="{FF2B5EF4-FFF2-40B4-BE49-F238E27FC236}">
                  <a16:creationId xmlns:a16="http://schemas.microsoft.com/office/drawing/2014/main" id="{36B0B59A-63E3-4B17-AE3E-292B921A4002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id="{4F49BCA2-B523-4AE1-88F4-3DF877D935B4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5" name="Flowchart: Connector 94">
              <a:extLst>
                <a:ext uri="{FF2B5EF4-FFF2-40B4-BE49-F238E27FC236}">
                  <a16:creationId xmlns:a16="http://schemas.microsoft.com/office/drawing/2014/main" id="{40D36A35-82D5-4B7C-B79B-6680830F67F4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Flowchart: Connector 96">
              <a:extLst>
                <a:ext uri="{FF2B5EF4-FFF2-40B4-BE49-F238E27FC236}">
                  <a16:creationId xmlns:a16="http://schemas.microsoft.com/office/drawing/2014/main" id="{D4843BB8-E903-4211-AAEC-422A8FB0E7C7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id="{69A82E66-7803-4454-9B4D-54E6CE120DB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D757EAD-078B-4E58-AAA8-3069E3824BA8}"/>
              </a:ext>
            </a:extLst>
          </p:cNvPr>
          <p:cNvGrpSpPr/>
          <p:nvPr/>
        </p:nvGrpSpPr>
        <p:grpSpPr>
          <a:xfrm>
            <a:off x="8112433" y="3845903"/>
            <a:ext cx="586056" cy="345544"/>
            <a:chOff x="7960033" y="3693503"/>
            <a:chExt cx="586056" cy="345544"/>
          </a:xfrm>
        </p:grpSpPr>
        <p:sp>
          <p:nvSpPr>
            <p:cNvPr id="100" name="Flowchart: Connector 99">
              <a:extLst>
                <a:ext uri="{FF2B5EF4-FFF2-40B4-BE49-F238E27FC236}">
                  <a16:creationId xmlns:a16="http://schemas.microsoft.com/office/drawing/2014/main" id="{DF1E6649-038B-4E4D-9C78-35D8ECB6AC4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Flowchart: Connector 100">
              <a:extLst>
                <a:ext uri="{FF2B5EF4-FFF2-40B4-BE49-F238E27FC236}">
                  <a16:creationId xmlns:a16="http://schemas.microsoft.com/office/drawing/2014/main" id="{E2FF8023-7E12-4284-8A3C-22FD23DBBA2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Flowchart: Connector 102">
              <a:extLst>
                <a:ext uri="{FF2B5EF4-FFF2-40B4-BE49-F238E27FC236}">
                  <a16:creationId xmlns:a16="http://schemas.microsoft.com/office/drawing/2014/main" id="{6D3C631B-6FC5-4C07-9950-405A4FC2185A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Flowchart: Connector 104">
              <a:extLst>
                <a:ext uri="{FF2B5EF4-FFF2-40B4-BE49-F238E27FC236}">
                  <a16:creationId xmlns:a16="http://schemas.microsoft.com/office/drawing/2014/main" id="{E94518B2-264C-4A1F-9A26-11DEBBF3508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00334E9E-FDFA-416C-A2B7-8C50F39A3AEA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31B012F-97AE-4F65-B0C3-C83DAE957620}"/>
              </a:ext>
            </a:extLst>
          </p:cNvPr>
          <p:cNvGrpSpPr/>
          <p:nvPr/>
        </p:nvGrpSpPr>
        <p:grpSpPr>
          <a:xfrm>
            <a:off x="8295572" y="5915453"/>
            <a:ext cx="586056" cy="345544"/>
            <a:chOff x="7960033" y="3693503"/>
            <a:chExt cx="586056" cy="345544"/>
          </a:xfrm>
        </p:grpSpPr>
        <p:sp>
          <p:nvSpPr>
            <p:cNvPr id="111" name="Flowchart: Connector 110">
              <a:extLst>
                <a:ext uri="{FF2B5EF4-FFF2-40B4-BE49-F238E27FC236}">
                  <a16:creationId xmlns:a16="http://schemas.microsoft.com/office/drawing/2014/main" id="{25D3F77E-4586-40F2-8714-2C4DE51575D8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Flowchart: Connector 111">
              <a:extLst>
                <a:ext uri="{FF2B5EF4-FFF2-40B4-BE49-F238E27FC236}">
                  <a16:creationId xmlns:a16="http://schemas.microsoft.com/office/drawing/2014/main" id="{F564FED0-271A-4078-BE47-5F6643A4B7B2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3" name="Flowchart: Connector 112">
              <a:extLst>
                <a:ext uri="{FF2B5EF4-FFF2-40B4-BE49-F238E27FC236}">
                  <a16:creationId xmlns:a16="http://schemas.microsoft.com/office/drawing/2014/main" id="{6C41BA6D-F7F4-463D-AE45-E3F4073BC535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FCB21E46-1AB8-43CE-80B9-A00566139245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5" name="Flowchart: Connector 114">
              <a:extLst>
                <a:ext uri="{FF2B5EF4-FFF2-40B4-BE49-F238E27FC236}">
                  <a16:creationId xmlns:a16="http://schemas.microsoft.com/office/drawing/2014/main" id="{655D579C-98E9-49A8-8A74-866B64BE1D2C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17" name="&quot;Not Allowed&quot; Symbol 116">
            <a:extLst>
              <a:ext uri="{FF2B5EF4-FFF2-40B4-BE49-F238E27FC236}">
                <a16:creationId xmlns:a16="http://schemas.microsoft.com/office/drawing/2014/main" id="{F367B0FB-60BD-43BA-9785-212362AF56A2}"/>
              </a:ext>
            </a:extLst>
          </p:cNvPr>
          <p:cNvSpPr/>
          <p:nvPr/>
        </p:nvSpPr>
        <p:spPr>
          <a:xfrm>
            <a:off x="1182997" y="2834075"/>
            <a:ext cx="897039" cy="83916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51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564" y="2110665"/>
          <a:ext cx="4906237" cy="4394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6237">
                  <a:extLst>
                    <a:ext uri="{9D8B030D-6E8A-4147-A177-3AD203B41FA5}">
                      <a16:colId xmlns:a16="http://schemas.microsoft.com/office/drawing/2014/main" val="1137160221"/>
                    </a:ext>
                  </a:extLst>
                </a:gridCol>
              </a:tblGrid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>
                          <a:effectLst/>
                        </a:rPr>
                        <a:t>A. </a:t>
                      </a:r>
                      <a:r>
                        <a:rPr lang="en-US" sz="1500" b="1" u="sng">
                          <a:effectLst/>
                        </a:rPr>
                        <a:t>Tests</a:t>
                      </a:r>
                      <a:endParaRPr lang="en-US" sz="1500" b="1" u="sng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28216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Ordering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50137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result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65603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prior notes from each unique source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34483"/>
                  </a:ext>
                </a:extLst>
              </a:tr>
              <a:tr h="858113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B.</a:t>
                      </a: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Information from an independent historian</a:t>
                      </a:r>
                    </a:p>
                  </a:txBody>
                  <a:tcPr marL="12379" marR="12379" marT="0" marB="0">
                    <a:solidFill>
                      <a:srgbClr val="C89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581234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Tests: Next level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Independent interpretation of test</a:t>
                      </a:r>
                      <a:endParaRPr lang="en-US" sz="1500" b="1" i="0" u="sng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379" marR="12379" marT="0" marB="0">
                    <a:solidFill>
                      <a:srgbClr val="B74C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98949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Another provider</a:t>
                      </a:r>
                    </a:p>
                    <a:p>
                      <a:pPr marL="0" marR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effectLst/>
                        </a:rPr>
                        <a:t>Discussion of a test result or management plan with another provider (in another specialty)</a:t>
                      </a:r>
                    </a:p>
                  </a:txBody>
                  <a:tcPr marL="12379" marR="12379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326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08" y="931444"/>
            <a:ext cx="10930359" cy="68701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</a:pPr>
            <a:r>
              <a:rPr lang="en-US" sz="2933">
                <a:solidFill>
                  <a:srgbClr val="000000"/>
                </a:solidFill>
              </a:rPr>
              <a:t>Example #4:</a:t>
            </a:r>
            <a:endParaRPr lang="en-US" sz="2933">
              <a:ea typeface="+mj-lt"/>
              <a:cs typeface="+mj-lt"/>
            </a:endParaRPr>
          </a:p>
          <a:p>
            <a:pPr lvl="1">
              <a:spcAft>
                <a:spcPts val="751"/>
              </a:spcAft>
              <a:buFont typeface="Arial,Sans-Serif"/>
              <a:buChar char="•"/>
            </a:pPr>
            <a:r>
              <a:rPr lang="en-US" sz="2933" kern="1200">
                <a:solidFill>
                  <a:srgbClr val="000000"/>
                </a:solidFill>
                <a:latin typeface="Calibri Light"/>
                <a:cs typeface="Calibri Light"/>
              </a:rPr>
              <a:t>Patient has a chem-8 and CBC in the ER, Internal Medicine Dr. A reviews the results at the follow up visit: </a:t>
            </a:r>
            <a:endParaRPr lang="en-US" sz="3600">
              <a:cs typeface="Calibri Ligh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7E65E0-BF32-4C3F-9FC2-111ECB52FD1F}"/>
              </a:ext>
            </a:extLst>
          </p:cNvPr>
          <p:cNvGraphicFramePr>
            <a:graphicFrameLocks noGrp="1"/>
          </p:cNvGraphicFramePr>
          <p:nvPr/>
        </p:nvGraphicFramePr>
        <p:xfrm>
          <a:off x="5377781" y="2073926"/>
          <a:ext cx="6688713" cy="471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669">
                  <a:extLst>
                    <a:ext uri="{9D8B030D-6E8A-4147-A177-3AD203B41FA5}">
                      <a16:colId xmlns:a16="http://schemas.microsoft.com/office/drawing/2014/main" val="3192559278"/>
                    </a:ext>
                  </a:extLst>
                </a:gridCol>
                <a:gridCol w="2189256">
                  <a:extLst>
                    <a:ext uri="{9D8B030D-6E8A-4147-A177-3AD203B41FA5}">
                      <a16:colId xmlns:a16="http://schemas.microsoft.com/office/drawing/2014/main" val="2802578618"/>
                    </a:ext>
                  </a:extLst>
                </a:gridCol>
                <a:gridCol w="3101788">
                  <a:extLst>
                    <a:ext uri="{9D8B030D-6E8A-4147-A177-3AD203B41FA5}">
                      <a16:colId xmlns:a16="http://schemas.microsoft.com/office/drawing/2014/main" val="2832423042"/>
                    </a:ext>
                  </a:extLst>
                </a:gridCol>
              </a:tblGrid>
              <a:tr h="418720">
                <a:tc>
                  <a:txBody>
                    <a:bodyPr/>
                    <a:lstStyle/>
                    <a:p>
                      <a:r>
                        <a:rPr lang="en-US" sz="1500"/>
                        <a:t>MDM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/>
                        <a:t>2.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As seen in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3154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r>
                        <a:rPr lang="en-US" sz="1500"/>
                        <a:t>Straightforward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>
                          <a:solidFill>
                            <a:schemeClr val="accent1"/>
                          </a:solidFill>
                        </a:rPr>
                        <a:t>New Patient Level 2 - 99202</a:t>
                      </a:r>
                    </a:p>
                    <a:p>
                      <a:r>
                        <a:rPr lang="en-US" sz="1500">
                          <a:solidFill>
                            <a:schemeClr val="accent2"/>
                          </a:solidFill>
                        </a:rPr>
                        <a:t>Established patient level 2 – 99212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31406"/>
                  </a:ext>
                </a:extLst>
              </a:tr>
              <a:tr h="638616">
                <a:tc>
                  <a:txBody>
                    <a:bodyPr/>
                    <a:lstStyle/>
                    <a:p>
                      <a:r>
                        <a:rPr lang="en-US" sz="1500"/>
                        <a:t>Low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3 - 99203</a:t>
                      </a: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3 – 99213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19622"/>
                  </a:ext>
                </a:extLst>
              </a:tr>
              <a:tr h="1280645">
                <a:tc>
                  <a:txBody>
                    <a:bodyPr/>
                    <a:lstStyle/>
                    <a:p>
                      <a:r>
                        <a:rPr lang="en-US" sz="1500"/>
                        <a:t>Moderate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4 - 99204</a:t>
                      </a: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4 - 99214</a:t>
                      </a:r>
                      <a:endParaRPr lang="en-US" sz="24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32120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en-US" sz="1500"/>
                        <a:t>High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5 - 99205</a:t>
                      </a:r>
                      <a:endParaRPr lang="en-US" sz="15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5 – 99215</a:t>
                      </a: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91014"/>
                  </a:ext>
                </a:extLst>
              </a:tr>
            </a:tbl>
          </a:graphicData>
        </a:graphic>
      </p:graphicFrame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FB8B8DE-B637-460A-A2D4-D2811B593B9F}"/>
              </a:ext>
            </a:extLst>
          </p:cNvPr>
          <p:cNvSpPr/>
          <p:nvPr/>
        </p:nvSpPr>
        <p:spPr>
          <a:xfrm>
            <a:off x="6779048" y="25239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E419CA7-EF79-4925-A6BA-C71B001DD2D7}"/>
              </a:ext>
            </a:extLst>
          </p:cNvPr>
          <p:cNvSpPr/>
          <p:nvPr/>
        </p:nvSpPr>
        <p:spPr>
          <a:xfrm>
            <a:off x="6779046" y="334544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072AA70-83DE-4569-BE5D-E9D9C9E7945B}"/>
              </a:ext>
            </a:extLst>
          </p:cNvPr>
          <p:cNvSpPr/>
          <p:nvPr/>
        </p:nvSpPr>
        <p:spPr>
          <a:xfrm>
            <a:off x="6779048" y="304018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5339057-5F88-426E-872D-CD0186DBB75E}"/>
              </a:ext>
            </a:extLst>
          </p:cNvPr>
          <p:cNvSpPr/>
          <p:nvPr/>
        </p:nvSpPr>
        <p:spPr>
          <a:xfrm>
            <a:off x="7096244" y="40022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4E595D2-0117-4FCD-8F6C-0F28BFE7E5FD}"/>
              </a:ext>
            </a:extLst>
          </p:cNvPr>
          <p:cNvSpPr/>
          <p:nvPr/>
        </p:nvSpPr>
        <p:spPr>
          <a:xfrm>
            <a:off x="6779045" y="399876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AB28F7C-EDCC-4ABE-AAED-44D836156D84}"/>
              </a:ext>
            </a:extLst>
          </p:cNvPr>
          <p:cNvSpPr/>
          <p:nvPr/>
        </p:nvSpPr>
        <p:spPr>
          <a:xfrm>
            <a:off x="7099225" y="304312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0621601-AC68-4374-9F63-7E5BDDEE36AB}"/>
              </a:ext>
            </a:extLst>
          </p:cNvPr>
          <p:cNvSpPr/>
          <p:nvPr/>
        </p:nvSpPr>
        <p:spPr>
          <a:xfrm>
            <a:off x="6785186" y="4609241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C3C79BE5-9ADE-45B4-8E9D-A3EDCCB42D00}"/>
              </a:ext>
            </a:extLst>
          </p:cNvPr>
          <p:cNvSpPr/>
          <p:nvPr/>
        </p:nvSpPr>
        <p:spPr>
          <a:xfrm>
            <a:off x="6769400" y="4287932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AE544AFC-FDFC-4761-8493-776F4867BE46}"/>
              </a:ext>
            </a:extLst>
          </p:cNvPr>
          <p:cNvSpPr/>
          <p:nvPr/>
        </p:nvSpPr>
        <p:spPr>
          <a:xfrm>
            <a:off x="6769400" y="367324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7D73807A-2D47-40A6-B2D8-9DC7251A94D6}"/>
              </a:ext>
            </a:extLst>
          </p:cNvPr>
          <p:cNvSpPr/>
          <p:nvPr/>
        </p:nvSpPr>
        <p:spPr>
          <a:xfrm>
            <a:off x="7092582" y="369086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Plus Sign 71">
            <a:extLst>
              <a:ext uri="{FF2B5EF4-FFF2-40B4-BE49-F238E27FC236}">
                <a16:creationId xmlns:a16="http://schemas.microsoft.com/office/drawing/2014/main" id="{3E5F6E67-633D-442D-A863-A9AB280A221E}"/>
              </a:ext>
            </a:extLst>
          </p:cNvPr>
          <p:cNvSpPr/>
          <p:nvPr/>
        </p:nvSpPr>
        <p:spPr>
          <a:xfrm>
            <a:off x="7726951" y="3765707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A49C2735-A677-45DE-963E-7874F19FCF9C}"/>
              </a:ext>
            </a:extLst>
          </p:cNvPr>
          <p:cNvSpPr/>
          <p:nvPr/>
        </p:nvSpPr>
        <p:spPr>
          <a:xfrm>
            <a:off x="7734004" y="530105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8DF49AA8-3DC5-4932-8368-2BB2AF67EAD4}"/>
              </a:ext>
            </a:extLst>
          </p:cNvPr>
          <p:cNvSpPr/>
          <p:nvPr/>
        </p:nvSpPr>
        <p:spPr>
          <a:xfrm>
            <a:off x="7368913" y="49880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1C69870B-2148-4734-9405-C5DFA40610F3}"/>
              </a:ext>
            </a:extLst>
          </p:cNvPr>
          <p:cNvSpPr/>
          <p:nvPr/>
        </p:nvSpPr>
        <p:spPr>
          <a:xfrm>
            <a:off x="6773762" y="4979088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35AA076D-7D6C-4C8C-974F-FBEDD102E7E5}"/>
              </a:ext>
            </a:extLst>
          </p:cNvPr>
          <p:cNvSpPr/>
          <p:nvPr/>
        </p:nvSpPr>
        <p:spPr>
          <a:xfrm>
            <a:off x="7088950" y="4979088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329AC453-A577-46A1-B6A5-8367FC60C56E}"/>
              </a:ext>
            </a:extLst>
          </p:cNvPr>
          <p:cNvSpPr/>
          <p:nvPr/>
        </p:nvSpPr>
        <p:spPr>
          <a:xfrm>
            <a:off x="7407496" y="530564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8FAC9A80-CEE5-402E-BC4C-382D53010907}"/>
              </a:ext>
            </a:extLst>
          </p:cNvPr>
          <p:cNvSpPr/>
          <p:nvPr/>
        </p:nvSpPr>
        <p:spPr>
          <a:xfrm>
            <a:off x="7704621" y="497217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9957F469-A62E-45D3-BE1C-5A6A0AC78C18}"/>
              </a:ext>
            </a:extLst>
          </p:cNvPr>
          <p:cNvSpPr/>
          <p:nvPr/>
        </p:nvSpPr>
        <p:spPr>
          <a:xfrm>
            <a:off x="6769354" y="5296583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D4C6AF9B-A8D5-420F-A366-49B1FA974CBC}"/>
              </a:ext>
            </a:extLst>
          </p:cNvPr>
          <p:cNvSpPr/>
          <p:nvPr/>
        </p:nvSpPr>
        <p:spPr>
          <a:xfrm>
            <a:off x="7089958" y="529744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Plus Sign 121">
            <a:extLst>
              <a:ext uri="{FF2B5EF4-FFF2-40B4-BE49-F238E27FC236}">
                <a16:creationId xmlns:a16="http://schemas.microsoft.com/office/drawing/2014/main" id="{63634FB7-878C-45F8-B65E-B39FDCA1C922}"/>
              </a:ext>
            </a:extLst>
          </p:cNvPr>
          <p:cNvSpPr/>
          <p:nvPr/>
        </p:nvSpPr>
        <p:spPr>
          <a:xfrm>
            <a:off x="8040329" y="502581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Plus Sign 131">
            <a:extLst>
              <a:ext uri="{FF2B5EF4-FFF2-40B4-BE49-F238E27FC236}">
                <a16:creationId xmlns:a16="http://schemas.microsoft.com/office/drawing/2014/main" id="{6E629F4D-3876-4FD4-9F4A-32CEFE5CCF4A}"/>
              </a:ext>
            </a:extLst>
          </p:cNvPr>
          <p:cNvSpPr/>
          <p:nvPr/>
        </p:nvSpPr>
        <p:spPr>
          <a:xfrm>
            <a:off x="8047565" y="567095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Flowchart: Connector 143">
            <a:extLst>
              <a:ext uri="{FF2B5EF4-FFF2-40B4-BE49-F238E27FC236}">
                <a16:creationId xmlns:a16="http://schemas.microsoft.com/office/drawing/2014/main" id="{78413AB4-D1C7-476C-8B51-E395FA130608}"/>
              </a:ext>
            </a:extLst>
          </p:cNvPr>
          <p:cNvSpPr/>
          <p:nvPr/>
        </p:nvSpPr>
        <p:spPr>
          <a:xfrm>
            <a:off x="6789290" y="5614079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Flowchart: Connector 145">
            <a:extLst>
              <a:ext uri="{FF2B5EF4-FFF2-40B4-BE49-F238E27FC236}">
                <a16:creationId xmlns:a16="http://schemas.microsoft.com/office/drawing/2014/main" id="{92D32907-89E9-45E3-BE91-26D09545BA4D}"/>
              </a:ext>
            </a:extLst>
          </p:cNvPr>
          <p:cNvSpPr/>
          <p:nvPr/>
        </p:nvSpPr>
        <p:spPr>
          <a:xfrm>
            <a:off x="7105600" y="56234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8" name="Flowchart: Connector 147">
            <a:extLst>
              <a:ext uri="{FF2B5EF4-FFF2-40B4-BE49-F238E27FC236}">
                <a16:creationId xmlns:a16="http://schemas.microsoft.com/office/drawing/2014/main" id="{6F1E8B4D-6BEE-4C72-A638-E4F8F605308D}"/>
              </a:ext>
            </a:extLst>
          </p:cNvPr>
          <p:cNvSpPr/>
          <p:nvPr/>
        </p:nvSpPr>
        <p:spPr>
          <a:xfrm>
            <a:off x="7734004" y="561188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2" name="Flowchart: Connector 151">
            <a:extLst>
              <a:ext uri="{FF2B5EF4-FFF2-40B4-BE49-F238E27FC236}">
                <a16:creationId xmlns:a16="http://schemas.microsoft.com/office/drawing/2014/main" id="{5E0DCF58-E1A0-406D-A3D8-FB45BED1BAE6}"/>
              </a:ext>
            </a:extLst>
          </p:cNvPr>
          <p:cNvSpPr/>
          <p:nvPr/>
        </p:nvSpPr>
        <p:spPr>
          <a:xfrm>
            <a:off x="7419150" y="56132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970DBAC6-BA76-4030-89A2-0513EEFF1DB4}"/>
              </a:ext>
            </a:extLst>
          </p:cNvPr>
          <p:cNvSpPr/>
          <p:nvPr/>
        </p:nvSpPr>
        <p:spPr>
          <a:xfrm>
            <a:off x="6781821" y="593005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8" name="Flowchart: Connector 157">
            <a:extLst>
              <a:ext uri="{FF2B5EF4-FFF2-40B4-BE49-F238E27FC236}">
                <a16:creationId xmlns:a16="http://schemas.microsoft.com/office/drawing/2014/main" id="{91911B0E-A707-454D-BF1C-097D8F8692FF}"/>
              </a:ext>
            </a:extLst>
          </p:cNvPr>
          <p:cNvSpPr/>
          <p:nvPr/>
        </p:nvSpPr>
        <p:spPr>
          <a:xfrm>
            <a:off x="7099225" y="592813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0" name="Flowchart: Connector 159">
            <a:extLst>
              <a:ext uri="{FF2B5EF4-FFF2-40B4-BE49-F238E27FC236}">
                <a16:creationId xmlns:a16="http://schemas.microsoft.com/office/drawing/2014/main" id="{2E5B9B3F-F743-4F29-910C-F626736F94EB}"/>
              </a:ext>
            </a:extLst>
          </p:cNvPr>
          <p:cNvSpPr/>
          <p:nvPr/>
        </p:nvSpPr>
        <p:spPr>
          <a:xfrm>
            <a:off x="774668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2" name="Flowchart: Connector 161">
            <a:extLst>
              <a:ext uri="{FF2B5EF4-FFF2-40B4-BE49-F238E27FC236}">
                <a16:creationId xmlns:a16="http://schemas.microsoft.com/office/drawing/2014/main" id="{2604E107-3B80-41D9-9EC5-F433FD7E227D}"/>
              </a:ext>
            </a:extLst>
          </p:cNvPr>
          <p:cNvSpPr/>
          <p:nvPr/>
        </p:nvSpPr>
        <p:spPr>
          <a:xfrm>
            <a:off x="743334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624A410A-A177-437E-8DAF-9A174821B7EE}"/>
              </a:ext>
            </a:extLst>
          </p:cNvPr>
          <p:cNvSpPr/>
          <p:nvPr/>
        </p:nvSpPr>
        <p:spPr>
          <a:xfrm>
            <a:off x="6779045" y="6252536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id="{0D5262EF-74E8-45BE-B236-E88709761C35}"/>
              </a:ext>
            </a:extLst>
          </p:cNvPr>
          <p:cNvSpPr/>
          <p:nvPr/>
        </p:nvSpPr>
        <p:spPr>
          <a:xfrm>
            <a:off x="7099225" y="6244885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" name="Plus Sign 193">
            <a:extLst>
              <a:ext uri="{FF2B5EF4-FFF2-40B4-BE49-F238E27FC236}">
                <a16:creationId xmlns:a16="http://schemas.microsoft.com/office/drawing/2014/main" id="{A0771206-D9E2-4D81-AF87-CC1447FCA5DB}"/>
              </a:ext>
            </a:extLst>
          </p:cNvPr>
          <p:cNvSpPr/>
          <p:nvPr/>
        </p:nvSpPr>
        <p:spPr>
          <a:xfrm>
            <a:off x="8045638" y="5355036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6" name="Plus Sign 195">
            <a:extLst>
              <a:ext uri="{FF2B5EF4-FFF2-40B4-BE49-F238E27FC236}">
                <a16:creationId xmlns:a16="http://schemas.microsoft.com/office/drawing/2014/main" id="{DC349C8E-F7EA-4D6E-A370-B1B0808DD470}"/>
              </a:ext>
            </a:extLst>
          </p:cNvPr>
          <p:cNvSpPr/>
          <p:nvPr/>
        </p:nvSpPr>
        <p:spPr>
          <a:xfrm>
            <a:off x="8058220" y="597629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DBF7C560-BB49-4A55-A881-2FC0EDF06289}"/>
              </a:ext>
            </a:extLst>
          </p:cNvPr>
          <p:cNvSpPr/>
          <p:nvPr/>
        </p:nvSpPr>
        <p:spPr>
          <a:xfrm>
            <a:off x="7735901" y="407525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A2A35FE-C375-42F9-B3A7-CA51C7078057}"/>
              </a:ext>
            </a:extLst>
          </p:cNvPr>
          <p:cNvSpPr/>
          <p:nvPr/>
        </p:nvSpPr>
        <p:spPr>
          <a:xfrm>
            <a:off x="7422209" y="400394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360F640F-C481-474A-9E98-F47E282579B4}"/>
              </a:ext>
            </a:extLst>
          </p:cNvPr>
          <p:cNvSpPr/>
          <p:nvPr/>
        </p:nvSpPr>
        <p:spPr>
          <a:xfrm>
            <a:off x="7405034" y="3690632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2A21E7-133C-45CE-8834-9FCB5AFB552D}"/>
              </a:ext>
            </a:extLst>
          </p:cNvPr>
          <p:cNvGrpSpPr/>
          <p:nvPr/>
        </p:nvGrpSpPr>
        <p:grpSpPr>
          <a:xfrm>
            <a:off x="7960033" y="3693503"/>
            <a:ext cx="586056" cy="345544"/>
            <a:chOff x="7960033" y="3693503"/>
            <a:chExt cx="586056" cy="345544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DF04AD91-D2A1-435E-992B-C6A6B918C86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:a16="http://schemas.microsoft.com/office/drawing/2014/main" id="{34843942-9328-4B0A-AAE0-69467978A35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D8D35B19-8CCA-4079-A532-875BFF2D850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D6EB34E5-3E31-4CB8-AF12-94C400FB56D9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F298CACE-1C2F-448E-B987-726FBD0A498B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7B54611-7390-4478-A850-D08D725BDBE4}"/>
              </a:ext>
            </a:extLst>
          </p:cNvPr>
          <p:cNvSpPr/>
          <p:nvPr/>
        </p:nvSpPr>
        <p:spPr>
          <a:xfrm>
            <a:off x="5329883" y="3041981"/>
            <a:ext cx="6688713" cy="61833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B84C40C-8661-45F1-A91B-16F5E98B23CE}"/>
              </a:ext>
            </a:extLst>
          </p:cNvPr>
          <p:cNvGrpSpPr/>
          <p:nvPr/>
        </p:nvGrpSpPr>
        <p:grpSpPr>
          <a:xfrm>
            <a:off x="8282352" y="5609878"/>
            <a:ext cx="586056" cy="345544"/>
            <a:chOff x="7960033" y="3693503"/>
            <a:chExt cx="586056" cy="345544"/>
          </a:xfrm>
        </p:grpSpPr>
        <p:sp>
          <p:nvSpPr>
            <p:cNvPr id="78" name="Flowchart: Connector 77">
              <a:extLst>
                <a:ext uri="{FF2B5EF4-FFF2-40B4-BE49-F238E27FC236}">
                  <a16:creationId xmlns:a16="http://schemas.microsoft.com/office/drawing/2014/main" id="{7B5CD4A4-BFD1-4E8C-B259-32E7F3D60FA5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id="{BBB7ECFF-3BBC-457B-8D07-71E5718CDBF5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7499EDE5-54E9-4C84-A883-9C5CEB416BA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29C7B1D2-3799-4E7E-8F21-75E4797E6CC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2E6B7F16-EDFA-498F-A072-EAE6BCB36C3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8213CA7-0EF3-4874-9E02-2D7BBBD3EAB2}"/>
              </a:ext>
            </a:extLst>
          </p:cNvPr>
          <p:cNvGrpSpPr/>
          <p:nvPr/>
        </p:nvGrpSpPr>
        <p:grpSpPr>
          <a:xfrm>
            <a:off x="8277134" y="4956974"/>
            <a:ext cx="586056" cy="345544"/>
            <a:chOff x="7960033" y="3693503"/>
            <a:chExt cx="586056" cy="345544"/>
          </a:xfrm>
        </p:grpSpPr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id="{7701776F-1670-41CF-983B-98E04F50B739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A04C0E3F-271F-4106-AD34-B3345CD4A293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Flowchart: Connector 85">
              <a:extLst>
                <a:ext uri="{FF2B5EF4-FFF2-40B4-BE49-F238E27FC236}">
                  <a16:creationId xmlns:a16="http://schemas.microsoft.com/office/drawing/2014/main" id="{E9C0CA2B-172A-44B7-A584-F0FB612D9C01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Flowchart: Connector 86">
              <a:extLst>
                <a:ext uri="{FF2B5EF4-FFF2-40B4-BE49-F238E27FC236}">
                  <a16:creationId xmlns:a16="http://schemas.microsoft.com/office/drawing/2014/main" id="{6A13893A-6960-4BF6-A9A6-58813997EAA2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13C72B05-73C9-4EF2-A073-528C9C55D353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F2E95F8-EEC8-47CE-AA39-E83C8B843D8F}"/>
              </a:ext>
            </a:extLst>
          </p:cNvPr>
          <p:cNvGrpSpPr/>
          <p:nvPr/>
        </p:nvGrpSpPr>
        <p:grpSpPr>
          <a:xfrm>
            <a:off x="8292257" y="5290580"/>
            <a:ext cx="586056" cy="345544"/>
            <a:chOff x="7960033" y="3693503"/>
            <a:chExt cx="586056" cy="345544"/>
          </a:xfrm>
        </p:grpSpPr>
        <p:sp>
          <p:nvSpPr>
            <p:cNvPr id="91" name="Flowchart: Connector 90">
              <a:extLst>
                <a:ext uri="{FF2B5EF4-FFF2-40B4-BE49-F238E27FC236}">
                  <a16:creationId xmlns:a16="http://schemas.microsoft.com/office/drawing/2014/main" id="{36B0B59A-63E3-4B17-AE3E-292B921A4002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id="{4F49BCA2-B523-4AE1-88F4-3DF877D935B4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5" name="Flowchart: Connector 94">
              <a:extLst>
                <a:ext uri="{FF2B5EF4-FFF2-40B4-BE49-F238E27FC236}">
                  <a16:creationId xmlns:a16="http://schemas.microsoft.com/office/drawing/2014/main" id="{40D36A35-82D5-4B7C-B79B-6680830F67F4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Flowchart: Connector 96">
              <a:extLst>
                <a:ext uri="{FF2B5EF4-FFF2-40B4-BE49-F238E27FC236}">
                  <a16:creationId xmlns:a16="http://schemas.microsoft.com/office/drawing/2014/main" id="{D4843BB8-E903-4211-AAEC-422A8FB0E7C7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id="{69A82E66-7803-4454-9B4D-54E6CE120DB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D757EAD-078B-4E58-AAA8-3069E3824BA8}"/>
              </a:ext>
            </a:extLst>
          </p:cNvPr>
          <p:cNvGrpSpPr/>
          <p:nvPr/>
        </p:nvGrpSpPr>
        <p:grpSpPr>
          <a:xfrm>
            <a:off x="8112433" y="3845903"/>
            <a:ext cx="586056" cy="345544"/>
            <a:chOff x="7960033" y="3693503"/>
            <a:chExt cx="586056" cy="345544"/>
          </a:xfrm>
        </p:grpSpPr>
        <p:sp>
          <p:nvSpPr>
            <p:cNvPr id="100" name="Flowchart: Connector 99">
              <a:extLst>
                <a:ext uri="{FF2B5EF4-FFF2-40B4-BE49-F238E27FC236}">
                  <a16:creationId xmlns:a16="http://schemas.microsoft.com/office/drawing/2014/main" id="{DF1E6649-038B-4E4D-9C78-35D8ECB6AC4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Flowchart: Connector 100">
              <a:extLst>
                <a:ext uri="{FF2B5EF4-FFF2-40B4-BE49-F238E27FC236}">
                  <a16:creationId xmlns:a16="http://schemas.microsoft.com/office/drawing/2014/main" id="{E2FF8023-7E12-4284-8A3C-22FD23DBBA2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Flowchart: Connector 102">
              <a:extLst>
                <a:ext uri="{FF2B5EF4-FFF2-40B4-BE49-F238E27FC236}">
                  <a16:creationId xmlns:a16="http://schemas.microsoft.com/office/drawing/2014/main" id="{6D3C631B-6FC5-4C07-9950-405A4FC2185A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Flowchart: Connector 104">
              <a:extLst>
                <a:ext uri="{FF2B5EF4-FFF2-40B4-BE49-F238E27FC236}">
                  <a16:creationId xmlns:a16="http://schemas.microsoft.com/office/drawing/2014/main" id="{E94518B2-264C-4A1F-9A26-11DEBBF3508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00334E9E-FDFA-416C-A2B7-8C50F39A3AEA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31B012F-97AE-4F65-B0C3-C83DAE957620}"/>
              </a:ext>
            </a:extLst>
          </p:cNvPr>
          <p:cNvGrpSpPr/>
          <p:nvPr/>
        </p:nvGrpSpPr>
        <p:grpSpPr>
          <a:xfrm>
            <a:off x="8295572" y="5915453"/>
            <a:ext cx="586056" cy="345544"/>
            <a:chOff x="7960033" y="3693503"/>
            <a:chExt cx="586056" cy="345544"/>
          </a:xfrm>
        </p:grpSpPr>
        <p:sp>
          <p:nvSpPr>
            <p:cNvPr id="111" name="Flowchart: Connector 110">
              <a:extLst>
                <a:ext uri="{FF2B5EF4-FFF2-40B4-BE49-F238E27FC236}">
                  <a16:creationId xmlns:a16="http://schemas.microsoft.com/office/drawing/2014/main" id="{25D3F77E-4586-40F2-8714-2C4DE51575D8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Flowchart: Connector 111">
              <a:extLst>
                <a:ext uri="{FF2B5EF4-FFF2-40B4-BE49-F238E27FC236}">
                  <a16:creationId xmlns:a16="http://schemas.microsoft.com/office/drawing/2014/main" id="{F564FED0-271A-4078-BE47-5F6643A4B7B2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3" name="Flowchart: Connector 112">
              <a:extLst>
                <a:ext uri="{FF2B5EF4-FFF2-40B4-BE49-F238E27FC236}">
                  <a16:creationId xmlns:a16="http://schemas.microsoft.com/office/drawing/2014/main" id="{6C41BA6D-F7F4-463D-AE45-E3F4073BC535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FCB21E46-1AB8-43CE-80B9-A00566139245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5" name="Flowchart: Connector 114">
              <a:extLst>
                <a:ext uri="{FF2B5EF4-FFF2-40B4-BE49-F238E27FC236}">
                  <a16:creationId xmlns:a16="http://schemas.microsoft.com/office/drawing/2014/main" id="{655D579C-98E9-49A8-8A74-866B64BE1D2C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E229F97-8B3C-4BA9-B4D7-2DD81CB16253}"/>
              </a:ext>
            </a:extLst>
          </p:cNvPr>
          <p:cNvSpPr/>
          <p:nvPr/>
        </p:nvSpPr>
        <p:spPr>
          <a:xfrm>
            <a:off x="349564" y="2992526"/>
            <a:ext cx="3406792" cy="47784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61C8C05-C5AC-4E1A-9A18-56E1CAD3B370}"/>
              </a:ext>
            </a:extLst>
          </p:cNvPr>
          <p:cNvSpPr txBox="1"/>
          <p:nvPr/>
        </p:nvSpPr>
        <p:spPr>
          <a:xfrm>
            <a:off x="3230047" y="3013610"/>
            <a:ext cx="96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x2</a:t>
            </a:r>
          </a:p>
        </p:txBody>
      </p:sp>
    </p:spTree>
    <p:extLst>
      <p:ext uri="{BB962C8B-B14F-4D97-AF65-F5344CB8AC3E}">
        <p14:creationId xmlns:p14="http://schemas.microsoft.com/office/powerpoint/2010/main" val="3213497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1" y="1022351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189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2" y="837746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189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1" y="640895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189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189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7" y="635717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189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0D36DF-A11E-4D47-882E-BCD6060D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8" y="800393"/>
            <a:ext cx="4318489" cy="12121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Ambulatory E&amp;M is changing January 1, 2021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E78570-2B82-4837-9E8A-2C7665AC71AA}"/>
              </a:ext>
            </a:extLst>
          </p:cNvPr>
          <p:cNvSpPr>
            <a:spLocks noGrp="1"/>
          </p:cNvSpPr>
          <p:nvPr/>
        </p:nvSpPr>
        <p:spPr>
          <a:xfrm>
            <a:off x="1078235" y="1825157"/>
            <a:ext cx="9720072" cy="1499616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800" kern="1200" cap="all" spc="75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endParaRPr lang="en-US" sz="5067" spc="100">
              <a:solidFill>
                <a:prstClr val="black">
                  <a:lumMod val="95000"/>
                  <a:lumOff val="5000"/>
                </a:prstClr>
              </a:solidFill>
              <a:latin typeface="Calibri Light" panose="020F0302020204030204"/>
              <a:cs typeface="Calibri Light"/>
            </a:endParaRPr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87BD9A40-7331-4F62-9D49-178F0B529827}"/>
              </a:ext>
            </a:extLst>
          </p:cNvPr>
          <p:cNvSpPr/>
          <p:nvPr/>
        </p:nvSpPr>
        <p:spPr>
          <a:xfrm>
            <a:off x="4673599" y="944881"/>
            <a:ext cx="6123959" cy="577475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rtlCol="0" anchor="ctr"/>
          <a:lstStyle/>
          <a:p>
            <a:pPr algn="ctr" defTabSz="1219170">
              <a:defRPr/>
            </a:pPr>
            <a:r>
              <a:rPr lang="en-US" sz="3200" b="1" i="1">
                <a:solidFill>
                  <a:prstClr val="white"/>
                </a:solidFill>
                <a:latin typeface="Calibri" panose="020F0502020204030204"/>
                <a:cs typeface="Calibri"/>
              </a:rPr>
              <a:t>This is a </a:t>
            </a:r>
            <a:r>
              <a:rPr lang="en-US" sz="3200" b="1" i="1" u="sng">
                <a:solidFill>
                  <a:prstClr val="white"/>
                </a:solidFill>
                <a:latin typeface="Calibri" panose="020F0502020204030204"/>
                <a:cs typeface="Calibri"/>
              </a:rPr>
              <a:t>supplement</a:t>
            </a:r>
            <a:r>
              <a:rPr lang="en-US" sz="3200" b="1" i="1">
                <a:solidFill>
                  <a:prstClr val="white"/>
                </a:solidFill>
                <a:latin typeface="Calibri" panose="020F0502020204030204"/>
                <a:cs typeface="Calibri"/>
              </a:rPr>
              <a:t> to previous educational workshops that took place Nov/Dec and also available recorded </a:t>
            </a: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657109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564" y="2110665"/>
          <a:ext cx="4906237" cy="4394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6237">
                  <a:extLst>
                    <a:ext uri="{9D8B030D-6E8A-4147-A177-3AD203B41FA5}">
                      <a16:colId xmlns:a16="http://schemas.microsoft.com/office/drawing/2014/main" val="1137160221"/>
                    </a:ext>
                  </a:extLst>
                </a:gridCol>
              </a:tblGrid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>
                          <a:effectLst/>
                        </a:rPr>
                        <a:t>A. </a:t>
                      </a:r>
                      <a:r>
                        <a:rPr lang="en-US" sz="1500" b="1" u="sng">
                          <a:effectLst/>
                        </a:rPr>
                        <a:t>Tests</a:t>
                      </a:r>
                      <a:endParaRPr lang="en-US" sz="1500" b="1" u="sng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28216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Ordering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50137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result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65603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prior notes from each unique source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34483"/>
                  </a:ext>
                </a:extLst>
              </a:tr>
              <a:tr h="858113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B.</a:t>
                      </a: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Information from an independent historian</a:t>
                      </a:r>
                    </a:p>
                  </a:txBody>
                  <a:tcPr marL="12379" marR="12379" marT="0" marB="0">
                    <a:solidFill>
                      <a:srgbClr val="C89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581234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Tests: Next level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Independent interpretation of test</a:t>
                      </a:r>
                      <a:endParaRPr lang="en-US" sz="1500" b="1" i="0" u="sng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379" marR="12379" marT="0" marB="0">
                    <a:solidFill>
                      <a:srgbClr val="B74C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98949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Another provider</a:t>
                      </a:r>
                    </a:p>
                    <a:p>
                      <a:pPr marL="0" marR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effectLst/>
                        </a:rPr>
                        <a:t>Discussion of a test result or management plan with another provider (in another specialty)</a:t>
                      </a:r>
                    </a:p>
                  </a:txBody>
                  <a:tcPr marL="12379" marR="12379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326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08" y="805528"/>
            <a:ext cx="10930359" cy="68701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</a:pPr>
            <a:r>
              <a:rPr lang="en-US" sz="2933">
                <a:solidFill>
                  <a:srgbClr val="000000"/>
                </a:solidFill>
              </a:rPr>
              <a:t>Example #5:</a:t>
            </a:r>
            <a:endParaRPr lang="en-US" sz="2933">
              <a:ea typeface="+mj-lt"/>
              <a:cs typeface="+mj-lt"/>
            </a:endParaRPr>
          </a:p>
          <a:p>
            <a:pPr lvl="1">
              <a:spcAft>
                <a:spcPts val="751"/>
              </a:spcAft>
              <a:buFont typeface="Arial,Sans-Serif"/>
              <a:buChar char="•"/>
            </a:pPr>
            <a:r>
              <a:rPr lang="en-US" sz="2933" kern="1200">
                <a:solidFill>
                  <a:srgbClr val="000000"/>
                </a:solidFill>
                <a:latin typeface="Calibri Light"/>
                <a:cs typeface="Calibri Light"/>
              </a:rPr>
              <a:t>Internal Medicine Dr. A orders an EKG and Internal Medicine Dr. A personally informally interpret it for the visit that day, knowing cardiology will have a professional fee for the formal read</a:t>
            </a:r>
            <a:endParaRPr lang="en-US" sz="3600">
              <a:cs typeface="Calibri Ligh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7E65E0-BF32-4C3F-9FC2-111ECB52FD1F}"/>
              </a:ext>
            </a:extLst>
          </p:cNvPr>
          <p:cNvGraphicFramePr>
            <a:graphicFrameLocks noGrp="1"/>
          </p:cNvGraphicFramePr>
          <p:nvPr/>
        </p:nvGraphicFramePr>
        <p:xfrm>
          <a:off x="5377781" y="2073926"/>
          <a:ext cx="6688713" cy="471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669">
                  <a:extLst>
                    <a:ext uri="{9D8B030D-6E8A-4147-A177-3AD203B41FA5}">
                      <a16:colId xmlns:a16="http://schemas.microsoft.com/office/drawing/2014/main" val="3192559278"/>
                    </a:ext>
                  </a:extLst>
                </a:gridCol>
                <a:gridCol w="2189256">
                  <a:extLst>
                    <a:ext uri="{9D8B030D-6E8A-4147-A177-3AD203B41FA5}">
                      <a16:colId xmlns:a16="http://schemas.microsoft.com/office/drawing/2014/main" val="2802578618"/>
                    </a:ext>
                  </a:extLst>
                </a:gridCol>
                <a:gridCol w="3101788">
                  <a:extLst>
                    <a:ext uri="{9D8B030D-6E8A-4147-A177-3AD203B41FA5}">
                      <a16:colId xmlns:a16="http://schemas.microsoft.com/office/drawing/2014/main" val="2832423042"/>
                    </a:ext>
                  </a:extLst>
                </a:gridCol>
              </a:tblGrid>
              <a:tr h="418720">
                <a:tc>
                  <a:txBody>
                    <a:bodyPr/>
                    <a:lstStyle/>
                    <a:p>
                      <a:r>
                        <a:rPr lang="en-US" sz="1500"/>
                        <a:t>MDM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/>
                        <a:t>2.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As seen in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3154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r>
                        <a:rPr lang="en-US" sz="1500"/>
                        <a:t>Straightforward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>
                          <a:solidFill>
                            <a:schemeClr val="accent1"/>
                          </a:solidFill>
                        </a:rPr>
                        <a:t>New Patient Level 2 - 99202</a:t>
                      </a:r>
                    </a:p>
                    <a:p>
                      <a:r>
                        <a:rPr lang="en-US" sz="1500">
                          <a:solidFill>
                            <a:schemeClr val="accent2"/>
                          </a:solidFill>
                        </a:rPr>
                        <a:t>Established patient level 2 – 99212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31406"/>
                  </a:ext>
                </a:extLst>
              </a:tr>
              <a:tr h="638616">
                <a:tc>
                  <a:txBody>
                    <a:bodyPr/>
                    <a:lstStyle/>
                    <a:p>
                      <a:r>
                        <a:rPr lang="en-US" sz="1500"/>
                        <a:t>Low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3 - 99203</a:t>
                      </a: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3 – 99213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19622"/>
                  </a:ext>
                </a:extLst>
              </a:tr>
              <a:tr h="1280645">
                <a:tc>
                  <a:txBody>
                    <a:bodyPr/>
                    <a:lstStyle/>
                    <a:p>
                      <a:r>
                        <a:rPr lang="en-US" sz="1500"/>
                        <a:t>Moderate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4 - 99204</a:t>
                      </a: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4 - 99214</a:t>
                      </a:r>
                      <a:endParaRPr lang="en-US" sz="24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32120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en-US" sz="1500"/>
                        <a:t>High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5 - 99205</a:t>
                      </a:r>
                      <a:endParaRPr lang="en-US" sz="15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5 – 99215</a:t>
                      </a: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91014"/>
                  </a:ext>
                </a:extLst>
              </a:tr>
            </a:tbl>
          </a:graphicData>
        </a:graphic>
      </p:graphicFrame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FB8B8DE-B637-460A-A2D4-D2811B593B9F}"/>
              </a:ext>
            </a:extLst>
          </p:cNvPr>
          <p:cNvSpPr/>
          <p:nvPr/>
        </p:nvSpPr>
        <p:spPr>
          <a:xfrm>
            <a:off x="6779048" y="25239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E419CA7-EF79-4925-A6BA-C71B001DD2D7}"/>
              </a:ext>
            </a:extLst>
          </p:cNvPr>
          <p:cNvSpPr/>
          <p:nvPr/>
        </p:nvSpPr>
        <p:spPr>
          <a:xfrm>
            <a:off x="6779046" y="334544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072AA70-83DE-4569-BE5D-E9D9C9E7945B}"/>
              </a:ext>
            </a:extLst>
          </p:cNvPr>
          <p:cNvSpPr/>
          <p:nvPr/>
        </p:nvSpPr>
        <p:spPr>
          <a:xfrm>
            <a:off x="6779048" y="304018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5339057-5F88-426E-872D-CD0186DBB75E}"/>
              </a:ext>
            </a:extLst>
          </p:cNvPr>
          <p:cNvSpPr/>
          <p:nvPr/>
        </p:nvSpPr>
        <p:spPr>
          <a:xfrm>
            <a:off x="7096244" y="40022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4E595D2-0117-4FCD-8F6C-0F28BFE7E5FD}"/>
              </a:ext>
            </a:extLst>
          </p:cNvPr>
          <p:cNvSpPr/>
          <p:nvPr/>
        </p:nvSpPr>
        <p:spPr>
          <a:xfrm>
            <a:off x="6779045" y="399876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AB28F7C-EDCC-4ABE-AAED-44D836156D84}"/>
              </a:ext>
            </a:extLst>
          </p:cNvPr>
          <p:cNvSpPr/>
          <p:nvPr/>
        </p:nvSpPr>
        <p:spPr>
          <a:xfrm>
            <a:off x="7099225" y="304312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0621601-AC68-4374-9F63-7E5BDDEE36AB}"/>
              </a:ext>
            </a:extLst>
          </p:cNvPr>
          <p:cNvSpPr/>
          <p:nvPr/>
        </p:nvSpPr>
        <p:spPr>
          <a:xfrm>
            <a:off x="6785186" y="4609241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C3C79BE5-9ADE-45B4-8E9D-A3EDCCB42D00}"/>
              </a:ext>
            </a:extLst>
          </p:cNvPr>
          <p:cNvSpPr/>
          <p:nvPr/>
        </p:nvSpPr>
        <p:spPr>
          <a:xfrm>
            <a:off x="6769400" y="4287932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AE544AFC-FDFC-4761-8493-776F4867BE46}"/>
              </a:ext>
            </a:extLst>
          </p:cNvPr>
          <p:cNvSpPr/>
          <p:nvPr/>
        </p:nvSpPr>
        <p:spPr>
          <a:xfrm>
            <a:off x="6769400" y="367324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7D73807A-2D47-40A6-B2D8-9DC7251A94D6}"/>
              </a:ext>
            </a:extLst>
          </p:cNvPr>
          <p:cNvSpPr/>
          <p:nvPr/>
        </p:nvSpPr>
        <p:spPr>
          <a:xfrm>
            <a:off x="7092582" y="369086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Plus Sign 71">
            <a:extLst>
              <a:ext uri="{FF2B5EF4-FFF2-40B4-BE49-F238E27FC236}">
                <a16:creationId xmlns:a16="http://schemas.microsoft.com/office/drawing/2014/main" id="{3E5F6E67-633D-442D-A863-A9AB280A221E}"/>
              </a:ext>
            </a:extLst>
          </p:cNvPr>
          <p:cNvSpPr/>
          <p:nvPr/>
        </p:nvSpPr>
        <p:spPr>
          <a:xfrm>
            <a:off x="7726951" y="3765707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A49C2735-A677-45DE-963E-7874F19FCF9C}"/>
              </a:ext>
            </a:extLst>
          </p:cNvPr>
          <p:cNvSpPr/>
          <p:nvPr/>
        </p:nvSpPr>
        <p:spPr>
          <a:xfrm>
            <a:off x="7734004" y="530105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8DF49AA8-3DC5-4932-8368-2BB2AF67EAD4}"/>
              </a:ext>
            </a:extLst>
          </p:cNvPr>
          <p:cNvSpPr/>
          <p:nvPr/>
        </p:nvSpPr>
        <p:spPr>
          <a:xfrm>
            <a:off x="7368913" y="49880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1C69870B-2148-4734-9405-C5DFA40610F3}"/>
              </a:ext>
            </a:extLst>
          </p:cNvPr>
          <p:cNvSpPr/>
          <p:nvPr/>
        </p:nvSpPr>
        <p:spPr>
          <a:xfrm>
            <a:off x="6773762" y="4979088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35AA076D-7D6C-4C8C-974F-FBEDD102E7E5}"/>
              </a:ext>
            </a:extLst>
          </p:cNvPr>
          <p:cNvSpPr/>
          <p:nvPr/>
        </p:nvSpPr>
        <p:spPr>
          <a:xfrm>
            <a:off x="7088950" y="4979088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329AC453-A577-46A1-B6A5-8367FC60C56E}"/>
              </a:ext>
            </a:extLst>
          </p:cNvPr>
          <p:cNvSpPr/>
          <p:nvPr/>
        </p:nvSpPr>
        <p:spPr>
          <a:xfrm>
            <a:off x="7407496" y="530564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8FAC9A80-CEE5-402E-BC4C-382D53010907}"/>
              </a:ext>
            </a:extLst>
          </p:cNvPr>
          <p:cNvSpPr/>
          <p:nvPr/>
        </p:nvSpPr>
        <p:spPr>
          <a:xfrm>
            <a:off x="7704621" y="497217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9957F469-A62E-45D3-BE1C-5A6A0AC78C18}"/>
              </a:ext>
            </a:extLst>
          </p:cNvPr>
          <p:cNvSpPr/>
          <p:nvPr/>
        </p:nvSpPr>
        <p:spPr>
          <a:xfrm>
            <a:off x="6769354" y="5296583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D4C6AF9B-A8D5-420F-A366-49B1FA974CBC}"/>
              </a:ext>
            </a:extLst>
          </p:cNvPr>
          <p:cNvSpPr/>
          <p:nvPr/>
        </p:nvSpPr>
        <p:spPr>
          <a:xfrm>
            <a:off x="7089958" y="529744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Plus Sign 121">
            <a:extLst>
              <a:ext uri="{FF2B5EF4-FFF2-40B4-BE49-F238E27FC236}">
                <a16:creationId xmlns:a16="http://schemas.microsoft.com/office/drawing/2014/main" id="{63634FB7-878C-45F8-B65E-B39FDCA1C922}"/>
              </a:ext>
            </a:extLst>
          </p:cNvPr>
          <p:cNvSpPr/>
          <p:nvPr/>
        </p:nvSpPr>
        <p:spPr>
          <a:xfrm>
            <a:off x="8040329" y="502581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Plus Sign 131">
            <a:extLst>
              <a:ext uri="{FF2B5EF4-FFF2-40B4-BE49-F238E27FC236}">
                <a16:creationId xmlns:a16="http://schemas.microsoft.com/office/drawing/2014/main" id="{6E629F4D-3876-4FD4-9F4A-32CEFE5CCF4A}"/>
              </a:ext>
            </a:extLst>
          </p:cNvPr>
          <p:cNvSpPr/>
          <p:nvPr/>
        </p:nvSpPr>
        <p:spPr>
          <a:xfrm>
            <a:off x="8047565" y="567095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Flowchart: Connector 143">
            <a:extLst>
              <a:ext uri="{FF2B5EF4-FFF2-40B4-BE49-F238E27FC236}">
                <a16:creationId xmlns:a16="http://schemas.microsoft.com/office/drawing/2014/main" id="{78413AB4-D1C7-476C-8B51-E395FA130608}"/>
              </a:ext>
            </a:extLst>
          </p:cNvPr>
          <p:cNvSpPr/>
          <p:nvPr/>
        </p:nvSpPr>
        <p:spPr>
          <a:xfrm>
            <a:off x="6789290" y="5614079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Flowchart: Connector 145">
            <a:extLst>
              <a:ext uri="{FF2B5EF4-FFF2-40B4-BE49-F238E27FC236}">
                <a16:creationId xmlns:a16="http://schemas.microsoft.com/office/drawing/2014/main" id="{92D32907-89E9-45E3-BE91-26D09545BA4D}"/>
              </a:ext>
            </a:extLst>
          </p:cNvPr>
          <p:cNvSpPr/>
          <p:nvPr/>
        </p:nvSpPr>
        <p:spPr>
          <a:xfrm>
            <a:off x="7105600" y="56234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8" name="Flowchart: Connector 147">
            <a:extLst>
              <a:ext uri="{FF2B5EF4-FFF2-40B4-BE49-F238E27FC236}">
                <a16:creationId xmlns:a16="http://schemas.microsoft.com/office/drawing/2014/main" id="{6F1E8B4D-6BEE-4C72-A638-E4F8F605308D}"/>
              </a:ext>
            </a:extLst>
          </p:cNvPr>
          <p:cNvSpPr/>
          <p:nvPr/>
        </p:nvSpPr>
        <p:spPr>
          <a:xfrm>
            <a:off x="7734004" y="561188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2" name="Flowchart: Connector 151">
            <a:extLst>
              <a:ext uri="{FF2B5EF4-FFF2-40B4-BE49-F238E27FC236}">
                <a16:creationId xmlns:a16="http://schemas.microsoft.com/office/drawing/2014/main" id="{5E0DCF58-E1A0-406D-A3D8-FB45BED1BAE6}"/>
              </a:ext>
            </a:extLst>
          </p:cNvPr>
          <p:cNvSpPr/>
          <p:nvPr/>
        </p:nvSpPr>
        <p:spPr>
          <a:xfrm>
            <a:off x="7419150" y="56132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970DBAC6-BA76-4030-89A2-0513EEFF1DB4}"/>
              </a:ext>
            </a:extLst>
          </p:cNvPr>
          <p:cNvSpPr/>
          <p:nvPr/>
        </p:nvSpPr>
        <p:spPr>
          <a:xfrm>
            <a:off x="6781821" y="593005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8" name="Flowchart: Connector 157">
            <a:extLst>
              <a:ext uri="{FF2B5EF4-FFF2-40B4-BE49-F238E27FC236}">
                <a16:creationId xmlns:a16="http://schemas.microsoft.com/office/drawing/2014/main" id="{91911B0E-A707-454D-BF1C-097D8F8692FF}"/>
              </a:ext>
            </a:extLst>
          </p:cNvPr>
          <p:cNvSpPr/>
          <p:nvPr/>
        </p:nvSpPr>
        <p:spPr>
          <a:xfrm>
            <a:off x="7099225" y="592813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0" name="Flowchart: Connector 159">
            <a:extLst>
              <a:ext uri="{FF2B5EF4-FFF2-40B4-BE49-F238E27FC236}">
                <a16:creationId xmlns:a16="http://schemas.microsoft.com/office/drawing/2014/main" id="{2E5B9B3F-F743-4F29-910C-F626736F94EB}"/>
              </a:ext>
            </a:extLst>
          </p:cNvPr>
          <p:cNvSpPr/>
          <p:nvPr/>
        </p:nvSpPr>
        <p:spPr>
          <a:xfrm>
            <a:off x="774668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2" name="Flowchart: Connector 161">
            <a:extLst>
              <a:ext uri="{FF2B5EF4-FFF2-40B4-BE49-F238E27FC236}">
                <a16:creationId xmlns:a16="http://schemas.microsoft.com/office/drawing/2014/main" id="{2604E107-3B80-41D9-9EC5-F433FD7E227D}"/>
              </a:ext>
            </a:extLst>
          </p:cNvPr>
          <p:cNvSpPr/>
          <p:nvPr/>
        </p:nvSpPr>
        <p:spPr>
          <a:xfrm>
            <a:off x="743334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624A410A-A177-437E-8DAF-9A174821B7EE}"/>
              </a:ext>
            </a:extLst>
          </p:cNvPr>
          <p:cNvSpPr/>
          <p:nvPr/>
        </p:nvSpPr>
        <p:spPr>
          <a:xfrm>
            <a:off x="6779045" y="6252536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id="{0D5262EF-74E8-45BE-B236-E88709761C35}"/>
              </a:ext>
            </a:extLst>
          </p:cNvPr>
          <p:cNvSpPr/>
          <p:nvPr/>
        </p:nvSpPr>
        <p:spPr>
          <a:xfrm>
            <a:off x="7099225" y="6244885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" name="Plus Sign 193">
            <a:extLst>
              <a:ext uri="{FF2B5EF4-FFF2-40B4-BE49-F238E27FC236}">
                <a16:creationId xmlns:a16="http://schemas.microsoft.com/office/drawing/2014/main" id="{A0771206-D9E2-4D81-AF87-CC1447FCA5DB}"/>
              </a:ext>
            </a:extLst>
          </p:cNvPr>
          <p:cNvSpPr/>
          <p:nvPr/>
        </p:nvSpPr>
        <p:spPr>
          <a:xfrm>
            <a:off x="8045638" y="5355036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6" name="Plus Sign 195">
            <a:extLst>
              <a:ext uri="{FF2B5EF4-FFF2-40B4-BE49-F238E27FC236}">
                <a16:creationId xmlns:a16="http://schemas.microsoft.com/office/drawing/2014/main" id="{DC349C8E-F7EA-4D6E-A370-B1B0808DD470}"/>
              </a:ext>
            </a:extLst>
          </p:cNvPr>
          <p:cNvSpPr/>
          <p:nvPr/>
        </p:nvSpPr>
        <p:spPr>
          <a:xfrm>
            <a:off x="8058220" y="597629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DBF7C560-BB49-4A55-A881-2FC0EDF06289}"/>
              </a:ext>
            </a:extLst>
          </p:cNvPr>
          <p:cNvSpPr/>
          <p:nvPr/>
        </p:nvSpPr>
        <p:spPr>
          <a:xfrm>
            <a:off x="7735901" y="407525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A2A35FE-C375-42F9-B3A7-CA51C7078057}"/>
              </a:ext>
            </a:extLst>
          </p:cNvPr>
          <p:cNvSpPr/>
          <p:nvPr/>
        </p:nvSpPr>
        <p:spPr>
          <a:xfrm>
            <a:off x="7422209" y="400394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360F640F-C481-474A-9E98-F47E282579B4}"/>
              </a:ext>
            </a:extLst>
          </p:cNvPr>
          <p:cNvSpPr/>
          <p:nvPr/>
        </p:nvSpPr>
        <p:spPr>
          <a:xfrm>
            <a:off x="7405034" y="3690632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2A21E7-133C-45CE-8834-9FCB5AFB552D}"/>
              </a:ext>
            </a:extLst>
          </p:cNvPr>
          <p:cNvGrpSpPr/>
          <p:nvPr/>
        </p:nvGrpSpPr>
        <p:grpSpPr>
          <a:xfrm>
            <a:off x="7960033" y="3693503"/>
            <a:ext cx="586056" cy="345544"/>
            <a:chOff x="7960033" y="3693503"/>
            <a:chExt cx="586056" cy="345544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DF04AD91-D2A1-435E-992B-C6A6B918C86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:a16="http://schemas.microsoft.com/office/drawing/2014/main" id="{34843942-9328-4B0A-AAE0-69467978A35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D8D35B19-8CCA-4079-A532-875BFF2D850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D6EB34E5-3E31-4CB8-AF12-94C400FB56D9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F298CACE-1C2F-448E-B987-726FBD0A498B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7B54611-7390-4478-A850-D08D725BDBE4}"/>
              </a:ext>
            </a:extLst>
          </p:cNvPr>
          <p:cNvSpPr/>
          <p:nvPr/>
        </p:nvSpPr>
        <p:spPr>
          <a:xfrm>
            <a:off x="5354132" y="3726492"/>
            <a:ext cx="6688713" cy="125853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B84C40C-8661-45F1-A91B-16F5E98B23CE}"/>
              </a:ext>
            </a:extLst>
          </p:cNvPr>
          <p:cNvGrpSpPr/>
          <p:nvPr/>
        </p:nvGrpSpPr>
        <p:grpSpPr>
          <a:xfrm>
            <a:off x="8282352" y="5609878"/>
            <a:ext cx="586056" cy="345544"/>
            <a:chOff x="7960033" y="3693503"/>
            <a:chExt cx="586056" cy="345544"/>
          </a:xfrm>
        </p:grpSpPr>
        <p:sp>
          <p:nvSpPr>
            <p:cNvPr id="78" name="Flowchart: Connector 77">
              <a:extLst>
                <a:ext uri="{FF2B5EF4-FFF2-40B4-BE49-F238E27FC236}">
                  <a16:creationId xmlns:a16="http://schemas.microsoft.com/office/drawing/2014/main" id="{7B5CD4A4-BFD1-4E8C-B259-32E7F3D60FA5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id="{BBB7ECFF-3BBC-457B-8D07-71E5718CDBF5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7499EDE5-54E9-4C84-A883-9C5CEB416BA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29C7B1D2-3799-4E7E-8F21-75E4797E6CC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2E6B7F16-EDFA-498F-A072-EAE6BCB36C3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8213CA7-0EF3-4874-9E02-2D7BBBD3EAB2}"/>
              </a:ext>
            </a:extLst>
          </p:cNvPr>
          <p:cNvGrpSpPr/>
          <p:nvPr/>
        </p:nvGrpSpPr>
        <p:grpSpPr>
          <a:xfrm>
            <a:off x="8277134" y="4956974"/>
            <a:ext cx="586056" cy="345544"/>
            <a:chOff x="7960033" y="3693503"/>
            <a:chExt cx="586056" cy="345544"/>
          </a:xfrm>
        </p:grpSpPr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id="{7701776F-1670-41CF-983B-98E04F50B739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A04C0E3F-271F-4106-AD34-B3345CD4A293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Flowchart: Connector 85">
              <a:extLst>
                <a:ext uri="{FF2B5EF4-FFF2-40B4-BE49-F238E27FC236}">
                  <a16:creationId xmlns:a16="http://schemas.microsoft.com/office/drawing/2014/main" id="{E9C0CA2B-172A-44B7-A584-F0FB612D9C01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Flowchart: Connector 86">
              <a:extLst>
                <a:ext uri="{FF2B5EF4-FFF2-40B4-BE49-F238E27FC236}">
                  <a16:creationId xmlns:a16="http://schemas.microsoft.com/office/drawing/2014/main" id="{6A13893A-6960-4BF6-A9A6-58813997EAA2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13C72B05-73C9-4EF2-A073-528C9C55D353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F2E95F8-EEC8-47CE-AA39-E83C8B843D8F}"/>
              </a:ext>
            </a:extLst>
          </p:cNvPr>
          <p:cNvGrpSpPr/>
          <p:nvPr/>
        </p:nvGrpSpPr>
        <p:grpSpPr>
          <a:xfrm>
            <a:off x="8292257" y="5290580"/>
            <a:ext cx="586056" cy="345544"/>
            <a:chOff x="7960033" y="3693503"/>
            <a:chExt cx="586056" cy="345544"/>
          </a:xfrm>
        </p:grpSpPr>
        <p:sp>
          <p:nvSpPr>
            <p:cNvPr id="91" name="Flowchart: Connector 90">
              <a:extLst>
                <a:ext uri="{FF2B5EF4-FFF2-40B4-BE49-F238E27FC236}">
                  <a16:creationId xmlns:a16="http://schemas.microsoft.com/office/drawing/2014/main" id="{36B0B59A-63E3-4B17-AE3E-292B921A4002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id="{4F49BCA2-B523-4AE1-88F4-3DF877D935B4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5" name="Flowchart: Connector 94">
              <a:extLst>
                <a:ext uri="{FF2B5EF4-FFF2-40B4-BE49-F238E27FC236}">
                  <a16:creationId xmlns:a16="http://schemas.microsoft.com/office/drawing/2014/main" id="{40D36A35-82D5-4B7C-B79B-6680830F67F4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Flowchart: Connector 96">
              <a:extLst>
                <a:ext uri="{FF2B5EF4-FFF2-40B4-BE49-F238E27FC236}">
                  <a16:creationId xmlns:a16="http://schemas.microsoft.com/office/drawing/2014/main" id="{D4843BB8-E903-4211-AAEC-422A8FB0E7C7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id="{69A82E66-7803-4454-9B4D-54E6CE120DB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D757EAD-078B-4E58-AAA8-3069E3824BA8}"/>
              </a:ext>
            </a:extLst>
          </p:cNvPr>
          <p:cNvGrpSpPr/>
          <p:nvPr/>
        </p:nvGrpSpPr>
        <p:grpSpPr>
          <a:xfrm>
            <a:off x="8112433" y="3845903"/>
            <a:ext cx="586056" cy="345544"/>
            <a:chOff x="7960033" y="3693503"/>
            <a:chExt cx="586056" cy="345544"/>
          </a:xfrm>
        </p:grpSpPr>
        <p:sp>
          <p:nvSpPr>
            <p:cNvPr id="100" name="Flowchart: Connector 99">
              <a:extLst>
                <a:ext uri="{FF2B5EF4-FFF2-40B4-BE49-F238E27FC236}">
                  <a16:creationId xmlns:a16="http://schemas.microsoft.com/office/drawing/2014/main" id="{DF1E6649-038B-4E4D-9C78-35D8ECB6AC4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Flowchart: Connector 100">
              <a:extLst>
                <a:ext uri="{FF2B5EF4-FFF2-40B4-BE49-F238E27FC236}">
                  <a16:creationId xmlns:a16="http://schemas.microsoft.com/office/drawing/2014/main" id="{E2FF8023-7E12-4284-8A3C-22FD23DBBA2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Flowchart: Connector 102">
              <a:extLst>
                <a:ext uri="{FF2B5EF4-FFF2-40B4-BE49-F238E27FC236}">
                  <a16:creationId xmlns:a16="http://schemas.microsoft.com/office/drawing/2014/main" id="{6D3C631B-6FC5-4C07-9950-405A4FC2185A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Flowchart: Connector 104">
              <a:extLst>
                <a:ext uri="{FF2B5EF4-FFF2-40B4-BE49-F238E27FC236}">
                  <a16:creationId xmlns:a16="http://schemas.microsoft.com/office/drawing/2014/main" id="{E94518B2-264C-4A1F-9A26-11DEBBF3508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00334E9E-FDFA-416C-A2B7-8C50F39A3AEA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31B012F-97AE-4F65-B0C3-C83DAE957620}"/>
              </a:ext>
            </a:extLst>
          </p:cNvPr>
          <p:cNvGrpSpPr/>
          <p:nvPr/>
        </p:nvGrpSpPr>
        <p:grpSpPr>
          <a:xfrm>
            <a:off x="8295572" y="5915453"/>
            <a:ext cx="586056" cy="345544"/>
            <a:chOff x="7960033" y="3693503"/>
            <a:chExt cx="586056" cy="345544"/>
          </a:xfrm>
        </p:grpSpPr>
        <p:sp>
          <p:nvSpPr>
            <p:cNvPr id="111" name="Flowchart: Connector 110">
              <a:extLst>
                <a:ext uri="{FF2B5EF4-FFF2-40B4-BE49-F238E27FC236}">
                  <a16:creationId xmlns:a16="http://schemas.microsoft.com/office/drawing/2014/main" id="{25D3F77E-4586-40F2-8714-2C4DE51575D8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Flowchart: Connector 111">
              <a:extLst>
                <a:ext uri="{FF2B5EF4-FFF2-40B4-BE49-F238E27FC236}">
                  <a16:creationId xmlns:a16="http://schemas.microsoft.com/office/drawing/2014/main" id="{F564FED0-271A-4078-BE47-5F6643A4B7B2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3" name="Flowchart: Connector 112">
              <a:extLst>
                <a:ext uri="{FF2B5EF4-FFF2-40B4-BE49-F238E27FC236}">
                  <a16:creationId xmlns:a16="http://schemas.microsoft.com/office/drawing/2014/main" id="{6C41BA6D-F7F4-463D-AE45-E3F4073BC535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FCB21E46-1AB8-43CE-80B9-A00566139245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5" name="Flowchart: Connector 114">
              <a:extLst>
                <a:ext uri="{FF2B5EF4-FFF2-40B4-BE49-F238E27FC236}">
                  <a16:creationId xmlns:a16="http://schemas.microsoft.com/office/drawing/2014/main" id="{655D579C-98E9-49A8-8A74-866B64BE1D2C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E229F97-8B3C-4BA9-B4D7-2DD81CB16253}"/>
              </a:ext>
            </a:extLst>
          </p:cNvPr>
          <p:cNvSpPr/>
          <p:nvPr/>
        </p:nvSpPr>
        <p:spPr>
          <a:xfrm>
            <a:off x="347506" y="4762312"/>
            <a:ext cx="3392807" cy="67596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5312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564" y="2110665"/>
          <a:ext cx="4906237" cy="4394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6237">
                  <a:extLst>
                    <a:ext uri="{9D8B030D-6E8A-4147-A177-3AD203B41FA5}">
                      <a16:colId xmlns:a16="http://schemas.microsoft.com/office/drawing/2014/main" val="1137160221"/>
                    </a:ext>
                  </a:extLst>
                </a:gridCol>
              </a:tblGrid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>
                          <a:effectLst/>
                        </a:rPr>
                        <a:t>A. </a:t>
                      </a:r>
                      <a:r>
                        <a:rPr lang="en-US" sz="1500" b="1" u="sng">
                          <a:effectLst/>
                        </a:rPr>
                        <a:t>Tests</a:t>
                      </a:r>
                      <a:endParaRPr lang="en-US" sz="1500" b="1" u="sng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28216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Ordering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50137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result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65603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prior notes from each unique source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34483"/>
                  </a:ext>
                </a:extLst>
              </a:tr>
              <a:tr h="858113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B.</a:t>
                      </a: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Information from an independent historian</a:t>
                      </a:r>
                    </a:p>
                  </a:txBody>
                  <a:tcPr marL="12379" marR="12379" marT="0" marB="0">
                    <a:solidFill>
                      <a:srgbClr val="C89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581234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Tests: Next level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Independent interpretation of test</a:t>
                      </a:r>
                      <a:endParaRPr lang="en-US" sz="1500" b="1" i="0" u="sng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379" marR="12379" marT="0" marB="0">
                    <a:solidFill>
                      <a:srgbClr val="B74C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98949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Another provider</a:t>
                      </a:r>
                    </a:p>
                    <a:p>
                      <a:pPr marL="0" marR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effectLst/>
                        </a:rPr>
                        <a:t>Discussion of a test result or management plan with another provider (in another specialty)</a:t>
                      </a:r>
                    </a:p>
                  </a:txBody>
                  <a:tcPr marL="12379" marR="12379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326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08" y="797647"/>
            <a:ext cx="10930359" cy="68701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</a:pPr>
            <a:r>
              <a:rPr lang="en-US" sz="2933">
                <a:solidFill>
                  <a:srgbClr val="000000"/>
                </a:solidFill>
              </a:rPr>
              <a:t>Example #6:</a:t>
            </a:r>
            <a:endParaRPr lang="en-US" sz="2933">
              <a:ea typeface="+mj-lt"/>
              <a:cs typeface="+mj-lt"/>
            </a:endParaRPr>
          </a:p>
          <a:p>
            <a:pPr lvl="1">
              <a:spcAft>
                <a:spcPts val="751"/>
              </a:spcAft>
              <a:buFont typeface="Arial,Sans-Serif"/>
              <a:buChar char="•"/>
            </a:pPr>
            <a:r>
              <a:rPr lang="en-US" sz="2933" kern="1200">
                <a:solidFill>
                  <a:srgbClr val="000000"/>
                </a:solidFill>
                <a:latin typeface="Calibri Light"/>
                <a:cs typeface="Calibri Light"/>
              </a:rPr>
              <a:t>Cardiologist Dr. C orders an EKG and Cardiologist Dr. C personally interprets it, but know Cardiologist Dr. D (partner) will be get the professional component of the EKG</a:t>
            </a:r>
            <a:endParaRPr lang="en-US" sz="3600">
              <a:cs typeface="Calibri Ligh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7E65E0-BF32-4C3F-9FC2-111ECB52FD1F}"/>
              </a:ext>
            </a:extLst>
          </p:cNvPr>
          <p:cNvGraphicFramePr>
            <a:graphicFrameLocks noGrp="1"/>
          </p:cNvGraphicFramePr>
          <p:nvPr/>
        </p:nvGraphicFramePr>
        <p:xfrm>
          <a:off x="5377781" y="2073926"/>
          <a:ext cx="6688713" cy="471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669">
                  <a:extLst>
                    <a:ext uri="{9D8B030D-6E8A-4147-A177-3AD203B41FA5}">
                      <a16:colId xmlns:a16="http://schemas.microsoft.com/office/drawing/2014/main" val="3192559278"/>
                    </a:ext>
                  </a:extLst>
                </a:gridCol>
                <a:gridCol w="2189256">
                  <a:extLst>
                    <a:ext uri="{9D8B030D-6E8A-4147-A177-3AD203B41FA5}">
                      <a16:colId xmlns:a16="http://schemas.microsoft.com/office/drawing/2014/main" val="2802578618"/>
                    </a:ext>
                  </a:extLst>
                </a:gridCol>
                <a:gridCol w="3101788">
                  <a:extLst>
                    <a:ext uri="{9D8B030D-6E8A-4147-A177-3AD203B41FA5}">
                      <a16:colId xmlns:a16="http://schemas.microsoft.com/office/drawing/2014/main" val="2832423042"/>
                    </a:ext>
                  </a:extLst>
                </a:gridCol>
              </a:tblGrid>
              <a:tr h="418720">
                <a:tc>
                  <a:txBody>
                    <a:bodyPr/>
                    <a:lstStyle/>
                    <a:p>
                      <a:r>
                        <a:rPr lang="en-US" sz="1500"/>
                        <a:t>MDM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/>
                        <a:t>2.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As seen in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3154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r>
                        <a:rPr lang="en-US" sz="1500"/>
                        <a:t>Straightforward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>
                          <a:solidFill>
                            <a:schemeClr val="accent1"/>
                          </a:solidFill>
                        </a:rPr>
                        <a:t>New Patient Level 2 - 99202</a:t>
                      </a:r>
                    </a:p>
                    <a:p>
                      <a:r>
                        <a:rPr lang="en-US" sz="1500">
                          <a:solidFill>
                            <a:schemeClr val="accent2"/>
                          </a:solidFill>
                        </a:rPr>
                        <a:t>Established patient level 2 – 99212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31406"/>
                  </a:ext>
                </a:extLst>
              </a:tr>
              <a:tr h="638616">
                <a:tc>
                  <a:txBody>
                    <a:bodyPr/>
                    <a:lstStyle/>
                    <a:p>
                      <a:r>
                        <a:rPr lang="en-US" sz="1500"/>
                        <a:t>Low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3 - 99203</a:t>
                      </a: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3 – 99213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19622"/>
                  </a:ext>
                </a:extLst>
              </a:tr>
              <a:tr h="1280645">
                <a:tc>
                  <a:txBody>
                    <a:bodyPr/>
                    <a:lstStyle/>
                    <a:p>
                      <a:r>
                        <a:rPr lang="en-US" sz="1500"/>
                        <a:t>Moderate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4 - 99204</a:t>
                      </a: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4 - 99214</a:t>
                      </a:r>
                      <a:endParaRPr lang="en-US" sz="24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32120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en-US" sz="1500"/>
                        <a:t>High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5 - 99205</a:t>
                      </a:r>
                      <a:endParaRPr lang="en-US" sz="15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5 – 99215</a:t>
                      </a: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91014"/>
                  </a:ext>
                </a:extLst>
              </a:tr>
            </a:tbl>
          </a:graphicData>
        </a:graphic>
      </p:graphicFrame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FB8B8DE-B637-460A-A2D4-D2811B593B9F}"/>
              </a:ext>
            </a:extLst>
          </p:cNvPr>
          <p:cNvSpPr/>
          <p:nvPr/>
        </p:nvSpPr>
        <p:spPr>
          <a:xfrm>
            <a:off x="6779048" y="25239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E419CA7-EF79-4925-A6BA-C71B001DD2D7}"/>
              </a:ext>
            </a:extLst>
          </p:cNvPr>
          <p:cNvSpPr/>
          <p:nvPr/>
        </p:nvSpPr>
        <p:spPr>
          <a:xfrm>
            <a:off x="6779046" y="334544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072AA70-83DE-4569-BE5D-E9D9C9E7945B}"/>
              </a:ext>
            </a:extLst>
          </p:cNvPr>
          <p:cNvSpPr/>
          <p:nvPr/>
        </p:nvSpPr>
        <p:spPr>
          <a:xfrm>
            <a:off x="6779048" y="304018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5339057-5F88-426E-872D-CD0186DBB75E}"/>
              </a:ext>
            </a:extLst>
          </p:cNvPr>
          <p:cNvSpPr/>
          <p:nvPr/>
        </p:nvSpPr>
        <p:spPr>
          <a:xfrm>
            <a:off x="7096244" y="40022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4E595D2-0117-4FCD-8F6C-0F28BFE7E5FD}"/>
              </a:ext>
            </a:extLst>
          </p:cNvPr>
          <p:cNvSpPr/>
          <p:nvPr/>
        </p:nvSpPr>
        <p:spPr>
          <a:xfrm>
            <a:off x="6779045" y="399876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AB28F7C-EDCC-4ABE-AAED-44D836156D84}"/>
              </a:ext>
            </a:extLst>
          </p:cNvPr>
          <p:cNvSpPr/>
          <p:nvPr/>
        </p:nvSpPr>
        <p:spPr>
          <a:xfrm>
            <a:off x="7099225" y="304312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0621601-AC68-4374-9F63-7E5BDDEE36AB}"/>
              </a:ext>
            </a:extLst>
          </p:cNvPr>
          <p:cNvSpPr/>
          <p:nvPr/>
        </p:nvSpPr>
        <p:spPr>
          <a:xfrm>
            <a:off x="6785186" y="4609241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C3C79BE5-9ADE-45B4-8E9D-A3EDCCB42D00}"/>
              </a:ext>
            </a:extLst>
          </p:cNvPr>
          <p:cNvSpPr/>
          <p:nvPr/>
        </p:nvSpPr>
        <p:spPr>
          <a:xfrm>
            <a:off x="6769400" y="4287932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AE544AFC-FDFC-4761-8493-776F4867BE46}"/>
              </a:ext>
            </a:extLst>
          </p:cNvPr>
          <p:cNvSpPr/>
          <p:nvPr/>
        </p:nvSpPr>
        <p:spPr>
          <a:xfrm>
            <a:off x="6769400" y="367324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7D73807A-2D47-40A6-B2D8-9DC7251A94D6}"/>
              </a:ext>
            </a:extLst>
          </p:cNvPr>
          <p:cNvSpPr/>
          <p:nvPr/>
        </p:nvSpPr>
        <p:spPr>
          <a:xfrm>
            <a:off x="7092582" y="369086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Plus Sign 71">
            <a:extLst>
              <a:ext uri="{FF2B5EF4-FFF2-40B4-BE49-F238E27FC236}">
                <a16:creationId xmlns:a16="http://schemas.microsoft.com/office/drawing/2014/main" id="{3E5F6E67-633D-442D-A863-A9AB280A221E}"/>
              </a:ext>
            </a:extLst>
          </p:cNvPr>
          <p:cNvSpPr/>
          <p:nvPr/>
        </p:nvSpPr>
        <p:spPr>
          <a:xfrm>
            <a:off x="7726951" y="3765707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A49C2735-A677-45DE-963E-7874F19FCF9C}"/>
              </a:ext>
            </a:extLst>
          </p:cNvPr>
          <p:cNvSpPr/>
          <p:nvPr/>
        </p:nvSpPr>
        <p:spPr>
          <a:xfrm>
            <a:off x="7734004" y="530105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8DF49AA8-3DC5-4932-8368-2BB2AF67EAD4}"/>
              </a:ext>
            </a:extLst>
          </p:cNvPr>
          <p:cNvSpPr/>
          <p:nvPr/>
        </p:nvSpPr>
        <p:spPr>
          <a:xfrm>
            <a:off x="7368913" y="49880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1C69870B-2148-4734-9405-C5DFA40610F3}"/>
              </a:ext>
            </a:extLst>
          </p:cNvPr>
          <p:cNvSpPr/>
          <p:nvPr/>
        </p:nvSpPr>
        <p:spPr>
          <a:xfrm>
            <a:off x="6773762" y="4979088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35AA076D-7D6C-4C8C-974F-FBEDD102E7E5}"/>
              </a:ext>
            </a:extLst>
          </p:cNvPr>
          <p:cNvSpPr/>
          <p:nvPr/>
        </p:nvSpPr>
        <p:spPr>
          <a:xfrm>
            <a:off x="7088950" y="4979088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329AC453-A577-46A1-B6A5-8367FC60C56E}"/>
              </a:ext>
            </a:extLst>
          </p:cNvPr>
          <p:cNvSpPr/>
          <p:nvPr/>
        </p:nvSpPr>
        <p:spPr>
          <a:xfrm>
            <a:off x="7407496" y="530564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8FAC9A80-CEE5-402E-BC4C-382D53010907}"/>
              </a:ext>
            </a:extLst>
          </p:cNvPr>
          <p:cNvSpPr/>
          <p:nvPr/>
        </p:nvSpPr>
        <p:spPr>
          <a:xfrm>
            <a:off x="7704621" y="497217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9957F469-A62E-45D3-BE1C-5A6A0AC78C18}"/>
              </a:ext>
            </a:extLst>
          </p:cNvPr>
          <p:cNvSpPr/>
          <p:nvPr/>
        </p:nvSpPr>
        <p:spPr>
          <a:xfrm>
            <a:off x="6769354" y="5296583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D4C6AF9B-A8D5-420F-A366-49B1FA974CBC}"/>
              </a:ext>
            </a:extLst>
          </p:cNvPr>
          <p:cNvSpPr/>
          <p:nvPr/>
        </p:nvSpPr>
        <p:spPr>
          <a:xfrm>
            <a:off x="7089958" y="529744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Plus Sign 121">
            <a:extLst>
              <a:ext uri="{FF2B5EF4-FFF2-40B4-BE49-F238E27FC236}">
                <a16:creationId xmlns:a16="http://schemas.microsoft.com/office/drawing/2014/main" id="{63634FB7-878C-45F8-B65E-B39FDCA1C922}"/>
              </a:ext>
            </a:extLst>
          </p:cNvPr>
          <p:cNvSpPr/>
          <p:nvPr/>
        </p:nvSpPr>
        <p:spPr>
          <a:xfrm>
            <a:off x="8040329" y="502581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Plus Sign 131">
            <a:extLst>
              <a:ext uri="{FF2B5EF4-FFF2-40B4-BE49-F238E27FC236}">
                <a16:creationId xmlns:a16="http://schemas.microsoft.com/office/drawing/2014/main" id="{6E629F4D-3876-4FD4-9F4A-32CEFE5CCF4A}"/>
              </a:ext>
            </a:extLst>
          </p:cNvPr>
          <p:cNvSpPr/>
          <p:nvPr/>
        </p:nvSpPr>
        <p:spPr>
          <a:xfrm>
            <a:off x="8047565" y="567095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Flowchart: Connector 143">
            <a:extLst>
              <a:ext uri="{FF2B5EF4-FFF2-40B4-BE49-F238E27FC236}">
                <a16:creationId xmlns:a16="http://schemas.microsoft.com/office/drawing/2014/main" id="{78413AB4-D1C7-476C-8B51-E395FA130608}"/>
              </a:ext>
            </a:extLst>
          </p:cNvPr>
          <p:cNvSpPr/>
          <p:nvPr/>
        </p:nvSpPr>
        <p:spPr>
          <a:xfrm>
            <a:off x="6789290" y="5614079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Flowchart: Connector 145">
            <a:extLst>
              <a:ext uri="{FF2B5EF4-FFF2-40B4-BE49-F238E27FC236}">
                <a16:creationId xmlns:a16="http://schemas.microsoft.com/office/drawing/2014/main" id="{92D32907-89E9-45E3-BE91-26D09545BA4D}"/>
              </a:ext>
            </a:extLst>
          </p:cNvPr>
          <p:cNvSpPr/>
          <p:nvPr/>
        </p:nvSpPr>
        <p:spPr>
          <a:xfrm>
            <a:off x="7105600" y="56234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8" name="Flowchart: Connector 147">
            <a:extLst>
              <a:ext uri="{FF2B5EF4-FFF2-40B4-BE49-F238E27FC236}">
                <a16:creationId xmlns:a16="http://schemas.microsoft.com/office/drawing/2014/main" id="{6F1E8B4D-6BEE-4C72-A638-E4F8F605308D}"/>
              </a:ext>
            </a:extLst>
          </p:cNvPr>
          <p:cNvSpPr/>
          <p:nvPr/>
        </p:nvSpPr>
        <p:spPr>
          <a:xfrm>
            <a:off x="7734004" y="561188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2" name="Flowchart: Connector 151">
            <a:extLst>
              <a:ext uri="{FF2B5EF4-FFF2-40B4-BE49-F238E27FC236}">
                <a16:creationId xmlns:a16="http://schemas.microsoft.com/office/drawing/2014/main" id="{5E0DCF58-E1A0-406D-A3D8-FB45BED1BAE6}"/>
              </a:ext>
            </a:extLst>
          </p:cNvPr>
          <p:cNvSpPr/>
          <p:nvPr/>
        </p:nvSpPr>
        <p:spPr>
          <a:xfrm>
            <a:off x="7419150" y="56132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970DBAC6-BA76-4030-89A2-0513EEFF1DB4}"/>
              </a:ext>
            </a:extLst>
          </p:cNvPr>
          <p:cNvSpPr/>
          <p:nvPr/>
        </p:nvSpPr>
        <p:spPr>
          <a:xfrm>
            <a:off x="6781821" y="593005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8" name="Flowchart: Connector 157">
            <a:extLst>
              <a:ext uri="{FF2B5EF4-FFF2-40B4-BE49-F238E27FC236}">
                <a16:creationId xmlns:a16="http://schemas.microsoft.com/office/drawing/2014/main" id="{91911B0E-A707-454D-BF1C-097D8F8692FF}"/>
              </a:ext>
            </a:extLst>
          </p:cNvPr>
          <p:cNvSpPr/>
          <p:nvPr/>
        </p:nvSpPr>
        <p:spPr>
          <a:xfrm>
            <a:off x="7099225" y="592813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0" name="Flowchart: Connector 159">
            <a:extLst>
              <a:ext uri="{FF2B5EF4-FFF2-40B4-BE49-F238E27FC236}">
                <a16:creationId xmlns:a16="http://schemas.microsoft.com/office/drawing/2014/main" id="{2E5B9B3F-F743-4F29-910C-F626736F94EB}"/>
              </a:ext>
            </a:extLst>
          </p:cNvPr>
          <p:cNvSpPr/>
          <p:nvPr/>
        </p:nvSpPr>
        <p:spPr>
          <a:xfrm>
            <a:off x="774668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2" name="Flowchart: Connector 161">
            <a:extLst>
              <a:ext uri="{FF2B5EF4-FFF2-40B4-BE49-F238E27FC236}">
                <a16:creationId xmlns:a16="http://schemas.microsoft.com/office/drawing/2014/main" id="{2604E107-3B80-41D9-9EC5-F433FD7E227D}"/>
              </a:ext>
            </a:extLst>
          </p:cNvPr>
          <p:cNvSpPr/>
          <p:nvPr/>
        </p:nvSpPr>
        <p:spPr>
          <a:xfrm>
            <a:off x="743334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624A410A-A177-437E-8DAF-9A174821B7EE}"/>
              </a:ext>
            </a:extLst>
          </p:cNvPr>
          <p:cNvSpPr/>
          <p:nvPr/>
        </p:nvSpPr>
        <p:spPr>
          <a:xfrm>
            <a:off x="6779045" y="6252536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id="{0D5262EF-74E8-45BE-B236-E88709761C35}"/>
              </a:ext>
            </a:extLst>
          </p:cNvPr>
          <p:cNvSpPr/>
          <p:nvPr/>
        </p:nvSpPr>
        <p:spPr>
          <a:xfrm>
            <a:off x="7099225" y="6244885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" name="Plus Sign 193">
            <a:extLst>
              <a:ext uri="{FF2B5EF4-FFF2-40B4-BE49-F238E27FC236}">
                <a16:creationId xmlns:a16="http://schemas.microsoft.com/office/drawing/2014/main" id="{A0771206-D9E2-4D81-AF87-CC1447FCA5DB}"/>
              </a:ext>
            </a:extLst>
          </p:cNvPr>
          <p:cNvSpPr/>
          <p:nvPr/>
        </p:nvSpPr>
        <p:spPr>
          <a:xfrm>
            <a:off x="8045638" y="5355036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6" name="Plus Sign 195">
            <a:extLst>
              <a:ext uri="{FF2B5EF4-FFF2-40B4-BE49-F238E27FC236}">
                <a16:creationId xmlns:a16="http://schemas.microsoft.com/office/drawing/2014/main" id="{DC349C8E-F7EA-4D6E-A370-B1B0808DD470}"/>
              </a:ext>
            </a:extLst>
          </p:cNvPr>
          <p:cNvSpPr/>
          <p:nvPr/>
        </p:nvSpPr>
        <p:spPr>
          <a:xfrm>
            <a:off x="8058220" y="597629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DBF7C560-BB49-4A55-A881-2FC0EDF06289}"/>
              </a:ext>
            </a:extLst>
          </p:cNvPr>
          <p:cNvSpPr/>
          <p:nvPr/>
        </p:nvSpPr>
        <p:spPr>
          <a:xfrm>
            <a:off x="7735901" y="407525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A2A35FE-C375-42F9-B3A7-CA51C7078057}"/>
              </a:ext>
            </a:extLst>
          </p:cNvPr>
          <p:cNvSpPr/>
          <p:nvPr/>
        </p:nvSpPr>
        <p:spPr>
          <a:xfrm>
            <a:off x="7422209" y="400394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360F640F-C481-474A-9E98-F47E282579B4}"/>
              </a:ext>
            </a:extLst>
          </p:cNvPr>
          <p:cNvSpPr/>
          <p:nvPr/>
        </p:nvSpPr>
        <p:spPr>
          <a:xfrm>
            <a:off x="7405034" y="3690632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2A21E7-133C-45CE-8834-9FCB5AFB552D}"/>
              </a:ext>
            </a:extLst>
          </p:cNvPr>
          <p:cNvGrpSpPr/>
          <p:nvPr/>
        </p:nvGrpSpPr>
        <p:grpSpPr>
          <a:xfrm>
            <a:off x="7960033" y="3693503"/>
            <a:ext cx="586056" cy="345544"/>
            <a:chOff x="7960033" y="3693503"/>
            <a:chExt cx="586056" cy="345544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DF04AD91-D2A1-435E-992B-C6A6B918C86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:a16="http://schemas.microsoft.com/office/drawing/2014/main" id="{34843942-9328-4B0A-AAE0-69467978A35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D8D35B19-8CCA-4079-A532-875BFF2D850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D6EB34E5-3E31-4CB8-AF12-94C400FB56D9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F298CACE-1C2F-448E-B987-726FBD0A498B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7B54611-7390-4478-A850-D08D725BDBE4}"/>
              </a:ext>
            </a:extLst>
          </p:cNvPr>
          <p:cNvSpPr/>
          <p:nvPr/>
        </p:nvSpPr>
        <p:spPr>
          <a:xfrm>
            <a:off x="5354132" y="2494982"/>
            <a:ext cx="6688713" cy="53393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B84C40C-8661-45F1-A91B-16F5E98B23CE}"/>
              </a:ext>
            </a:extLst>
          </p:cNvPr>
          <p:cNvGrpSpPr/>
          <p:nvPr/>
        </p:nvGrpSpPr>
        <p:grpSpPr>
          <a:xfrm>
            <a:off x="8282352" y="5609878"/>
            <a:ext cx="586056" cy="345544"/>
            <a:chOff x="7960033" y="3693503"/>
            <a:chExt cx="586056" cy="345544"/>
          </a:xfrm>
        </p:grpSpPr>
        <p:sp>
          <p:nvSpPr>
            <p:cNvPr id="78" name="Flowchart: Connector 77">
              <a:extLst>
                <a:ext uri="{FF2B5EF4-FFF2-40B4-BE49-F238E27FC236}">
                  <a16:creationId xmlns:a16="http://schemas.microsoft.com/office/drawing/2014/main" id="{7B5CD4A4-BFD1-4E8C-B259-32E7F3D60FA5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id="{BBB7ECFF-3BBC-457B-8D07-71E5718CDBF5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7499EDE5-54E9-4C84-A883-9C5CEB416BA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29C7B1D2-3799-4E7E-8F21-75E4797E6CC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2E6B7F16-EDFA-498F-A072-EAE6BCB36C3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8213CA7-0EF3-4874-9E02-2D7BBBD3EAB2}"/>
              </a:ext>
            </a:extLst>
          </p:cNvPr>
          <p:cNvGrpSpPr/>
          <p:nvPr/>
        </p:nvGrpSpPr>
        <p:grpSpPr>
          <a:xfrm>
            <a:off x="8277134" y="4956974"/>
            <a:ext cx="586056" cy="345544"/>
            <a:chOff x="7960033" y="3693503"/>
            <a:chExt cx="586056" cy="345544"/>
          </a:xfrm>
        </p:grpSpPr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id="{7701776F-1670-41CF-983B-98E04F50B739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A04C0E3F-271F-4106-AD34-B3345CD4A293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Flowchart: Connector 85">
              <a:extLst>
                <a:ext uri="{FF2B5EF4-FFF2-40B4-BE49-F238E27FC236}">
                  <a16:creationId xmlns:a16="http://schemas.microsoft.com/office/drawing/2014/main" id="{E9C0CA2B-172A-44B7-A584-F0FB612D9C01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Flowchart: Connector 86">
              <a:extLst>
                <a:ext uri="{FF2B5EF4-FFF2-40B4-BE49-F238E27FC236}">
                  <a16:creationId xmlns:a16="http://schemas.microsoft.com/office/drawing/2014/main" id="{6A13893A-6960-4BF6-A9A6-58813997EAA2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13C72B05-73C9-4EF2-A073-528C9C55D353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F2E95F8-EEC8-47CE-AA39-E83C8B843D8F}"/>
              </a:ext>
            </a:extLst>
          </p:cNvPr>
          <p:cNvGrpSpPr/>
          <p:nvPr/>
        </p:nvGrpSpPr>
        <p:grpSpPr>
          <a:xfrm>
            <a:off x="8292257" y="5290580"/>
            <a:ext cx="586056" cy="345544"/>
            <a:chOff x="7960033" y="3693503"/>
            <a:chExt cx="586056" cy="345544"/>
          </a:xfrm>
        </p:grpSpPr>
        <p:sp>
          <p:nvSpPr>
            <p:cNvPr id="91" name="Flowchart: Connector 90">
              <a:extLst>
                <a:ext uri="{FF2B5EF4-FFF2-40B4-BE49-F238E27FC236}">
                  <a16:creationId xmlns:a16="http://schemas.microsoft.com/office/drawing/2014/main" id="{36B0B59A-63E3-4B17-AE3E-292B921A4002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id="{4F49BCA2-B523-4AE1-88F4-3DF877D935B4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5" name="Flowchart: Connector 94">
              <a:extLst>
                <a:ext uri="{FF2B5EF4-FFF2-40B4-BE49-F238E27FC236}">
                  <a16:creationId xmlns:a16="http://schemas.microsoft.com/office/drawing/2014/main" id="{40D36A35-82D5-4B7C-B79B-6680830F67F4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Flowchart: Connector 96">
              <a:extLst>
                <a:ext uri="{FF2B5EF4-FFF2-40B4-BE49-F238E27FC236}">
                  <a16:creationId xmlns:a16="http://schemas.microsoft.com/office/drawing/2014/main" id="{D4843BB8-E903-4211-AAEC-422A8FB0E7C7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id="{69A82E66-7803-4454-9B4D-54E6CE120DB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D757EAD-078B-4E58-AAA8-3069E3824BA8}"/>
              </a:ext>
            </a:extLst>
          </p:cNvPr>
          <p:cNvGrpSpPr/>
          <p:nvPr/>
        </p:nvGrpSpPr>
        <p:grpSpPr>
          <a:xfrm>
            <a:off x="8112433" y="3845903"/>
            <a:ext cx="586056" cy="345544"/>
            <a:chOff x="7960033" y="3693503"/>
            <a:chExt cx="586056" cy="345544"/>
          </a:xfrm>
        </p:grpSpPr>
        <p:sp>
          <p:nvSpPr>
            <p:cNvPr id="100" name="Flowchart: Connector 99">
              <a:extLst>
                <a:ext uri="{FF2B5EF4-FFF2-40B4-BE49-F238E27FC236}">
                  <a16:creationId xmlns:a16="http://schemas.microsoft.com/office/drawing/2014/main" id="{DF1E6649-038B-4E4D-9C78-35D8ECB6AC4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Flowchart: Connector 100">
              <a:extLst>
                <a:ext uri="{FF2B5EF4-FFF2-40B4-BE49-F238E27FC236}">
                  <a16:creationId xmlns:a16="http://schemas.microsoft.com/office/drawing/2014/main" id="{E2FF8023-7E12-4284-8A3C-22FD23DBBA2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Flowchart: Connector 102">
              <a:extLst>
                <a:ext uri="{FF2B5EF4-FFF2-40B4-BE49-F238E27FC236}">
                  <a16:creationId xmlns:a16="http://schemas.microsoft.com/office/drawing/2014/main" id="{6D3C631B-6FC5-4C07-9950-405A4FC2185A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Flowchart: Connector 104">
              <a:extLst>
                <a:ext uri="{FF2B5EF4-FFF2-40B4-BE49-F238E27FC236}">
                  <a16:creationId xmlns:a16="http://schemas.microsoft.com/office/drawing/2014/main" id="{E94518B2-264C-4A1F-9A26-11DEBBF3508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00334E9E-FDFA-416C-A2B7-8C50F39A3AEA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31B012F-97AE-4F65-B0C3-C83DAE957620}"/>
              </a:ext>
            </a:extLst>
          </p:cNvPr>
          <p:cNvGrpSpPr/>
          <p:nvPr/>
        </p:nvGrpSpPr>
        <p:grpSpPr>
          <a:xfrm>
            <a:off x="8295572" y="5915453"/>
            <a:ext cx="586056" cy="345544"/>
            <a:chOff x="7960033" y="3693503"/>
            <a:chExt cx="586056" cy="345544"/>
          </a:xfrm>
        </p:grpSpPr>
        <p:sp>
          <p:nvSpPr>
            <p:cNvPr id="111" name="Flowchart: Connector 110">
              <a:extLst>
                <a:ext uri="{FF2B5EF4-FFF2-40B4-BE49-F238E27FC236}">
                  <a16:creationId xmlns:a16="http://schemas.microsoft.com/office/drawing/2014/main" id="{25D3F77E-4586-40F2-8714-2C4DE51575D8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Flowchart: Connector 111">
              <a:extLst>
                <a:ext uri="{FF2B5EF4-FFF2-40B4-BE49-F238E27FC236}">
                  <a16:creationId xmlns:a16="http://schemas.microsoft.com/office/drawing/2014/main" id="{F564FED0-271A-4078-BE47-5F6643A4B7B2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3" name="Flowchart: Connector 112">
              <a:extLst>
                <a:ext uri="{FF2B5EF4-FFF2-40B4-BE49-F238E27FC236}">
                  <a16:creationId xmlns:a16="http://schemas.microsoft.com/office/drawing/2014/main" id="{6C41BA6D-F7F4-463D-AE45-E3F4073BC535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FCB21E46-1AB8-43CE-80B9-A00566139245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5" name="Flowchart: Connector 114">
              <a:extLst>
                <a:ext uri="{FF2B5EF4-FFF2-40B4-BE49-F238E27FC236}">
                  <a16:creationId xmlns:a16="http://schemas.microsoft.com/office/drawing/2014/main" id="{655D579C-98E9-49A8-8A74-866B64BE1D2C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E229F97-8B3C-4BA9-B4D7-2DD81CB16253}"/>
              </a:ext>
            </a:extLst>
          </p:cNvPr>
          <p:cNvSpPr/>
          <p:nvPr/>
        </p:nvSpPr>
        <p:spPr>
          <a:xfrm>
            <a:off x="349564" y="2523965"/>
            <a:ext cx="3346537" cy="51621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7" name="&quot;Not Allowed&quot; Symbol 116">
            <a:extLst>
              <a:ext uri="{FF2B5EF4-FFF2-40B4-BE49-F238E27FC236}">
                <a16:creationId xmlns:a16="http://schemas.microsoft.com/office/drawing/2014/main" id="{47C9124D-08EC-4A4A-910B-2455B92F0D14}"/>
              </a:ext>
            </a:extLst>
          </p:cNvPr>
          <p:cNvSpPr/>
          <p:nvPr/>
        </p:nvSpPr>
        <p:spPr>
          <a:xfrm>
            <a:off x="1253789" y="4729322"/>
            <a:ext cx="897039" cy="83916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2065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564" y="2110665"/>
          <a:ext cx="4906237" cy="4394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6237">
                  <a:extLst>
                    <a:ext uri="{9D8B030D-6E8A-4147-A177-3AD203B41FA5}">
                      <a16:colId xmlns:a16="http://schemas.microsoft.com/office/drawing/2014/main" val="1137160221"/>
                    </a:ext>
                  </a:extLst>
                </a:gridCol>
              </a:tblGrid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>
                          <a:effectLst/>
                        </a:rPr>
                        <a:t>A. </a:t>
                      </a:r>
                      <a:r>
                        <a:rPr lang="en-US" sz="1500" b="1" u="sng">
                          <a:effectLst/>
                        </a:rPr>
                        <a:t>Tests</a:t>
                      </a:r>
                      <a:endParaRPr lang="en-US" sz="1500" b="1" u="sng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28216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Ordering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50137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result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65603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prior notes from each unique source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34483"/>
                  </a:ext>
                </a:extLst>
              </a:tr>
              <a:tr h="858113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B.</a:t>
                      </a: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Information from an independent historian</a:t>
                      </a:r>
                    </a:p>
                  </a:txBody>
                  <a:tcPr marL="12379" marR="12379" marT="0" marB="0">
                    <a:solidFill>
                      <a:srgbClr val="C89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581234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Tests: Next level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Independent interpretation of test</a:t>
                      </a:r>
                      <a:endParaRPr lang="en-US" sz="1500" b="1" i="0" u="sng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379" marR="12379" marT="0" marB="0">
                    <a:solidFill>
                      <a:srgbClr val="B74C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98949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Another provider</a:t>
                      </a:r>
                    </a:p>
                    <a:p>
                      <a:pPr marL="0" marR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effectLst/>
                        </a:rPr>
                        <a:t>Discussion of a test result or management plan with another provider (in another specialty)</a:t>
                      </a:r>
                    </a:p>
                  </a:txBody>
                  <a:tcPr marL="12379" marR="12379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326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33" y="805843"/>
            <a:ext cx="10930359" cy="68701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</a:pPr>
            <a:r>
              <a:rPr lang="en-US" sz="2400">
                <a:solidFill>
                  <a:srgbClr val="000000"/>
                </a:solidFill>
              </a:rPr>
              <a:t>Example #7:</a:t>
            </a:r>
            <a:endParaRPr lang="en-US" sz="2400">
              <a:ea typeface="+mj-lt"/>
              <a:cs typeface="+mj-lt"/>
            </a:endParaRPr>
          </a:p>
          <a:p>
            <a:pPr lvl="1">
              <a:spcAft>
                <a:spcPts val="751"/>
              </a:spcAft>
              <a:buFont typeface="Arial,Sans-Serif"/>
              <a:buChar char="•"/>
            </a:pPr>
            <a:r>
              <a:rPr lang="en-US" sz="2400" kern="1200">
                <a:solidFill>
                  <a:srgbClr val="000000"/>
                </a:solidFill>
                <a:latin typeface="Calibri Light"/>
                <a:cs typeface="Calibri Light"/>
              </a:rPr>
              <a:t>Cardiologist Dr. C orders an echocardiogram and Cardiologist Dr. D personally interpret it, Cardiologist Dr. E reviews the report at a follow up visit; Cardiology Dr. C already took credit for ordering and Cardiology Dr. D took credit for formally interpreting, Cardiology Dr. E has no point</a:t>
            </a:r>
            <a:endParaRPr lang="en-US" sz="2800">
              <a:cs typeface="Calibri Ligh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7E65E0-BF32-4C3F-9FC2-111ECB52FD1F}"/>
              </a:ext>
            </a:extLst>
          </p:cNvPr>
          <p:cNvGraphicFramePr>
            <a:graphicFrameLocks noGrp="1"/>
          </p:cNvGraphicFramePr>
          <p:nvPr/>
        </p:nvGraphicFramePr>
        <p:xfrm>
          <a:off x="5377781" y="2073926"/>
          <a:ext cx="6688713" cy="471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669">
                  <a:extLst>
                    <a:ext uri="{9D8B030D-6E8A-4147-A177-3AD203B41FA5}">
                      <a16:colId xmlns:a16="http://schemas.microsoft.com/office/drawing/2014/main" val="3192559278"/>
                    </a:ext>
                  </a:extLst>
                </a:gridCol>
                <a:gridCol w="2189256">
                  <a:extLst>
                    <a:ext uri="{9D8B030D-6E8A-4147-A177-3AD203B41FA5}">
                      <a16:colId xmlns:a16="http://schemas.microsoft.com/office/drawing/2014/main" val="2802578618"/>
                    </a:ext>
                  </a:extLst>
                </a:gridCol>
                <a:gridCol w="3101788">
                  <a:extLst>
                    <a:ext uri="{9D8B030D-6E8A-4147-A177-3AD203B41FA5}">
                      <a16:colId xmlns:a16="http://schemas.microsoft.com/office/drawing/2014/main" val="2832423042"/>
                    </a:ext>
                  </a:extLst>
                </a:gridCol>
              </a:tblGrid>
              <a:tr h="418720">
                <a:tc>
                  <a:txBody>
                    <a:bodyPr/>
                    <a:lstStyle/>
                    <a:p>
                      <a:r>
                        <a:rPr lang="en-US" sz="1500"/>
                        <a:t>MDM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/>
                        <a:t>2.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As seen in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3154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r>
                        <a:rPr lang="en-US" sz="1500"/>
                        <a:t>Straightforward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>
                          <a:solidFill>
                            <a:schemeClr val="accent1"/>
                          </a:solidFill>
                        </a:rPr>
                        <a:t>New Patient Level 2 - 99202</a:t>
                      </a:r>
                    </a:p>
                    <a:p>
                      <a:r>
                        <a:rPr lang="en-US" sz="1500">
                          <a:solidFill>
                            <a:schemeClr val="accent2"/>
                          </a:solidFill>
                        </a:rPr>
                        <a:t>Established patient level 2 – 99212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31406"/>
                  </a:ext>
                </a:extLst>
              </a:tr>
              <a:tr h="638616">
                <a:tc>
                  <a:txBody>
                    <a:bodyPr/>
                    <a:lstStyle/>
                    <a:p>
                      <a:r>
                        <a:rPr lang="en-US" sz="1500"/>
                        <a:t>Low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3 - 99203</a:t>
                      </a: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3 – 99213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19622"/>
                  </a:ext>
                </a:extLst>
              </a:tr>
              <a:tr h="1280645">
                <a:tc>
                  <a:txBody>
                    <a:bodyPr/>
                    <a:lstStyle/>
                    <a:p>
                      <a:r>
                        <a:rPr lang="en-US" sz="1500"/>
                        <a:t>Moderate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4 - 99204</a:t>
                      </a: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4 - 99214</a:t>
                      </a:r>
                      <a:endParaRPr lang="en-US" sz="24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32120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en-US" sz="1500"/>
                        <a:t>High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5 - 99205</a:t>
                      </a:r>
                      <a:endParaRPr lang="en-US" sz="15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5 – 99215</a:t>
                      </a: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91014"/>
                  </a:ext>
                </a:extLst>
              </a:tr>
            </a:tbl>
          </a:graphicData>
        </a:graphic>
      </p:graphicFrame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FB8B8DE-B637-460A-A2D4-D2811B593B9F}"/>
              </a:ext>
            </a:extLst>
          </p:cNvPr>
          <p:cNvSpPr/>
          <p:nvPr/>
        </p:nvSpPr>
        <p:spPr>
          <a:xfrm>
            <a:off x="6779048" y="25239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E419CA7-EF79-4925-A6BA-C71B001DD2D7}"/>
              </a:ext>
            </a:extLst>
          </p:cNvPr>
          <p:cNvSpPr/>
          <p:nvPr/>
        </p:nvSpPr>
        <p:spPr>
          <a:xfrm>
            <a:off x="6779046" y="334544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072AA70-83DE-4569-BE5D-E9D9C9E7945B}"/>
              </a:ext>
            </a:extLst>
          </p:cNvPr>
          <p:cNvSpPr/>
          <p:nvPr/>
        </p:nvSpPr>
        <p:spPr>
          <a:xfrm>
            <a:off x="6779048" y="304018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5339057-5F88-426E-872D-CD0186DBB75E}"/>
              </a:ext>
            </a:extLst>
          </p:cNvPr>
          <p:cNvSpPr/>
          <p:nvPr/>
        </p:nvSpPr>
        <p:spPr>
          <a:xfrm>
            <a:off x="7096244" y="40022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4E595D2-0117-4FCD-8F6C-0F28BFE7E5FD}"/>
              </a:ext>
            </a:extLst>
          </p:cNvPr>
          <p:cNvSpPr/>
          <p:nvPr/>
        </p:nvSpPr>
        <p:spPr>
          <a:xfrm>
            <a:off x="6779045" y="399876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AB28F7C-EDCC-4ABE-AAED-44D836156D84}"/>
              </a:ext>
            </a:extLst>
          </p:cNvPr>
          <p:cNvSpPr/>
          <p:nvPr/>
        </p:nvSpPr>
        <p:spPr>
          <a:xfrm>
            <a:off x="7099225" y="304312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0621601-AC68-4374-9F63-7E5BDDEE36AB}"/>
              </a:ext>
            </a:extLst>
          </p:cNvPr>
          <p:cNvSpPr/>
          <p:nvPr/>
        </p:nvSpPr>
        <p:spPr>
          <a:xfrm>
            <a:off x="6785186" y="4609241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C3C79BE5-9ADE-45B4-8E9D-A3EDCCB42D00}"/>
              </a:ext>
            </a:extLst>
          </p:cNvPr>
          <p:cNvSpPr/>
          <p:nvPr/>
        </p:nvSpPr>
        <p:spPr>
          <a:xfrm>
            <a:off x="6769400" y="4287932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AE544AFC-FDFC-4761-8493-776F4867BE46}"/>
              </a:ext>
            </a:extLst>
          </p:cNvPr>
          <p:cNvSpPr/>
          <p:nvPr/>
        </p:nvSpPr>
        <p:spPr>
          <a:xfrm>
            <a:off x="6769400" y="367324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7D73807A-2D47-40A6-B2D8-9DC7251A94D6}"/>
              </a:ext>
            </a:extLst>
          </p:cNvPr>
          <p:cNvSpPr/>
          <p:nvPr/>
        </p:nvSpPr>
        <p:spPr>
          <a:xfrm>
            <a:off x="7092582" y="369086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Plus Sign 71">
            <a:extLst>
              <a:ext uri="{FF2B5EF4-FFF2-40B4-BE49-F238E27FC236}">
                <a16:creationId xmlns:a16="http://schemas.microsoft.com/office/drawing/2014/main" id="{3E5F6E67-633D-442D-A863-A9AB280A221E}"/>
              </a:ext>
            </a:extLst>
          </p:cNvPr>
          <p:cNvSpPr/>
          <p:nvPr/>
        </p:nvSpPr>
        <p:spPr>
          <a:xfrm>
            <a:off x="7726951" y="3765707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A49C2735-A677-45DE-963E-7874F19FCF9C}"/>
              </a:ext>
            </a:extLst>
          </p:cNvPr>
          <p:cNvSpPr/>
          <p:nvPr/>
        </p:nvSpPr>
        <p:spPr>
          <a:xfrm>
            <a:off x="7734004" y="530105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8DF49AA8-3DC5-4932-8368-2BB2AF67EAD4}"/>
              </a:ext>
            </a:extLst>
          </p:cNvPr>
          <p:cNvSpPr/>
          <p:nvPr/>
        </p:nvSpPr>
        <p:spPr>
          <a:xfrm>
            <a:off x="7368913" y="49880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1C69870B-2148-4734-9405-C5DFA40610F3}"/>
              </a:ext>
            </a:extLst>
          </p:cNvPr>
          <p:cNvSpPr/>
          <p:nvPr/>
        </p:nvSpPr>
        <p:spPr>
          <a:xfrm>
            <a:off x="6773762" y="4979088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35AA076D-7D6C-4C8C-974F-FBEDD102E7E5}"/>
              </a:ext>
            </a:extLst>
          </p:cNvPr>
          <p:cNvSpPr/>
          <p:nvPr/>
        </p:nvSpPr>
        <p:spPr>
          <a:xfrm>
            <a:off x="7088950" y="4979088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329AC453-A577-46A1-B6A5-8367FC60C56E}"/>
              </a:ext>
            </a:extLst>
          </p:cNvPr>
          <p:cNvSpPr/>
          <p:nvPr/>
        </p:nvSpPr>
        <p:spPr>
          <a:xfrm>
            <a:off x="7407496" y="530564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8FAC9A80-CEE5-402E-BC4C-382D53010907}"/>
              </a:ext>
            </a:extLst>
          </p:cNvPr>
          <p:cNvSpPr/>
          <p:nvPr/>
        </p:nvSpPr>
        <p:spPr>
          <a:xfrm>
            <a:off x="7704621" y="497217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9957F469-A62E-45D3-BE1C-5A6A0AC78C18}"/>
              </a:ext>
            </a:extLst>
          </p:cNvPr>
          <p:cNvSpPr/>
          <p:nvPr/>
        </p:nvSpPr>
        <p:spPr>
          <a:xfrm>
            <a:off x="6769354" y="5296583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D4C6AF9B-A8D5-420F-A366-49B1FA974CBC}"/>
              </a:ext>
            </a:extLst>
          </p:cNvPr>
          <p:cNvSpPr/>
          <p:nvPr/>
        </p:nvSpPr>
        <p:spPr>
          <a:xfrm>
            <a:off x="7089958" y="529744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Plus Sign 121">
            <a:extLst>
              <a:ext uri="{FF2B5EF4-FFF2-40B4-BE49-F238E27FC236}">
                <a16:creationId xmlns:a16="http://schemas.microsoft.com/office/drawing/2014/main" id="{63634FB7-878C-45F8-B65E-B39FDCA1C922}"/>
              </a:ext>
            </a:extLst>
          </p:cNvPr>
          <p:cNvSpPr/>
          <p:nvPr/>
        </p:nvSpPr>
        <p:spPr>
          <a:xfrm>
            <a:off x="8040329" y="502581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Plus Sign 131">
            <a:extLst>
              <a:ext uri="{FF2B5EF4-FFF2-40B4-BE49-F238E27FC236}">
                <a16:creationId xmlns:a16="http://schemas.microsoft.com/office/drawing/2014/main" id="{6E629F4D-3876-4FD4-9F4A-32CEFE5CCF4A}"/>
              </a:ext>
            </a:extLst>
          </p:cNvPr>
          <p:cNvSpPr/>
          <p:nvPr/>
        </p:nvSpPr>
        <p:spPr>
          <a:xfrm>
            <a:off x="8047565" y="567095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Flowchart: Connector 143">
            <a:extLst>
              <a:ext uri="{FF2B5EF4-FFF2-40B4-BE49-F238E27FC236}">
                <a16:creationId xmlns:a16="http://schemas.microsoft.com/office/drawing/2014/main" id="{78413AB4-D1C7-476C-8B51-E395FA130608}"/>
              </a:ext>
            </a:extLst>
          </p:cNvPr>
          <p:cNvSpPr/>
          <p:nvPr/>
        </p:nvSpPr>
        <p:spPr>
          <a:xfrm>
            <a:off x="6789290" y="5614079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Flowchart: Connector 145">
            <a:extLst>
              <a:ext uri="{FF2B5EF4-FFF2-40B4-BE49-F238E27FC236}">
                <a16:creationId xmlns:a16="http://schemas.microsoft.com/office/drawing/2014/main" id="{92D32907-89E9-45E3-BE91-26D09545BA4D}"/>
              </a:ext>
            </a:extLst>
          </p:cNvPr>
          <p:cNvSpPr/>
          <p:nvPr/>
        </p:nvSpPr>
        <p:spPr>
          <a:xfrm>
            <a:off x="7105600" y="56234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8" name="Flowchart: Connector 147">
            <a:extLst>
              <a:ext uri="{FF2B5EF4-FFF2-40B4-BE49-F238E27FC236}">
                <a16:creationId xmlns:a16="http://schemas.microsoft.com/office/drawing/2014/main" id="{6F1E8B4D-6BEE-4C72-A638-E4F8F605308D}"/>
              </a:ext>
            </a:extLst>
          </p:cNvPr>
          <p:cNvSpPr/>
          <p:nvPr/>
        </p:nvSpPr>
        <p:spPr>
          <a:xfrm>
            <a:off x="7734004" y="561188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2" name="Flowchart: Connector 151">
            <a:extLst>
              <a:ext uri="{FF2B5EF4-FFF2-40B4-BE49-F238E27FC236}">
                <a16:creationId xmlns:a16="http://schemas.microsoft.com/office/drawing/2014/main" id="{5E0DCF58-E1A0-406D-A3D8-FB45BED1BAE6}"/>
              </a:ext>
            </a:extLst>
          </p:cNvPr>
          <p:cNvSpPr/>
          <p:nvPr/>
        </p:nvSpPr>
        <p:spPr>
          <a:xfrm>
            <a:off x="7419150" y="56132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970DBAC6-BA76-4030-89A2-0513EEFF1DB4}"/>
              </a:ext>
            </a:extLst>
          </p:cNvPr>
          <p:cNvSpPr/>
          <p:nvPr/>
        </p:nvSpPr>
        <p:spPr>
          <a:xfrm>
            <a:off x="6781821" y="593005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8" name="Flowchart: Connector 157">
            <a:extLst>
              <a:ext uri="{FF2B5EF4-FFF2-40B4-BE49-F238E27FC236}">
                <a16:creationId xmlns:a16="http://schemas.microsoft.com/office/drawing/2014/main" id="{91911B0E-A707-454D-BF1C-097D8F8692FF}"/>
              </a:ext>
            </a:extLst>
          </p:cNvPr>
          <p:cNvSpPr/>
          <p:nvPr/>
        </p:nvSpPr>
        <p:spPr>
          <a:xfrm>
            <a:off x="7099225" y="592813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0" name="Flowchart: Connector 159">
            <a:extLst>
              <a:ext uri="{FF2B5EF4-FFF2-40B4-BE49-F238E27FC236}">
                <a16:creationId xmlns:a16="http://schemas.microsoft.com/office/drawing/2014/main" id="{2E5B9B3F-F743-4F29-910C-F626736F94EB}"/>
              </a:ext>
            </a:extLst>
          </p:cNvPr>
          <p:cNvSpPr/>
          <p:nvPr/>
        </p:nvSpPr>
        <p:spPr>
          <a:xfrm>
            <a:off x="774668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2" name="Flowchart: Connector 161">
            <a:extLst>
              <a:ext uri="{FF2B5EF4-FFF2-40B4-BE49-F238E27FC236}">
                <a16:creationId xmlns:a16="http://schemas.microsoft.com/office/drawing/2014/main" id="{2604E107-3B80-41D9-9EC5-F433FD7E227D}"/>
              </a:ext>
            </a:extLst>
          </p:cNvPr>
          <p:cNvSpPr/>
          <p:nvPr/>
        </p:nvSpPr>
        <p:spPr>
          <a:xfrm>
            <a:off x="743334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624A410A-A177-437E-8DAF-9A174821B7EE}"/>
              </a:ext>
            </a:extLst>
          </p:cNvPr>
          <p:cNvSpPr/>
          <p:nvPr/>
        </p:nvSpPr>
        <p:spPr>
          <a:xfrm>
            <a:off x="6779045" y="6252536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id="{0D5262EF-74E8-45BE-B236-E88709761C35}"/>
              </a:ext>
            </a:extLst>
          </p:cNvPr>
          <p:cNvSpPr/>
          <p:nvPr/>
        </p:nvSpPr>
        <p:spPr>
          <a:xfrm>
            <a:off x="7099225" y="6244885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" name="Plus Sign 193">
            <a:extLst>
              <a:ext uri="{FF2B5EF4-FFF2-40B4-BE49-F238E27FC236}">
                <a16:creationId xmlns:a16="http://schemas.microsoft.com/office/drawing/2014/main" id="{A0771206-D9E2-4D81-AF87-CC1447FCA5DB}"/>
              </a:ext>
            </a:extLst>
          </p:cNvPr>
          <p:cNvSpPr/>
          <p:nvPr/>
        </p:nvSpPr>
        <p:spPr>
          <a:xfrm>
            <a:off x="8045638" y="5355036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6" name="Plus Sign 195">
            <a:extLst>
              <a:ext uri="{FF2B5EF4-FFF2-40B4-BE49-F238E27FC236}">
                <a16:creationId xmlns:a16="http://schemas.microsoft.com/office/drawing/2014/main" id="{DC349C8E-F7EA-4D6E-A370-B1B0808DD470}"/>
              </a:ext>
            </a:extLst>
          </p:cNvPr>
          <p:cNvSpPr/>
          <p:nvPr/>
        </p:nvSpPr>
        <p:spPr>
          <a:xfrm>
            <a:off x="8058220" y="597629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DBF7C560-BB49-4A55-A881-2FC0EDF06289}"/>
              </a:ext>
            </a:extLst>
          </p:cNvPr>
          <p:cNvSpPr/>
          <p:nvPr/>
        </p:nvSpPr>
        <p:spPr>
          <a:xfrm>
            <a:off x="7735901" y="407525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A2A35FE-C375-42F9-B3A7-CA51C7078057}"/>
              </a:ext>
            </a:extLst>
          </p:cNvPr>
          <p:cNvSpPr/>
          <p:nvPr/>
        </p:nvSpPr>
        <p:spPr>
          <a:xfrm>
            <a:off x="7422209" y="400394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360F640F-C481-474A-9E98-F47E282579B4}"/>
              </a:ext>
            </a:extLst>
          </p:cNvPr>
          <p:cNvSpPr/>
          <p:nvPr/>
        </p:nvSpPr>
        <p:spPr>
          <a:xfrm>
            <a:off x="7405034" y="3690632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2A21E7-133C-45CE-8834-9FCB5AFB552D}"/>
              </a:ext>
            </a:extLst>
          </p:cNvPr>
          <p:cNvGrpSpPr/>
          <p:nvPr/>
        </p:nvGrpSpPr>
        <p:grpSpPr>
          <a:xfrm>
            <a:off x="7960033" y="3693503"/>
            <a:ext cx="586056" cy="345544"/>
            <a:chOff x="7960033" y="3693503"/>
            <a:chExt cx="586056" cy="345544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DF04AD91-D2A1-435E-992B-C6A6B918C86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:a16="http://schemas.microsoft.com/office/drawing/2014/main" id="{34843942-9328-4B0A-AAE0-69467978A35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D8D35B19-8CCA-4079-A532-875BFF2D850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D6EB34E5-3E31-4CB8-AF12-94C400FB56D9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F298CACE-1C2F-448E-B987-726FBD0A498B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7B54611-7390-4478-A850-D08D725BDBE4}"/>
              </a:ext>
            </a:extLst>
          </p:cNvPr>
          <p:cNvSpPr/>
          <p:nvPr/>
        </p:nvSpPr>
        <p:spPr>
          <a:xfrm>
            <a:off x="5354132" y="2494982"/>
            <a:ext cx="6688713" cy="53393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B84C40C-8661-45F1-A91B-16F5E98B23CE}"/>
              </a:ext>
            </a:extLst>
          </p:cNvPr>
          <p:cNvGrpSpPr/>
          <p:nvPr/>
        </p:nvGrpSpPr>
        <p:grpSpPr>
          <a:xfrm>
            <a:off x="8282352" y="5609878"/>
            <a:ext cx="586056" cy="345544"/>
            <a:chOff x="7960033" y="3693503"/>
            <a:chExt cx="586056" cy="345544"/>
          </a:xfrm>
        </p:grpSpPr>
        <p:sp>
          <p:nvSpPr>
            <p:cNvPr id="78" name="Flowchart: Connector 77">
              <a:extLst>
                <a:ext uri="{FF2B5EF4-FFF2-40B4-BE49-F238E27FC236}">
                  <a16:creationId xmlns:a16="http://schemas.microsoft.com/office/drawing/2014/main" id="{7B5CD4A4-BFD1-4E8C-B259-32E7F3D60FA5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id="{BBB7ECFF-3BBC-457B-8D07-71E5718CDBF5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7499EDE5-54E9-4C84-A883-9C5CEB416BA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29C7B1D2-3799-4E7E-8F21-75E4797E6CC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2E6B7F16-EDFA-498F-A072-EAE6BCB36C3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8213CA7-0EF3-4874-9E02-2D7BBBD3EAB2}"/>
              </a:ext>
            </a:extLst>
          </p:cNvPr>
          <p:cNvGrpSpPr/>
          <p:nvPr/>
        </p:nvGrpSpPr>
        <p:grpSpPr>
          <a:xfrm>
            <a:off x="8277134" y="4956974"/>
            <a:ext cx="586056" cy="345544"/>
            <a:chOff x="7960033" y="3693503"/>
            <a:chExt cx="586056" cy="345544"/>
          </a:xfrm>
        </p:grpSpPr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id="{7701776F-1670-41CF-983B-98E04F50B739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A04C0E3F-271F-4106-AD34-B3345CD4A293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Flowchart: Connector 85">
              <a:extLst>
                <a:ext uri="{FF2B5EF4-FFF2-40B4-BE49-F238E27FC236}">
                  <a16:creationId xmlns:a16="http://schemas.microsoft.com/office/drawing/2014/main" id="{E9C0CA2B-172A-44B7-A584-F0FB612D9C01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Flowchart: Connector 86">
              <a:extLst>
                <a:ext uri="{FF2B5EF4-FFF2-40B4-BE49-F238E27FC236}">
                  <a16:creationId xmlns:a16="http://schemas.microsoft.com/office/drawing/2014/main" id="{6A13893A-6960-4BF6-A9A6-58813997EAA2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13C72B05-73C9-4EF2-A073-528C9C55D353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F2E95F8-EEC8-47CE-AA39-E83C8B843D8F}"/>
              </a:ext>
            </a:extLst>
          </p:cNvPr>
          <p:cNvGrpSpPr/>
          <p:nvPr/>
        </p:nvGrpSpPr>
        <p:grpSpPr>
          <a:xfrm>
            <a:off x="8292257" y="5290580"/>
            <a:ext cx="586056" cy="345544"/>
            <a:chOff x="7960033" y="3693503"/>
            <a:chExt cx="586056" cy="345544"/>
          </a:xfrm>
        </p:grpSpPr>
        <p:sp>
          <p:nvSpPr>
            <p:cNvPr id="91" name="Flowchart: Connector 90">
              <a:extLst>
                <a:ext uri="{FF2B5EF4-FFF2-40B4-BE49-F238E27FC236}">
                  <a16:creationId xmlns:a16="http://schemas.microsoft.com/office/drawing/2014/main" id="{36B0B59A-63E3-4B17-AE3E-292B921A4002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id="{4F49BCA2-B523-4AE1-88F4-3DF877D935B4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5" name="Flowchart: Connector 94">
              <a:extLst>
                <a:ext uri="{FF2B5EF4-FFF2-40B4-BE49-F238E27FC236}">
                  <a16:creationId xmlns:a16="http://schemas.microsoft.com/office/drawing/2014/main" id="{40D36A35-82D5-4B7C-B79B-6680830F67F4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Flowchart: Connector 96">
              <a:extLst>
                <a:ext uri="{FF2B5EF4-FFF2-40B4-BE49-F238E27FC236}">
                  <a16:creationId xmlns:a16="http://schemas.microsoft.com/office/drawing/2014/main" id="{D4843BB8-E903-4211-AAEC-422A8FB0E7C7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id="{69A82E66-7803-4454-9B4D-54E6CE120DB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D757EAD-078B-4E58-AAA8-3069E3824BA8}"/>
              </a:ext>
            </a:extLst>
          </p:cNvPr>
          <p:cNvGrpSpPr/>
          <p:nvPr/>
        </p:nvGrpSpPr>
        <p:grpSpPr>
          <a:xfrm>
            <a:off x="8112433" y="3845903"/>
            <a:ext cx="586056" cy="345544"/>
            <a:chOff x="7960033" y="3693503"/>
            <a:chExt cx="586056" cy="345544"/>
          </a:xfrm>
        </p:grpSpPr>
        <p:sp>
          <p:nvSpPr>
            <p:cNvPr id="100" name="Flowchart: Connector 99">
              <a:extLst>
                <a:ext uri="{FF2B5EF4-FFF2-40B4-BE49-F238E27FC236}">
                  <a16:creationId xmlns:a16="http://schemas.microsoft.com/office/drawing/2014/main" id="{DF1E6649-038B-4E4D-9C78-35D8ECB6AC4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Flowchart: Connector 100">
              <a:extLst>
                <a:ext uri="{FF2B5EF4-FFF2-40B4-BE49-F238E27FC236}">
                  <a16:creationId xmlns:a16="http://schemas.microsoft.com/office/drawing/2014/main" id="{E2FF8023-7E12-4284-8A3C-22FD23DBBA2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Flowchart: Connector 102">
              <a:extLst>
                <a:ext uri="{FF2B5EF4-FFF2-40B4-BE49-F238E27FC236}">
                  <a16:creationId xmlns:a16="http://schemas.microsoft.com/office/drawing/2014/main" id="{6D3C631B-6FC5-4C07-9950-405A4FC2185A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Flowchart: Connector 104">
              <a:extLst>
                <a:ext uri="{FF2B5EF4-FFF2-40B4-BE49-F238E27FC236}">
                  <a16:creationId xmlns:a16="http://schemas.microsoft.com/office/drawing/2014/main" id="{E94518B2-264C-4A1F-9A26-11DEBBF3508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00334E9E-FDFA-416C-A2B7-8C50F39A3AEA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31B012F-97AE-4F65-B0C3-C83DAE957620}"/>
              </a:ext>
            </a:extLst>
          </p:cNvPr>
          <p:cNvGrpSpPr/>
          <p:nvPr/>
        </p:nvGrpSpPr>
        <p:grpSpPr>
          <a:xfrm>
            <a:off x="8295572" y="5915453"/>
            <a:ext cx="586056" cy="345544"/>
            <a:chOff x="7960033" y="3693503"/>
            <a:chExt cx="586056" cy="345544"/>
          </a:xfrm>
        </p:grpSpPr>
        <p:sp>
          <p:nvSpPr>
            <p:cNvPr id="111" name="Flowchart: Connector 110">
              <a:extLst>
                <a:ext uri="{FF2B5EF4-FFF2-40B4-BE49-F238E27FC236}">
                  <a16:creationId xmlns:a16="http://schemas.microsoft.com/office/drawing/2014/main" id="{25D3F77E-4586-40F2-8714-2C4DE51575D8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Flowchart: Connector 111">
              <a:extLst>
                <a:ext uri="{FF2B5EF4-FFF2-40B4-BE49-F238E27FC236}">
                  <a16:creationId xmlns:a16="http://schemas.microsoft.com/office/drawing/2014/main" id="{F564FED0-271A-4078-BE47-5F6643A4B7B2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3" name="Flowchart: Connector 112">
              <a:extLst>
                <a:ext uri="{FF2B5EF4-FFF2-40B4-BE49-F238E27FC236}">
                  <a16:creationId xmlns:a16="http://schemas.microsoft.com/office/drawing/2014/main" id="{6C41BA6D-F7F4-463D-AE45-E3F4073BC535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FCB21E46-1AB8-43CE-80B9-A00566139245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5" name="Flowchart: Connector 114">
              <a:extLst>
                <a:ext uri="{FF2B5EF4-FFF2-40B4-BE49-F238E27FC236}">
                  <a16:creationId xmlns:a16="http://schemas.microsoft.com/office/drawing/2014/main" id="{655D579C-98E9-49A8-8A74-866B64BE1D2C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17" name="&quot;Not Allowed&quot; Symbol 116">
            <a:extLst>
              <a:ext uri="{FF2B5EF4-FFF2-40B4-BE49-F238E27FC236}">
                <a16:creationId xmlns:a16="http://schemas.microsoft.com/office/drawing/2014/main" id="{47C9124D-08EC-4A4A-910B-2455B92F0D14}"/>
              </a:ext>
            </a:extLst>
          </p:cNvPr>
          <p:cNvSpPr/>
          <p:nvPr/>
        </p:nvSpPr>
        <p:spPr>
          <a:xfrm>
            <a:off x="1320983" y="2547201"/>
            <a:ext cx="897039" cy="83916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0602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564" y="2110665"/>
          <a:ext cx="4906237" cy="4394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6237">
                  <a:extLst>
                    <a:ext uri="{9D8B030D-6E8A-4147-A177-3AD203B41FA5}">
                      <a16:colId xmlns:a16="http://schemas.microsoft.com/office/drawing/2014/main" val="1137160221"/>
                    </a:ext>
                  </a:extLst>
                </a:gridCol>
              </a:tblGrid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>
                          <a:effectLst/>
                        </a:rPr>
                        <a:t>A. </a:t>
                      </a:r>
                      <a:r>
                        <a:rPr lang="en-US" sz="1500" b="1" u="sng">
                          <a:effectLst/>
                        </a:rPr>
                        <a:t>Tests</a:t>
                      </a:r>
                      <a:endParaRPr lang="en-US" sz="1500" b="1" u="sng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28216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Ordering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50137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result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65603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prior notes from each unique source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34483"/>
                  </a:ext>
                </a:extLst>
              </a:tr>
              <a:tr h="858113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B.</a:t>
                      </a: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Information from an independent historian</a:t>
                      </a:r>
                    </a:p>
                  </a:txBody>
                  <a:tcPr marL="12379" marR="12379" marT="0" marB="0">
                    <a:solidFill>
                      <a:srgbClr val="C89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581234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Tests: Next level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Independent interpretation of test</a:t>
                      </a:r>
                      <a:endParaRPr lang="en-US" sz="1500" b="1" i="0" u="sng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379" marR="12379" marT="0" marB="0">
                    <a:solidFill>
                      <a:srgbClr val="B74C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98949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Another provider</a:t>
                      </a:r>
                    </a:p>
                    <a:p>
                      <a:pPr marL="0" marR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effectLst/>
                        </a:rPr>
                        <a:t>Discussion of a test result or management plan with another provider (in another specialty)</a:t>
                      </a:r>
                    </a:p>
                  </a:txBody>
                  <a:tcPr marL="12379" marR="12379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326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33" y="805843"/>
            <a:ext cx="10930359" cy="68701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</a:pPr>
            <a:r>
              <a:rPr lang="en-US" sz="2933">
                <a:solidFill>
                  <a:srgbClr val="000000"/>
                </a:solidFill>
              </a:rPr>
              <a:t>Example #8:</a:t>
            </a:r>
            <a:endParaRPr lang="en-US" sz="2933">
              <a:ea typeface="+mj-lt"/>
              <a:cs typeface="+mj-lt"/>
            </a:endParaRPr>
          </a:p>
          <a:p>
            <a:pPr lvl="1">
              <a:spcAft>
                <a:spcPts val="751"/>
              </a:spcAft>
              <a:buFont typeface="Arial,Sans-Serif"/>
              <a:buChar char="•"/>
            </a:pPr>
            <a:r>
              <a:rPr lang="en-US" sz="2933" kern="1200">
                <a:solidFill>
                  <a:srgbClr val="000000"/>
                </a:solidFill>
                <a:latin typeface="Calibri Light"/>
                <a:cs typeface="Calibri Light"/>
              </a:rPr>
              <a:t>Internal Medicine Dr. A orders an echocardiogram and Cardiologist Dr. D formally interpret it, Cardiologist Dr. E reviews the report at a follow up visit</a:t>
            </a:r>
            <a:endParaRPr lang="en-US" sz="3600">
              <a:cs typeface="Calibri Ligh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7E65E0-BF32-4C3F-9FC2-111ECB52FD1F}"/>
              </a:ext>
            </a:extLst>
          </p:cNvPr>
          <p:cNvGraphicFramePr>
            <a:graphicFrameLocks noGrp="1"/>
          </p:cNvGraphicFramePr>
          <p:nvPr/>
        </p:nvGraphicFramePr>
        <p:xfrm>
          <a:off x="5377781" y="2073926"/>
          <a:ext cx="6688713" cy="471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669">
                  <a:extLst>
                    <a:ext uri="{9D8B030D-6E8A-4147-A177-3AD203B41FA5}">
                      <a16:colId xmlns:a16="http://schemas.microsoft.com/office/drawing/2014/main" val="3192559278"/>
                    </a:ext>
                  </a:extLst>
                </a:gridCol>
                <a:gridCol w="2189256">
                  <a:extLst>
                    <a:ext uri="{9D8B030D-6E8A-4147-A177-3AD203B41FA5}">
                      <a16:colId xmlns:a16="http://schemas.microsoft.com/office/drawing/2014/main" val="2802578618"/>
                    </a:ext>
                  </a:extLst>
                </a:gridCol>
                <a:gridCol w="3101788">
                  <a:extLst>
                    <a:ext uri="{9D8B030D-6E8A-4147-A177-3AD203B41FA5}">
                      <a16:colId xmlns:a16="http://schemas.microsoft.com/office/drawing/2014/main" val="2832423042"/>
                    </a:ext>
                  </a:extLst>
                </a:gridCol>
              </a:tblGrid>
              <a:tr h="418720">
                <a:tc>
                  <a:txBody>
                    <a:bodyPr/>
                    <a:lstStyle/>
                    <a:p>
                      <a:r>
                        <a:rPr lang="en-US" sz="1500"/>
                        <a:t>MDM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/>
                        <a:t>2.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As seen in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3154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r>
                        <a:rPr lang="en-US" sz="1500"/>
                        <a:t>Straightforward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>
                          <a:solidFill>
                            <a:schemeClr val="accent1"/>
                          </a:solidFill>
                        </a:rPr>
                        <a:t>New Patient Level 2 - 99202</a:t>
                      </a:r>
                    </a:p>
                    <a:p>
                      <a:r>
                        <a:rPr lang="en-US" sz="1500">
                          <a:solidFill>
                            <a:schemeClr val="accent2"/>
                          </a:solidFill>
                        </a:rPr>
                        <a:t>Established patient level 2 – 99212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31406"/>
                  </a:ext>
                </a:extLst>
              </a:tr>
              <a:tr h="638616">
                <a:tc>
                  <a:txBody>
                    <a:bodyPr/>
                    <a:lstStyle/>
                    <a:p>
                      <a:r>
                        <a:rPr lang="en-US" sz="1500"/>
                        <a:t>Low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3 - 99203</a:t>
                      </a: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3 – 99213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19622"/>
                  </a:ext>
                </a:extLst>
              </a:tr>
              <a:tr h="1280645">
                <a:tc>
                  <a:txBody>
                    <a:bodyPr/>
                    <a:lstStyle/>
                    <a:p>
                      <a:r>
                        <a:rPr lang="en-US" sz="1500"/>
                        <a:t>Moderate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4 - 99204</a:t>
                      </a: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4 - 99214</a:t>
                      </a:r>
                      <a:endParaRPr lang="en-US" sz="24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32120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en-US" sz="1500"/>
                        <a:t>High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5 - 99205</a:t>
                      </a:r>
                      <a:endParaRPr lang="en-US" sz="15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5 – 99215</a:t>
                      </a: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91014"/>
                  </a:ext>
                </a:extLst>
              </a:tr>
            </a:tbl>
          </a:graphicData>
        </a:graphic>
      </p:graphicFrame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FB8B8DE-B637-460A-A2D4-D2811B593B9F}"/>
              </a:ext>
            </a:extLst>
          </p:cNvPr>
          <p:cNvSpPr/>
          <p:nvPr/>
        </p:nvSpPr>
        <p:spPr>
          <a:xfrm>
            <a:off x="6779048" y="25239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E419CA7-EF79-4925-A6BA-C71B001DD2D7}"/>
              </a:ext>
            </a:extLst>
          </p:cNvPr>
          <p:cNvSpPr/>
          <p:nvPr/>
        </p:nvSpPr>
        <p:spPr>
          <a:xfrm>
            <a:off x="6779046" y="334544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072AA70-83DE-4569-BE5D-E9D9C9E7945B}"/>
              </a:ext>
            </a:extLst>
          </p:cNvPr>
          <p:cNvSpPr/>
          <p:nvPr/>
        </p:nvSpPr>
        <p:spPr>
          <a:xfrm>
            <a:off x="6779048" y="304018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5339057-5F88-426E-872D-CD0186DBB75E}"/>
              </a:ext>
            </a:extLst>
          </p:cNvPr>
          <p:cNvSpPr/>
          <p:nvPr/>
        </p:nvSpPr>
        <p:spPr>
          <a:xfrm>
            <a:off x="7096244" y="40022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4E595D2-0117-4FCD-8F6C-0F28BFE7E5FD}"/>
              </a:ext>
            </a:extLst>
          </p:cNvPr>
          <p:cNvSpPr/>
          <p:nvPr/>
        </p:nvSpPr>
        <p:spPr>
          <a:xfrm>
            <a:off x="6779045" y="399876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AB28F7C-EDCC-4ABE-AAED-44D836156D84}"/>
              </a:ext>
            </a:extLst>
          </p:cNvPr>
          <p:cNvSpPr/>
          <p:nvPr/>
        </p:nvSpPr>
        <p:spPr>
          <a:xfrm>
            <a:off x="7099225" y="304312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0621601-AC68-4374-9F63-7E5BDDEE36AB}"/>
              </a:ext>
            </a:extLst>
          </p:cNvPr>
          <p:cNvSpPr/>
          <p:nvPr/>
        </p:nvSpPr>
        <p:spPr>
          <a:xfrm>
            <a:off x="6785186" y="4609241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C3C79BE5-9ADE-45B4-8E9D-A3EDCCB42D00}"/>
              </a:ext>
            </a:extLst>
          </p:cNvPr>
          <p:cNvSpPr/>
          <p:nvPr/>
        </p:nvSpPr>
        <p:spPr>
          <a:xfrm>
            <a:off x="6769400" y="4287932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AE544AFC-FDFC-4761-8493-776F4867BE46}"/>
              </a:ext>
            </a:extLst>
          </p:cNvPr>
          <p:cNvSpPr/>
          <p:nvPr/>
        </p:nvSpPr>
        <p:spPr>
          <a:xfrm>
            <a:off x="6769400" y="367324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7D73807A-2D47-40A6-B2D8-9DC7251A94D6}"/>
              </a:ext>
            </a:extLst>
          </p:cNvPr>
          <p:cNvSpPr/>
          <p:nvPr/>
        </p:nvSpPr>
        <p:spPr>
          <a:xfrm>
            <a:off x="7092582" y="369086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Plus Sign 71">
            <a:extLst>
              <a:ext uri="{FF2B5EF4-FFF2-40B4-BE49-F238E27FC236}">
                <a16:creationId xmlns:a16="http://schemas.microsoft.com/office/drawing/2014/main" id="{3E5F6E67-633D-442D-A863-A9AB280A221E}"/>
              </a:ext>
            </a:extLst>
          </p:cNvPr>
          <p:cNvSpPr/>
          <p:nvPr/>
        </p:nvSpPr>
        <p:spPr>
          <a:xfrm>
            <a:off x="7726951" y="3765707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A49C2735-A677-45DE-963E-7874F19FCF9C}"/>
              </a:ext>
            </a:extLst>
          </p:cNvPr>
          <p:cNvSpPr/>
          <p:nvPr/>
        </p:nvSpPr>
        <p:spPr>
          <a:xfrm>
            <a:off x="7734004" y="530105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8DF49AA8-3DC5-4932-8368-2BB2AF67EAD4}"/>
              </a:ext>
            </a:extLst>
          </p:cNvPr>
          <p:cNvSpPr/>
          <p:nvPr/>
        </p:nvSpPr>
        <p:spPr>
          <a:xfrm>
            <a:off x="7368913" y="49880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1C69870B-2148-4734-9405-C5DFA40610F3}"/>
              </a:ext>
            </a:extLst>
          </p:cNvPr>
          <p:cNvSpPr/>
          <p:nvPr/>
        </p:nvSpPr>
        <p:spPr>
          <a:xfrm>
            <a:off x="6773762" y="4979088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35AA076D-7D6C-4C8C-974F-FBEDD102E7E5}"/>
              </a:ext>
            </a:extLst>
          </p:cNvPr>
          <p:cNvSpPr/>
          <p:nvPr/>
        </p:nvSpPr>
        <p:spPr>
          <a:xfrm>
            <a:off x="7088950" y="4979088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329AC453-A577-46A1-B6A5-8367FC60C56E}"/>
              </a:ext>
            </a:extLst>
          </p:cNvPr>
          <p:cNvSpPr/>
          <p:nvPr/>
        </p:nvSpPr>
        <p:spPr>
          <a:xfrm>
            <a:off x="7407496" y="530564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8FAC9A80-CEE5-402E-BC4C-382D53010907}"/>
              </a:ext>
            </a:extLst>
          </p:cNvPr>
          <p:cNvSpPr/>
          <p:nvPr/>
        </p:nvSpPr>
        <p:spPr>
          <a:xfrm>
            <a:off x="7704621" y="497217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9957F469-A62E-45D3-BE1C-5A6A0AC78C18}"/>
              </a:ext>
            </a:extLst>
          </p:cNvPr>
          <p:cNvSpPr/>
          <p:nvPr/>
        </p:nvSpPr>
        <p:spPr>
          <a:xfrm>
            <a:off x="6769354" y="5296583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D4C6AF9B-A8D5-420F-A366-49B1FA974CBC}"/>
              </a:ext>
            </a:extLst>
          </p:cNvPr>
          <p:cNvSpPr/>
          <p:nvPr/>
        </p:nvSpPr>
        <p:spPr>
          <a:xfrm>
            <a:off x="7089958" y="529744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Plus Sign 121">
            <a:extLst>
              <a:ext uri="{FF2B5EF4-FFF2-40B4-BE49-F238E27FC236}">
                <a16:creationId xmlns:a16="http://schemas.microsoft.com/office/drawing/2014/main" id="{63634FB7-878C-45F8-B65E-B39FDCA1C922}"/>
              </a:ext>
            </a:extLst>
          </p:cNvPr>
          <p:cNvSpPr/>
          <p:nvPr/>
        </p:nvSpPr>
        <p:spPr>
          <a:xfrm>
            <a:off x="8040329" y="502581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Plus Sign 131">
            <a:extLst>
              <a:ext uri="{FF2B5EF4-FFF2-40B4-BE49-F238E27FC236}">
                <a16:creationId xmlns:a16="http://schemas.microsoft.com/office/drawing/2014/main" id="{6E629F4D-3876-4FD4-9F4A-32CEFE5CCF4A}"/>
              </a:ext>
            </a:extLst>
          </p:cNvPr>
          <p:cNvSpPr/>
          <p:nvPr/>
        </p:nvSpPr>
        <p:spPr>
          <a:xfrm>
            <a:off x="8047565" y="567095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Flowchart: Connector 143">
            <a:extLst>
              <a:ext uri="{FF2B5EF4-FFF2-40B4-BE49-F238E27FC236}">
                <a16:creationId xmlns:a16="http://schemas.microsoft.com/office/drawing/2014/main" id="{78413AB4-D1C7-476C-8B51-E395FA130608}"/>
              </a:ext>
            </a:extLst>
          </p:cNvPr>
          <p:cNvSpPr/>
          <p:nvPr/>
        </p:nvSpPr>
        <p:spPr>
          <a:xfrm>
            <a:off x="6789290" y="5614079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Flowchart: Connector 145">
            <a:extLst>
              <a:ext uri="{FF2B5EF4-FFF2-40B4-BE49-F238E27FC236}">
                <a16:creationId xmlns:a16="http://schemas.microsoft.com/office/drawing/2014/main" id="{92D32907-89E9-45E3-BE91-26D09545BA4D}"/>
              </a:ext>
            </a:extLst>
          </p:cNvPr>
          <p:cNvSpPr/>
          <p:nvPr/>
        </p:nvSpPr>
        <p:spPr>
          <a:xfrm>
            <a:off x="7105600" y="56234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8" name="Flowchart: Connector 147">
            <a:extLst>
              <a:ext uri="{FF2B5EF4-FFF2-40B4-BE49-F238E27FC236}">
                <a16:creationId xmlns:a16="http://schemas.microsoft.com/office/drawing/2014/main" id="{6F1E8B4D-6BEE-4C72-A638-E4F8F605308D}"/>
              </a:ext>
            </a:extLst>
          </p:cNvPr>
          <p:cNvSpPr/>
          <p:nvPr/>
        </p:nvSpPr>
        <p:spPr>
          <a:xfrm>
            <a:off x="7734004" y="561188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2" name="Flowchart: Connector 151">
            <a:extLst>
              <a:ext uri="{FF2B5EF4-FFF2-40B4-BE49-F238E27FC236}">
                <a16:creationId xmlns:a16="http://schemas.microsoft.com/office/drawing/2014/main" id="{5E0DCF58-E1A0-406D-A3D8-FB45BED1BAE6}"/>
              </a:ext>
            </a:extLst>
          </p:cNvPr>
          <p:cNvSpPr/>
          <p:nvPr/>
        </p:nvSpPr>
        <p:spPr>
          <a:xfrm>
            <a:off x="7419150" y="56132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970DBAC6-BA76-4030-89A2-0513EEFF1DB4}"/>
              </a:ext>
            </a:extLst>
          </p:cNvPr>
          <p:cNvSpPr/>
          <p:nvPr/>
        </p:nvSpPr>
        <p:spPr>
          <a:xfrm>
            <a:off x="6781821" y="593005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8" name="Flowchart: Connector 157">
            <a:extLst>
              <a:ext uri="{FF2B5EF4-FFF2-40B4-BE49-F238E27FC236}">
                <a16:creationId xmlns:a16="http://schemas.microsoft.com/office/drawing/2014/main" id="{91911B0E-A707-454D-BF1C-097D8F8692FF}"/>
              </a:ext>
            </a:extLst>
          </p:cNvPr>
          <p:cNvSpPr/>
          <p:nvPr/>
        </p:nvSpPr>
        <p:spPr>
          <a:xfrm>
            <a:off x="7099225" y="592813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0" name="Flowchart: Connector 159">
            <a:extLst>
              <a:ext uri="{FF2B5EF4-FFF2-40B4-BE49-F238E27FC236}">
                <a16:creationId xmlns:a16="http://schemas.microsoft.com/office/drawing/2014/main" id="{2E5B9B3F-F743-4F29-910C-F626736F94EB}"/>
              </a:ext>
            </a:extLst>
          </p:cNvPr>
          <p:cNvSpPr/>
          <p:nvPr/>
        </p:nvSpPr>
        <p:spPr>
          <a:xfrm>
            <a:off x="774668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2" name="Flowchart: Connector 161">
            <a:extLst>
              <a:ext uri="{FF2B5EF4-FFF2-40B4-BE49-F238E27FC236}">
                <a16:creationId xmlns:a16="http://schemas.microsoft.com/office/drawing/2014/main" id="{2604E107-3B80-41D9-9EC5-F433FD7E227D}"/>
              </a:ext>
            </a:extLst>
          </p:cNvPr>
          <p:cNvSpPr/>
          <p:nvPr/>
        </p:nvSpPr>
        <p:spPr>
          <a:xfrm>
            <a:off x="743334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624A410A-A177-437E-8DAF-9A174821B7EE}"/>
              </a:ext>
            </a:extLst>
          </p:cNvPr>
          <p:cNvSpPr/>
          <p:nvPr/>
        </p:nvSpPr>
        <p:spPr>
          <a:xfrm>
            <a:off x="6779045" y="6252536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id="{0D5262EF-74E8-45BE-B236-E88709761C35}"/>
              </a:ext>
            </a:extLst>
          </p:cNvPr>
          <p:cNvSpPr/>
          <p:nvPr/>
        </p:nvSpPr>
        <p:spPr>
          <a:xfrm>
            <a:off x="7099225" y="6244885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" name="Plus Sign 193">
            <a:extLst>
              <a:ext uri="{FF2B5EF4-FFF2-40B4-BE49-F238E27FC236}">
                <a16:creationId xmlns:a16="http://schemas.microsoft.com/office/drawing/2014/main" id="{A0771206-D9E2-4D81-AF87-CC1447FCA5DB}"/>
              </a:ext>
            </a:extLst>
          </p:cNvPr>
          <p:cNvSpPr/>
          <p:nvPr/>
        </p:nvSpPr>
        <p:spPr>
          <a:xfrm>
            <a:off x="8045638" y="5355036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6" name="Plus Sign 195">
            <a:extLst>
              <a:ext uri="{FF2B5EF4-FFF2-40B4-BE49-F238E27FC236}">
                <a16:creationId xmlns:a16="http://schemas.microsoft.com/office/drawing/2014/main" id="{DC349C8E-F7EA-4D6E-A370-B1B0808DD470}"/>
              </a:ext>
            </a:extLst>
          </p:cNvPr>
          <p:cNvSpPr/>
          <p:nvPr/>
        </p:nvSpPr>
        <p:spPr>
          <a:xfrm>
            <a:off x="8058220" y="597629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DBF7C560-BB49-4A55-A881-2FC0EDF06289}"/>
              </a:ext>
            </a:extLst>
          </p:cNvPr>
          <p:cNvSpPr/>
          <p:nvPr/>
        </p:nvSpPr>
        <p:spPr>
          <a:xfrm>
            <a:off x="7735901" y="407525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A2A35FE-C375-42F9-B3A7-CA51C7078057}"/>
              </a:ext>
            </a:extLst>
          </p:cNvPr>
          <p:cNvSpPr/>
          <p:nvPr/>
        </p:nvSpPr>
        <p:spPr>
          <a:xfrm>
            <a:off x="7422209" y="400394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360F640F-C481-474A-9E98-F47E282579B4}"/>
              </a:ext>
            </a:extLst>
          </p:cNvPr>
          <p:cNvSpPr/>
          <p:nvPr/>
        </p:nvSpPr>
        <p:spPr>
          <a:xfrm>
            <a:off x="7405034" y="3690632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2A21E7-133C-45CE-8834-9FCB5AFB552D}"/>
              </a:ext>
            </a:extLst>
          </p:cNvPr>
          <p:cNvGrpSpPr/>
          <p:nvPr/>
        </p:nvGrpSpPr>
        <p:grpSpPr>
          <a:xfrm>
            <a:off x="7960033" y="3693503"/>
            <a:ext cx="586056" cy="345544"/>
            <a:chOff x="7960033" y="3693503"/>
            <a:chExt cx="586056" cy="345544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DF04AD91-D2A1-435E-992B-C6A6B918C86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:a16="http://schemas.microsoft.com/office/drawing/2014/main" id="{34843942-9328-4B0A-AAE0-69467978A35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D8D35B19-8CCA-4079-A532-875BFF2D850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D6EB34E5-3E31-4CB8-AF12-94C400FB56D9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F298CACE-1C2F-448E-B987-726FBD0A498B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7B54611-7390-4478-A850-D08D725BDBE4}"/>
              </a:ext>
            </a:extLst>
          </p:cNvPr>
          <p:cNvSpPr/>
          <p:nvPr/>
        </p:nvSpPr>
        <p:spPr>
          <a:xfrm>
            <a:off x="5354132" y="2494982"/>
            <a:ext cx="6688713" cy="53393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B84C40C-8661-45F1-A91B-16F5E98B23CE}"/>
              </a:ext>
            </a:extLst>
          </p:cNvPr>
          <p:cNvGrpSpPr/>
          <p:nvPr/>
        </p:nvGrpSpPr>
        <p:grpSpPr>
          <a:xfrm>
            <a:off x="8282352" y="5609878"/>
            <a:ext cx="586056" cy="345544"/>
            <a:chOff x="7960033" y="3693503"/>
            <a:chExt cx="586056" cy="345544"/>
          </a:xfrm>
        </p:grpSpPr>
        <p:sp>
          <p:nvSpPr>
            <p:cNvPr id="78" name="Flowchart: Connector 77">
              <a:extLst>
                <a:ext uri="{FF2B5EF4-FFF2-40B4-BE49-F238E27FC236}">
                  <a16:creationId xmlns:a16="http://schemas.microsoft.com/office/drawing/2014/main" id="{7B5CD4A4-BFD1-4E8C-B259-32E7F3D60FA5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id="{BBB7ECFF-3BBC-457B-8D07-71E5718CDBF5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7499EDE5-54E9-4C84-A883-9C5CEB416BA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29C7B1D2-3799-4E7E-8F21-75E4797E6CC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2E6B7F16-EDFA-498F-A072-EAE6BCB36C3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8213CA7-0EF3-4874-9E02-2D7BBBD3EAB2}"/>
              </a:ext>
            </a:extLst>
          </p:cNvPr>
          <p:cNvGrpSpPr/>
          <p:nvPr/>
        </p:nvGrpSpPr>
        <p:grpSpPr>
          <a:xfrm>
            <a:off x="8277134" y="4956974"/>
            <a:ext cx="586056" cy="345544"/>
            <a:chOff x="7960033" y="3693503"/>
            <a:chExt cx="586056" cy="345544"/>
          </a:xfrm>
        </p:grpSpPr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id="{7701776F-1670-41CF-983B-98E04F50B739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A04C0E3F-271F-4106-AD34-B3345CD4A293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Flowchart: Connector 85">
              <a:extLst>
                <a:ext uri="{FF2B5EF4-FFF2-40B4-BE49-F238E27FC236}">
                  <a16:creationId xmlns:a16="http://schemas.microsoft.com/office/drawing/2014/main" id="{E9C0CA2B-172A-44B7-A584-F0FB612D9C01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Flowchart: Connector 86">
              <a:extLst>
                <a:ext uri="{FF2B5EF4-FFF2-40B4-BE49-F238E27FC236}">
                  <a16:creationId xmlns:a16="http://schemas.microsoft.com/office/drawing/2014/main" id="{6A13893A-6960-4BF6-A9A6-58813997EAA2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13C72B05-73C9-4EF2-A073-528C9C55D353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F2E95F8-EEC8-47CE-AA39-E83C8B843D8F}"/>
              </a:ext>
            </a:extLst>
          </p:cNvPr>
          <p:cNvGrpSpPr/>
          <p:nvPr/>
        </p:nvGrpSpPr>
        <p:grpSpPr>
          <a:xfrm>
            <a:off x="8292257" y="5290580"/>
            <a:ext cx="586056" cy="345544"/>
            <a:chOff x="7960033" y="3693503"/>
            <a:chExt cx="586056" cy="345544"/>
          </a:xfrm>
        </p:grpSpPr>
        <p:sp>
          <p:nvSpPr>
            <p:cNvPr id="91" name="Flowchart: Connector 90">
              <a:extLst>
                <a:ext uri="{FF2B5EF4-FFF2-40B4-BE49-F238E27FC236}">
                  <a16:creationId xmlns:a16="http://schemas.microsoft.com/office/drawing/2014/main" id="{36B0B59A-63E3-4B17-AE3E-292B921A4002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id="{4F49BCA2-B523-4AE1-88F4-3DF877D935B4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5" name="Flowchart: Connector 94">
              <a:extLst>
                <a:ext uri="{FF2B5EF4-FFF2-40B4-BE49-F238E27FC236}">
                  <a16:creationId xmlns:a16="http://schemas.microsoft.com/office/drawing/2014/main" id="{40D36A35-82D5-4B7C-B79B-6680830F67F4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Flowchart: Connector 96">
              <a:extLst>
                <a:ext uri="{FF2B5EF4-FFF2-40B4-BE49-F238E27FC236}">
                  <a16:creationId xmlns:a16="http://schemas.microsoft.com/office/drawing/2014/main" id="{D4843BB8-E903-4211-AAEC-422A8FB0E7C7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id="{69A82E66-7803-4454-9B4D-54E6CE120DB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D757EAD-078B-4E58-AAA8-3069E3824BA8}"/>
              </a:ext>
            </a:extLst>
          </p:cNvPr>
          <p:cNvGrpSpPr/>
          <p:nvPr/>
        </p:nvGrpSpPr>
        <p:grpSpPr>
          <a:xfrm>
            <a:off x="8112433" y="3845903"/>
            <a:ext cx="586056" cy="345544"/>
            <a:chOff x="7960033" y="3693503"/>
            <a:chExt cx="586056" cy="345544"/>
          </a:xfrm>
        </p:grpSpPr>
        <p:sp>
          <p:nvSpPr>
            <p:cNvPr id="100" name="Flowchart: Connector 99">
              <a:extLst>
                <a:ext uri="{FF2B5EF4-FFF2-40B4-BE49-F238E27FC236}">
                  <a16:creationId xmlns:a16="http://schemas.microsoft.com/office/drawing/2014/main" id="{DF1E6649-038B-4E4D-9C78-35D8ECB6AC4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Flowchart: Connector 100">
              <a:extLst>
                <a:ext uri="{FF2B5EF4-FFF2-40B4-BE49-F238E27FC236}">
                  <a16:creationId xmlns:a16="http://schemas.microsoft.com/office/drawing/2014/main" id="{E2FF8023-7E12-4284-8A3C-22FD23DBBA2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Flowchart: Connector 102">
              <a:extLst>
                <a:ext uri="{FF2B5EF4-FFF2-40B4-BE49-F238E27FC236}">
                  <a16:creationId xmlns:a16="http://schemas.microsoft.com/office/drawing/2014/main" id="{6D3C631B-6FC5-4C07-9950-405A4FC2185A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Flowchart: Connector 104">
              <a:extLst>
                <a:ext uri="{FF2B5EF4-FFF2-40B4-BE49-F238E27FC236}">
                  <a16:creationId xmlns:a16="http://schemas.microsoft.com/office/drawing/2014/main" id="{E94518B2-264C-4A1F-9A26-11DEBBF3508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00334E9E-FDFA-416C-A2B7-8C50F39A3AEA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31B012F-97AE-4F65-B0C3-C83DAE957620}"/>
              </a:ext>
            </a:extLst>
          </p:cNvPr>
          <p:cNvGrpSpPr/>
          <p:nvPr/>
        </p:nvGrpSpPr>
        <p:grpSpPr>
          <a:xfrm>
            <a:off x="8295572" y="5915453"/>
            <a:ext cx="586056" cy="345544"/>
            <a:chOff x="7960033" y="3693503"/>
            <a:chExt cx="586056" cy="345544"/>
          </a:xfrm>
        </p:grpSpPr>
        <p:sp>
          <p:nvSpPr>
            <p:cNvPr id="111" name="Flowchart: Connector 110">
              <a:extLst>
                <a:ext uri="{FF2B5EF4-FFF2-40B4-BE49-F238E27FC236}">
                  <a16:creationId xmlns:a16="http://schemas.microsoft.com/office/drawing/2014/main" id="{25D3F77E-4586-40F2-8714-2C4DE51575D8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Flowchart: Connector 111">
              <a:extLst>
                <a:ext uri="{FF2B5EF4-FFF2-40B4-BE49-F238E27FC236}">
                  <a16:creationId xmlns:a16="http://schemas.microsoft.com/office/drawing/2014/main" id="{F564FED0-271A-4078-BE47-5F6643A4B7B2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3" name="Flowchart: Connector 112">
              <a:extLst>
                <a:ext uri="{FF2B5EF4-FFF2-40B4-BE49-F238E27FC236}">
                  <a16:creationId xmlns:a16="http://schemas.microsoft.com/office/drawing/2014/main" id="{6C41BA6D-F7F4-463D-AE45-E3F4073BC535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FCB21E46-1AB8-43CE-80B9-A00566139245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5" name="Flowchart: Connector 114">
              <a:extLst>
                <a:ext uri="{FF2B5EF4-FFF2-40B4-BE49-F238E27FC236}">
                  <a16:creationId xmlns:a16="http://schemas.microsoft.com/office/drawing/2014/main" id="{655D579C-98E9-49A8-8A74-866B64BE1D2C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4A29FF0-FD8A-4AC5-B0AD-A0B56796239D}"/>
              </a:ext>
            </a:extLst>
          </p:cNvPr>
          <p:cNvSpPr/>
          <p:nvPr/>
        </p:nvSpPr>
        <p:spPr>
          <a:xfrm>
            <a:off x="346151" y="2968175"/>
            <a:ext cx="3346537" cy="51621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1594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564" y="2110665"/>
          <a:ext cx="4906237" cy="4394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6237">
                  <a:extLst>
                    <a:ext uri="{9D8B030D-6E8A-4147-A177-3AD203B41FA5}">
                      <a16:colId xmlns:a16="http://schemas.microsoft.com/office/drawing/2014/main" val="1137160221"/>
                    </a:ext>
                  </a:extLst>
                </a:gridCol>
              </a:tblGrid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>
                          <a:effectLst/>
                        </a:rPr>
                        <a:t>A. </a:t>
                      </a:r>
                      <a:r>
                        <a:rPr lang="en-US" sz="1500" b="1" u="sng">
                          <a:effectLst/>
                        </a:rPr>
                        <a:t>Tests</a:t>
                      </a:r>
                      <a:endParaRPr lang="en-US" sz="1500" b="1" u="sng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28216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Ordering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50137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result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65603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prior notes from each unique source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34483"/>
                  </a:ext>
                </a:extLst>
              </a:tr>
              <a:tr h="858113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B.</a:t>
                      </a: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Information from an independent historian</a:t>
                      </a:r>
                    </a:p>
                  </a:txBody>
                  <a:tcPr marL="12379" marR="12379" marT="0" marB="0">
                    <a:solidFill>
                      <a:srgbClr val="C89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581234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Tests: Next level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Independent interpretation of test</a:t>
                      </a:r>
                      <a:endParaRPr lang="en-US" sz="1500" b="1" i="0" u="sng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379" marR="12379" marT="0" marB="0">
                    <a:solidFill>
                      <a:srgbClr val="B74C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98949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Another provider</a:t>
                      </a:r>
                    </a:p>
                    <a:p>
                      <a:pPr marL="0" marR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effectLst/>
                        </a:rPr>
                        <a:t>Discussion of a test result or management plan with another provider (in another specialty)</a:t>
                      </a:r>
                    </a:p>
                  </a:txBody>
                  <a:tcPr marL="12379" marR="12379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326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33" y="805843"/>
            <a:ext cx="10930359" cy="68701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</a:pPr>
            <a:r>
              <a:rPr lang="en-US" sz="2933">
                <a:solidFill>
                  <a:srgbClr val="000000"/>
                </a:solidFill>
              </a:rPr>
              <a:t>Example #9:</a:t>
            </a:r>
            <a:endParaRPr lang="en-US" sz="2933">
              <a:ea typeface="+mj-lt"/>
              <a:cs typeface="+mj-lt"/>
            </a:endParaRPr>
          </a:p>
          <a:p>
            <a:pPr lvl="1">
              <a:spcAft>
                <a:spcPts val="751"/>
              </a:spcAft>
              <a:buFont typeface="Arial,Sans-Serif"/>
              <a:buChar char="•"/>
            </a:pPr>
            <a:r>
              <a:rPr lang="en-US" sz="2933" kern="1200">
                <a:solidFill>
                  <a:srgbClr val="000000"/>
                </a:solidFill>
                <a:latin typeface="Calibri Light"/>
                <a:cs typeface="Calibri Light"/>
              </a:rPr>
              <a:t>Surgeon Dr. A orders a CT and Surgeon Dr. A personally informally interprets it; radiology will bill professional interpretation separately</a:t>
            </a:r>
            <a:endParaRPr lang="en-US" sz="3600">
              <a:cs typeface="Calibri Ligh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7E65E0-BF32-4C3F-9FC2-111ECB52FD1F}"/>
              </a:ext>
            </a:extLst>
          </p:cNvPr>
          <p:cNvGraphicFramePr>
            <a:graphicFrameLocks noGrp="1"/>
          </p:cNvGraphicFramePr>
          <p:nvPr/>
        </p:nvGraphicFramePr>
        <p:xfrm>
          <a:off x="5377781" y="2073926"/>
          <a:ext cx="6688713" cy="471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669">
                  <a:extLst>
                    <a:ext uri="{9D8B030D-6E8A-4147-A177-3AD203B41FA5}">
                      <a16:colId xmlns:a16="http://schemas.microsoft.com/office/drawing/2014/main" val="3192559278"/>
                    </a:ext>
                  </a:extLst>
                </a:gridCol>
                <a:gridCol w="2189256">
                  <a:extLst>
                    <a:ext uri="{9D8B030D-6E8A-4147-A177-3AD203B41FA5}">
                      <a16:colId xmlns:a16="http://schemas.microsoft.com/office/drawing/2014/main" val="2802578618"/>
                    </a:ext>
                  </a:extLst>
                </a:gridCol>
                <a:gridCol w="3101788">
                  <a:extLst>
                    <a:ext uri="{9D8B030D-6E8A-4147-A177-3AD203B41FA5}">
                      <a16:colId xmlns:a16="http://schemas.microsoft.com/office/drawing/2014/main" val="2832423042"/>
                    </a:ext>
                  </a:extLst>
                </a:gridCol>
              </a:tblGrid>
              <a:tr h="418720">
                <a:tc>
                  <a:txBody>
                    <a:bodyPr/>
                    <a:lstStyle/>
                    <a:p>
                      <a:r>
                        <a:rPr lang="en-US" sz="1500"/>
                        <a:t>MDM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/>
                        <a:t>2.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As seen in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3154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r>
                        <a:rPr lang="en-US" sz="1500"/>
                        <a:t>Straightforward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>
                          <a:solidFill>
                            <a:schemeClr val="accent1"/>
                          </a:solidFill>
                        </a:rPr>
                        <a:t>New Patient Level 2 - 99202</a:t>
                      </a:r>
                    </a:p>
                    <a:p>
                      <a:r>
                        <a:rPr lang="en-US" sz="1500">
                          <a:solidFill>
                            <a:schemeClr val="accent2"/>
                          </a:solidFill>
                        </a:rPr>
                        <a:t>Established patient level 2 – 99212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31406"/>
                  </a:ext>
                </a:extLst>
              </a:tr>
              <a:tr h="638616">
                <a:tc>
                  <a:txBody>
                    <a:bodyPr/>
                    <a:lstStyle/>
                    <a:p>
                      <a:r>
                        <a:rPr lang="en-US" sz="1500"/>
                        <a:t>Low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3 - 99203</a:t>
                      </a: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3 – 99213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19622"/>
                  </a:ext>
                </a:extLst>
              </a:tr>
              <a:tr h="1280645">
                <a:tc>
                  <a:txBody>
                    <a:bodyPr/>
                    <a:lstStyle/>
                    <a:p>
                      <a:r>
                        <a:rPr lang="en-US" sz="1500"/>
                        <a:t>Moderate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4 - 99204</a:t>
                      </a: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4 - 99214</a:t>
                      </a:r>
                      <a:endParaRPr lang="en-US" sz="24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32120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en-US" sz="1500"/>
                        <a:t>High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5 - 99205</a:t>
                      </a:r>
                      <a:endParaRPr lang="en-US" sz="15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5 – 99215</a:t>
                      </a: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91014"/>
                  </a:ext>
                </a:extLst>
              </a:tr>
            </a:tbl>
          </a:graphicData>
        </a:graphic>
      </p:graphicFrame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FB8B8DE-B637-460A-A2D4-D2811B593B9F}"/>
              </a:ext>
            </a:extLst>
          </p:cNvPr>
          <p:cNvSpPr/>
          <p:nvPr/>
        </p:nvSpPr>
        <p:spPr>
          <a:xfrm>
            <a:off x="6779048" y="25239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E419CA7-EF79-4925-A6BA-C71B001DD2D7}"/>
              </a:ext>
            </a:extLst>
          </p:cNvPr>
          <p:cNvSpPr/>
          <p:nvPr/>
        </p:nvSpPr>
        <p:spPr>
          <a:xfrm>
            <a:off x="6779046" y="334544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072AA70-83DE-4569-BE5D-E9D9C9E7945B}"/>
              </a:ext>
            </a:extLst>
          </p:cNvPr>
          <p:cNvSpPr/>
          <p:nvPr/>
        </p:nvSpPr>
        <p:spPr>
          <a:xfrm>
            <a:off x="6779048" y="304018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5339057-5F88-426E-872D-CD0186DBB75E}"/>
              </a:ext>
            </a:extLst>
          </p:cNvPr>
          <p:cNvSpPr/>
          <p:nvPr/>
        </p:nvSpPr>
        <p:spPr>
          <a:xfrm>
            <a:off x="7096244" y="40022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4E595D2-0117-4FCD-8F6C-0F28BFE7E5FD}"/>
              </a:ext>
            </a:extLst>
          </p:cNvPr>
          <p:cNvSpPr/>
          <p:nvPr/>
        </p:nvSpPr>
        <p:spPr>
          <a:xfrm>
            <a:off x="6779045" y="399876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AB28F7C-EDCC-4ABE-AAED-44D836156D84}"/>
              </a:ext>
            </a:extLst>
          </p:cNvPr>
          <p:cNvSpPr/>
          <p:nvPr/>
        </p:nvSpPr>
        <p:spPr>
          <a:xfrm>
            <a:off x="7099225" y="304312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0621601-AC68-4374-9F63-7E5BDDEE36AB}"/>
              </a:ext>
            </a:extLst>
          </p:cNvPr>
          <p:cNvSpPr/>
          <p:nvPr/>
        </p:nvSpPr>
        <p:spPr>
          <a:xfrm>
            <a:off x="6785186" y="4609241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C3C79BE5-9ADE-45B4-8E9D-A3EDCCB42D00}"/>
              </a:ext>
            </a:extLst>
          </p:cNvPr>
          <p:cNvSpPr/>
          <p:nvPr/>
        </p:nvSpPr>
        <p:spPr>
          <a:xfrm>
            <a:off x="6769400" y="4287932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AE544AFC-FDFC-4761-8493-776F4867BE46}"/>
              </a:ext>
            </a:extLst>
          </p:cNvPr>
          <p:cNvSpPr/>
          <p:nvPr/>
        </p:nvSpPr>
        <p:spPr>
          <a:xfrm>
            <a:off x="6769400" y="367324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7D73807A-2D47-40A6-B2D8-9DC7251A94D6}"/>
              </a:ext>
            </a:extLst>
          </p:cNvPr>
          <p:cNvSpPr/>
          <p:nvPr/>
        </p:nvSpPr>
        <p:spPr>
          <a:xfrm>
            <a:off x="7092582" y="369086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Plus Sign 71">
            <a:extLst>
              <a:ext uri="{FF2B5EF4-FFF2-40B4-BE49-F238E27FC236}">
                <a16:creationId xmlns:a16="http://schemas.microsoft.com/office/drawing/2014/main" id="{3E5F6E67-633D-442D-A863-A9AB280A221E}"/>
              </a:ext>
            </a:extLst>
          </p:cNvPr>
          <p:cNvSpPr/>
          <p:nvPr/>
        </p:nvSpPr>
        <p:spPr>
          <a:xfrm>
            <a:off x="7726951" y="3765707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A49C2735-A677-45DE-963E-7874F19FCF9C}"/>
              </a:ext>
            </a:extLst>
          </p:cNvPr>
          <p:cNvSpPr/>
          <p:nvPr/>
        </p:nvSpPr>
        <p:spPr>
          <a:xfrm>
            <a:off x="7734004" y="530105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8DF49AA8-3DC5-4932-8368-2BB2AF67EAD4}"/>
              </a:ext>
            </a:extLst>
          </p:cNvPr>
          <p:cNvSpPr/>
          <p:nvPr/>
        </p:nvSpPr>
        <p:spPr>
          <a:xfrm>
            <a:off x="7368913" y="49880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1C69870B-2148-4734-9405-C5DFA40610F3}"/>
              </a:ext>
            </a:extLst>
          </p:cNvPr>
          <p:cNvSpPr/>
          <p:nvPr/>
        </p:nvSpPr>
        <p:spPr>
          <a:xfrm>
            <a:off x="6773762" y="4979088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35AA076D-7D6C-4C8C-974F-FBEDD102E7E5}"/>
              </a:ext>
            </a:extLst>
          </p:cNvPr>
          <p:cNvSpPr/>
          <p:nvPr/>
        </p:nvSpPr>
        <p:spPr>
          <a:xfrm>
            <a:off x="7088950" y="4979088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329AC453-A577-46A1-B6A5-8367FC60C56E}"/>
              </a:ext>
            </a:extLst>
          </p:cNvPr>
          <p:cNvSpPr/>
          <p:nvPr/>
        </p:nvSpPr>
        <p:spPr>
          <a:xfrm>
            <a:off x="7407496" y="530564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8FAC9A80-CEE5-402E-BC4C-382D53010907}"/>
              </a:ext>
            </a:extLst>
          </p:cNvPr>
          <p:cNvSpPr/>
          <p:nvPr/>
        </p:nvSpPr>
        <p:spPr>
          <a:xfrm>
            <a:off x="7704621" y="497217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9957F469-A62E-45D3-BE1C-5A6A0AC78C18}"/>
              </a:ext>
            </a:extLst>
          </p:cNvPr>
          <p:cNvSpPr/>
          <p:nvPr/>
        </p:nvSpPr>
        <p:spPr>
          <a:xfrm>
            <a:off x="6769354" y="5296583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D4C6AF9B-A8D5-420F-A366-49B1FA974CBC}"/>
              </a:ext>
            </a:extLst>
          </p:cNvPr>
          <p:cNvSpPr/>
          <p:nvPr/>
        </p:nvSpPr>
        <p:spPr>
          <a:xfrm>
            <a:off x="7089958" y="529744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Plus Sign 121">
            <a:extLst>
              <a:ext uri="{FF2B5EF4-FFF2-40B4-BE49-F238E27FC236}">
                <a16:creationId xmlns:a16="http://schemas.microsoft.com/office/drawing/2014/main" id="{63634FB7-878C-45F8-B65E-B39FDCA1C922}"/>
              </a:ext>
            </a:extLst>
          </p:cNvPr>
          <p:cNvSpPr/>
          <p:nvPr/>
        </p:nvSpPr>
        <p:spPr>
          <a:xfrm>
            <a:off x="8040329" y="502581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Plus Sign 131">
            <a:extLst>
              <a:ext uri="{FF2B5EF4-FFF2-40B4-BE49-F238E27FC236}">
                <a16:creationId xmlns:a16="http://schemas.microsoft.com/office/drawing/2014/main" id="{6E629F4D-3876-4FD4-9F4A-32CEFE5CCF4A}"/>
              </a:ext>
            </a:extLst>
          </p:cNvPr>
          <p:cNvSpPr/>
          <p:nvPr/>
        </p:nvSpPr>
        <p:spPr>
          <a:xfrm>
            <a:off x="8047565" y="567095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Flowchart: Connector 143">
            <a:extLst>
              <a:ext uri="{FF2B5EF4-FFF2-40B4-BE49-F238E27FC236}">
                <a16:creationId xmlns:a16="http://schemas.microsoft.com/office/drawing/2014/main" id="{78413AB4-D1C7-476C-8B51-E395FA130608}"/>
              </a:ext>
            </a:extLst>
          </p:cNvPr>
          <p:cNvSpPr/>
          <p:nvPr/>
        </p:nvSpPr>
        <p:spPr>
          <a:xfrm>
            <a:off x="6789290" y="5614079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Flowchart: Connector 145">
            <a:extLst>
              <a:ext uri="{FF2B5EF4-FFF2-40B4-BE49-F238E27FC236}">
                <a16:creationId xmlns:a16="http://schemas.microsoft.com/office/drawing/2014/main" id="{92D32907-89E9-45E3-BE91-26D09545BA4D}"/>
              </a:ext>
            </a:extLst>
          </p:cNvPr>
          <p:cNvSpPr/>
          <p:nvPr/>
        </p:nvSpPr>
        <p:spPr>
          <a:xfrm>
            <a:off x="7105600" y="56234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8" name="Flowchart: Connector 147">
            <a:extLst>
              <a:ext uri="{FF2B5EF4-FFF2-40B4-BE49-F238E27FC236}">
                <a16:creationId xmlns:a16="http://schemas.microsoft.com/office/drawing/2014/main" id="{6F1E8B4D-6BEE-4C72-A638-E4F8F605308D}"/>
              </a:ext>
            </a:extLst>
          </p:cNvPr>
          <p:cNvSpPr/>
          <p:nvPr/>
        </p:nvSpPr>
        <p:spPr>
          <a:xfrm>
            <a:off x="7734004" y="561188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2" name="Flowchart: Connector 151">
            <a:extLst>
              <a:ext uri="{FF2B5EF4-FFF2-40B4-BE49-F238E27FC236}">
                <a16:creationId xmlns:a16="http://schemas.microsoft.com/office/drawing/2014/main" id="{5E0DCF58-E1A0-406D-A3D8-FB45BED1BAE6}"/>
              </a:ext>
            </a:extLst>
          </p:cNvPr>
          <p:cNvSpPr/>
          <p:nvPr/>
        </p:nvSpPr>
        <p:spPr>
          <a:xfrm>
            <a:off x="7419150" y="56132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970DBAC6-BA76-4030-89A2-0513EEFF1DB4}"/>
              </a:ext>
            </a:extLst>
          </p:cNvPr>
          <p:cNvSpPr/>
          <p:nvPr/>
        </p:nvSpPr>
        <p:spPr>
          <a:xfrm>
            <a:off x="6781821" y="593005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8" name="Flowchart: Connector 157">
            <a:extLst>
              <a:ext uri="{FF2B5EF4-FFF2-40B4-BE49-F238E27FC236}">
                <a16:creationId xmlns:a16="http://schemas.microsoft.com/office/drawing/2014/main" id="{91911B0E-A707-454D-BF1C-097D8F8692FF}"/>
              </a:ext>
            </a:extLst>
          </p:cNvPr>
          <p:cNvSpPr/>
          <p:nvPr/>
        </p:nvSpPr>
        <p:spPr>
          <a:xfrm>
            <a:off x="7099225" y="592813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0" name="Flowchart: Connector 159">
            <a:extLst>
              <a:ext uri="{FF2B5EF4-FFF2-40B4-BE49-F238E27FC236}">
                <a16:creationId xmlns:a16="http://schemas.microsoft.com/office/drawing/2014/main" id="{2E5B9B3F-F743-4F29-910C-F626736F94EB}"/>
              </a:ext>
            </a:extLst>
          </p:cNvPr>
          <p:cNvSpPr/>
          <p:nvPr/>
        </p:nvSpPr>
        <p:spPr>
          <a:xfrm>
            <a:off x="774668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2" name="Flowchart: Connector 161">
            <a:extLst>
              <a:ext uri="{FF2B5EF4-FFF2-40B4-BE49-F238E27FC236}">
                <a16:creationId xmlns:a16="http://schemas.microsoft.com/office/drawing/2014/main" id="{2604E107-3B80-41D9-9EC5-F433FD7E227D}"/>
              </a:ext>
            </a:extLst>
          </p:cNvPr>
          <p:cNvSpPr/>
          <p:nvPr/>
        </p:nvSpPr>
        <p:spPr>
          <a:xfrm>
            <a:off x="743334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624A410A-A177-437E-8DAF-9A174821B7EE}"/>
              </a:ext>
            </a:extLst>
          </p:cNvPr>
          <p:cNvSpPr/>
          <p:nvPr/>
        </p:nvSpPr>
        <p:spPr>
          <a:xfrm>
            <a:off x="6779045" y="6252536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id="{0D5262EF-74E8-45BE-B236-E88709761C35}"/>
              </a:ext>
            </a:extLst>
          </p:cNvPr>
          <p:cNvSpPr/>
          <p:nvPr/>
        </p:nvSpPr>
        <p:spPr>
          <a:xfrm>
            <a:off x="7099225" y="6244885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" name="Plus Sign 193">
            <a:extLst>
              <a:ext uri="{FF2B5EF4-FFF2-40B4-BE49-F238E27FC236}">
                <a16:creationId xmlns:a16="http://schemas.microsoft.com/office/drawing/2014/main" id="{A0771206-D9E2-4D81-AF87-CC1447FCA5DB}"/>
              </a:ext>
            </a:extLst>
          </p:cNvPr>
          <p:cNvSpPr/>
          <p:nvPr/>
        </p:nvSpPr>
        <p:spPr>
          <a:xfrm>
            <a:off x="8045638" y="5355036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6" name="Plus Sign 195">
            <a:extLst>
              <a:ext uri="{FF2B5EF4-FFF2-40B4-BE49-F238E27FC236}">
                <a16:creationId xmlns:a16="http://schemas.microsoft.com/office/drawing/2014/main" id="{DC349C8E-F7EA-4D6E-A370-B1B0808DD470}"/>
              </a:ext>
            </a:extLst>
          </p:cNvPr>
          <p:cNvSpPr/>
          <p:nvPr/>
        </p:nvSpPr>
        <p:spPr>
          <a:xfrm>
            <a:off x="8058220" y="597629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DBF7C560-BB49-4A55-A881-2FC0EDF06289}"/>
              </a:ext>
            </a:extLst>
          </p:cNvPr>
          <p:cNvSpPr/>
          <p:nvPr/>
        </p:nvSpPr>
        <p:spPr>
          <a:xfrm>
            <a:off x="7735901" y="407525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A2A35FE-C375-42F9-B3A7-CA51C7078057}"/>
              </a:ext>
            </a:extLst>
          </p:cNvPr>
          <p:cNvSpPr/>
          <p:nvPr/>
        </p:nvSpPr>
        <p:spPr>
          <a:xfrm>
            <a:off x="7422209" y="400394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360F640F-C481-474A-9E98-F47E282579B4}"/>
              </a:ext>
            </a:extLst>
          </p:cNvPr>
          <p:cNvSpPr/>
          <p:nvPr/>
        </p:nvSpPr>
        <p:spPr>
          <a:xfrm>
            <a:off x="7405034" y="3690632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2A21E7-133C-45CE-8834-9FCB5AFB552D}"/>
              </a:ext>
            </a:extLst>
          </p:cNvPr>
          <p:cNvGrpSpPr/>
          <p:nvPr/>
        </p:nvGrpSpPr>
        <p:grpSpPr>
          <a:xfrm>
            <a:off x="7960033" y="3693503"/>
            <a:ext cx="586056" cy="345544"/>
            <a:chOff x="7960033" y="3693503"/>
            <a:chExt cx="586056" cy="345544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DF04AD91-D2A1-435E-992B-C6A6B918C86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:a16="http://schemas.microsoft.com/office/drawing/2014/main" id="{34843942-9328-4B0A-AAE0-69467978A35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D8D35B19-8CCA-4079-A532-875BFF2D850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D6EB34E5-3E31-4CB8-AF12-94C400FB56D9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F298CACE-1C2F-448E-B987-726FBD0A498B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7B54611-7390-4478-A850-D08D725BDBE4}"/>
              </a:ext>
            </a:extLst>
          </p:cNvPr>
          <p:cNvSpPr/>
          <p:nvPr/>
        </p:nvSpPr>
        <p:spPr>
          <a:xfrm>
            <a:off x="5363595" y="3707986"/>
            <a:ext cx="6688713" cy="125041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B84C40C-8661-45F1-A91B-16F5E98B23CE}"/>
              </a:ext>
            </a:extLst>
          </p:cNvPr>
          <p:cNvGrpSpPr/>
          <p:nvPr/>
        </p:nvGrpSpPr>
        <p:grpSpPr>
          <a:xfrm>
            <a:off x="8282352" y="5609878"/>
            <a:ext cx="586056" cy="345544"/>
            <a:chOff x="7960033" y="3693503"/>
            <a:chExt cx="586056" cy="345544"/>
          </a:xfrm>
        </p:grpSpPr>
        <p:sp>
          <p:nvSpPr>
            <p:cNvPr id="78" name="Flowchart: Connector 77">
              <a:extLst>
                <a:ext uri="{FF2B5EF4-FFF2-40B4-BE49-F238E27FC236}">
                  <a16:creationId xmlns:a16="http://schemas.microsoft.com/office/drawing/2014/main" id="{7B5CD4A4-BFD1-4E8C-B259-32E7F3D60FA5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id="{BBB7ECFF-3BBC-457B-8D07-71E5718CDBF5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7499EDE5-54E9-4C84-A883-9C5CEB416BA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29C7B1D2-3799-4E7E-8F21-75E4797E6CC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2E6B7F16-EDFA-498F-A072-EAE6BCB36C3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8213CA7-0EF3-4874-9E02-2D7BBBD3EAB2}"/>
              </a:ext>
            </a:extLst>
          </p:cNvPr>
          <p:cNvGrpSpPr/>
          <p:nvPr/>
        </p:nvGrpSpPr>
        <p:grpSpPr>
          <a:xfrm>
            <a:off x="8277134" y="4956974"/>
            <a:ext cx="586056" cy="345544"/>
            <a:chOff x="7960033" y="3693503"/>
            <a:chExt cx="586056" cy="345544"/>
          </a:xfrm>
        </p:grpSpPr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id="{7701776F-1670-41CF-983B-98E04F50B739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A04C0E3F-271F-4106-AD34-B3345CD4A293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Flowchart: Connector 85">
              <a:extLst>
                <a:ext uri="{FF2B5EF4-FFF2-40B4-BE49-F238E27FC236}">
                  <a16:creationId xmlns:a16="http://schemas.microsoft.com/office/drawing/2014/main" id="{E9C0CA2B-172A-44B7-A584-F0FB612D9C01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Flowchart: Connector 86">
              <a:extLst>
                <a:ext uri="{FF2B5EF4-FFF2-40B4-BE49-F238E27FC236}">
                  <a16:creationId xmlns:a16="http://schemas.microsoft.com/office/drawing/2014/main" id="{6A13893A-6960-4BF6-A9A6-58813997EAA2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13C72B05-73C9-4EF2-A073-528C9C55D353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F2E95F8-EEC8-47CE-AA39-E83C8B843D8F}"/>
              </a:ext>
            </a:extLst>
          </p:cNvPr>
          <p:cNvGrpSpPr/>
          <p:nvPr/>
        </p:nvGrpSpPr>
        <p:grpSpPr>
          <a:xfrm>
            <a:off x="8292257" y="5290580"/>
            <a:ext cx="586056" cy="345544"/>
            <a:chOff x="7960033" y="3693503"/>
            <a:chExt cx="586056" cy="345544"/>
          </a:xfrm>
        </p:grpSpPr>
        <p:sp>
          <p:nvSpPr>
            <p:cNvPr id="91" name="Flowchart: Connector 90">
              <a:extLst>
                <a:ext uri="{FF2B5EF4-FFF2-40B4-BE49-F238E27FC236}">
                  <a16:creationId xmlns:a16="http://schemas.microsoft.com/office/drawing/2014/main" id="{36B0B59A-63E3-4B17-AE3E-292B921A4002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id="{4F49BCA2-B523-4AE1-88F4-3DF877D935B4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5" name="Flowchart: Connector 94">
              <a:extLst>
                <a:ext uri="{FF2B5EF4-FFF2-40B4-BE49-F238E27FC236}">
                  <a16:creationId xmlns:a16="http://schemas.microsoft.com/office/drawing/2014/main" id="{40D36A35-82D5-4B7C-B79B-6680830F67F4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Flowchart: Connector 96">
              <a:extLst>
                <a:ext uri="{FF2B5EF4-FFF2-40B4-BE49-F238E27FC236}">
                  <a16:creationId xmlns:a16="http://schemas.microsoft.com/office/drawing/2014/main" id="{D4843BB8-E903-4211-AAEC-422A8FB0E7C7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id="{69A82E66-7803-4454-9B4D-54E6CE120DB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D757EAD-078B-4E58-AAA8-3069E3824BA8}"/>
              </a:ext>
            </a:extLst>
          </p:cNvPr>
          <p:cNvGrpSpPr/>
          <p:nvPr/>
        </p:nvGrpSpPr>
        <p:grpSpPr>
          <a:xfrm>
            <a:off x="8112433" y="3845903"/>
            <a:ext cx="586056" cy="345544"/>
            <a:chOff x="7960033" y="3693503"/>
            <a:chExt cx="586056" cy="345544"/>
          </a:xfrm>
        </p:grpSpPr>
        <p:sp>
          <p:nvSpPr>
            <p:cNvPr id="100" name="Flowchart: Connector 99">
              <a:extLst>
                <a:ext uri="{FF2B5EF4-FFF2-40B4-BE49-F238E27FC236}">
                  <a16:creationId xmlns:a16="http://schemas.microsoft.com/office/drawing/2014/main" id="{DF1E6649-038B-4E4D-9C78-35D8ECB6AC4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Flowchart: Connector 100">
              <a:extLst>
                <a:ext uri="{FF2B5EF4-FFF2-40B4-BE49-F238E27FC236}">
                  <a16:creationId xmlns:a16="http://schemas.microsoft.com/office/drawing/2014/main" id="{E2FF8023-7E12-4284-8A3C-22FD23DBBA2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Flowchart: Connector 102">
              <a:extLst>
                <a:ext uri="{FF2B5EF4-FFF2-40B4-BE49-F238E27FC236}">
                  <a16:creationId xmlns:a16="http://schemas.microsoft.com/office/drawing/2014/main" id="{6D3C631B-6FC5-4C07-9950-405A4FC2185A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Flowchart: Connector 104">
              <a:extLst>
                <a:ext uri="{FF2B5EF4-FFF2-40B4-BE49-F238E27FC236}">
                  <a16:creationId xmlns:a16="http://schemas.microsoft.com/office/drawing/2014/main" id="{E94518B2-264C-4A1F-9A26-11DEBBF3508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00334E9E-FDFA-416C-A2B7-8C50F39A3AEA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31B012F-97AE-4F65-B0C3-C83DAE957620}"/>
              </a:ext>
            </a:extLst>
          </p:cNvPr>
          <p:cNvGrpSpPr/>
          <p:nvPr/>
        </p:nvGrpSpPr>
        <p:grpSpPr>
          <a:xfrm>
            <a:off x="8295572" y="5915453"/>
            <a:ext cx="586056" cy="345544"/>
            <a:chOff x="7960033" y="3693503"/>
            <a:chExt cx="586056" cy="345544"/>
          </a:xfrm>
        </p:grpSpPr>
        <p:sp>
          <p:nvSpPr>
            <p:cNvPr id="111" name="Flowchart: Connector 110">
              <a:extLst>
                <a:ext uri="{FF2B5EF4-FFF2-40B4-BE49-F238E27FC236}">
                  <a16:creationId xmlns:a16="http://schemas.microsoft.com/office/drawing/2014/main" id="{25D3F77E-4586-40F2-8714-2C4DE51575D8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Flowchart: Connector 111">
              <a:extLst>
                <a:ext uri="{FF2B5EF4-FFF2-40B4-BE49-F238E27FC236}">
                  <a16:creationId xmlns:a16="http://schemas.microsoft.com/office/drawing/2014/main" id="{F564FED0-271A-4078-BE47-5F6643A4B7B2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3" name="Flowchart: Connector 112">
              <a:extLst>
                <a:ext uri="{FF2B5EF4-FFF2-40B4-BE49-F238E27FC236}">
                  <a16:creationId xmlns:a16="http://schemas.microsoft.com/office/drawing/2014/main" id="{6C41BA6D-F7F4-463D-AE45-E3F4073BC535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FCB21E46-1AB8-43CE-80B9-A00566139245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5" name="Flowchart: Connector 114">
              <a:extLst>
                <a:ext uri="{FF2B5EF4-FFF2-40B4-BE49-F238E27FC236}">
                  <a16:creationId xmlns:a16="http://schemas.microsoft.com/office/drawing/2014/main" id="{655D579C-98E9-49A8-8A74-866B64BE1D2C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E229F97-8B3C-4BA9-B4D7-2DD81CB16253}"/>
              </a:ext>
            </a:extLst>
          </p:cNvPr>
          <p:cNvSpPr/>
          <p:nvPr/>
        </p:nvSpPr>
        <p:spPr>
          <a:xfrm>
            <a:off x="347506" y="4787815"/>
            <a:ext cx="3346537" cy="56067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5790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564" y="2110665"/>
          <a:ext cx="4906237" cy="4394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6237">
                  <a:extLst>
                    <a:ext uri="{9D8B030D-6E8A-4147-A177-3AD203B41FA5}">
                      <a16:colId xmlns:a16="http://schemas.microsoft.com/office/drawing/2014/main" val="1137160221"/>
                    </a:ext>
                  </a:extLst>
                </a:gridCol>
              </a:tblGrid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>
                          <a:effectLst/>
                        </a:rPr>
                        <a:t>A. </a:t>
                      </a:r>
                      <a:r>
                        <a:rPr lang="en-US" sz="1500" b="1" u="sng">
                          <a:effectLst/>
                        </a:rPr>
                        <a:t>Tests</a:t>
                      </a:r>
                      <a:endParaRPr lang="en-US" sz="1500" b="1" u="sng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28216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Ordering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50137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result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65603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prior notes from each unique source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34483"/>
                  </a:ext>
                </a:extLst>
              </a:tr>
              <a:tr h="858113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B.</a:t>
                      </a: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Information from an independent historian</a:t>
                      </a:r>
                    </a:p>
                  </a:txBody>
                  <a:tcPr marL="12379" marR="12379" marT="0" marB="0">
                    <a:solidFill>
                      <a:srgbClr val="C89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581234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Tests: Next level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Independent interpretation of test</a:t>
                      </a:r>
                      <a:endParaRPr lang="en-US" sz="1500" b="1" i="0" u="sng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379" marR="12379" marT="0" marB="0">
                    <a:solidFill>
                      <a:srgbClr val="B74C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98949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Another provider</a:t>
                      </a:r>
                    </a:p>
                    <a:p>
                      <a:pPr marL="0" marR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effectLst/>
                        </a:rPr>
                        <a:t>Discussion of a test result or management plan with another provider (in another specialty)</a:t>
                      </a:r>
                    </a:p>
                  </a:txBody>
                  <a:tcPr marL="12379" marR="12379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326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33" y="805843"/>
            <a:ext cx="10930359" cy="68701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</a:pPr>
            <a:r>
              <a:rPr lang="en-US" sz="2933">
                <a:solidFill>
                  <a:srgbClr val="000000"/>
                </a:solidFill>
              </a:rPr>
              <a:t>Example #10:</a:t>
            </a:r>
            <a:endParaRPr lang="en-US" sz="2933">
              <a:ea typeface="+mj-lt"/>
              <a:cs typeface="+mj-lt"/>
            </a:endParaRPr>
          </a:p>
          <a:p>
            <a:pPr lvl="1">
              <a:spcAft>
                <a:spcPts val="751"/>
              </a:spcAft>
              <a:buFont typeface="Arial,Sans-Serif"/>
              <a:buChar char="•"/>
            </a:pPr>
            <a:r>
              <a:rPr lang="en-US" sz="2933" kern="1200">
                <a:solidFill>
                  <a:srgbClr val="000000"/>
                </a:solidFill>
                <a:latin typeface="Calibri Light"/>
                <a:cs typeface="Calibri Light"/>
              </a:rPr>
              <a:t>Family Practice Dr. F orders a CXR and Family Practice Dr. G personally interprets it; radiology will bill professional interpretation separately</a:t>
            </a:r>
            <a:endParaRPr lang="en-US" sz="3600">
              <a:cs typeface="Calibri Ligh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7E65E0-BF32-4C3F-9FC2-111ECB52FD1F}"/>
              </a:ext>
            </a:extLst>
          </p:cNvPr>
          <p:cNvGraphicFramePr>
            <a:graphicFrameLocks noGrp="1"/>
          </p:cNvGraphicFramePr>
          <p:nvPr/>
        </p:nvGraphicFramePr>
        <p:xfrm>
          <a:off x="5377781" y="2073926"/>
          <a:ext cx="6688713" cy="471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669">
                  <a:extLst>
                    <a:ext uri="{9D8B030D-6E8A-4147-A177-3AD203B41FA5}">
                      <a16:colId xmlns:a16="http://schemas.microsoft.com/office/drawing/2014/main" val="3192559278"/>
                    </a:ext>
                  </a:extLst>
                </a:gridCol>
                <a:gridCol w="2189256">
                  <a:extLst>
                    <a:ext uri="{9D8B030D-6E8A-4147-A177-3AD203B41FA5}">
                      <a16:colId xmlns:a16="http://schemas.microsoft.com/office/drawing/2014/main" val="2802578618"/>
                    </a:ext>
                  </a:extLst>
                </a:gridCol>
                <a:gridCol w="3101788">
                  <a:extLst>
                    <a:ext uri="{9D8B030D-6E8A-4147-A177-3AD203B41FA5}">
                      <a16:colId xmlns:a16="http://schemas.microsoft.com/office/drawing/2014/main" val="2832423042"/>
                    </a:ext>
                  </a:extLst>
                </a:gridCol>
              </a:tblGrid>
              <a:tr h="418720">
                <a:tc>
                  <a:txBody>
                    <a:bodyPr/>
                    <a:lstStyle/>
                    <a:p>
                      <a:r>
                        <a:rPr lang="en-US" sz="1500"/>
                        <a:t>MDM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/>
                        <a:t>2.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As seen in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3154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r>
                        <a:rPr lang="en-US" sz="1500"/>
                        <a:t>Straightforward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>
                          <a:solidFill>
                            <a:schemeClr val="accent1"/>
                          </a:solidFill>
                        </a:rPr>
                        <a:t>New Patient Level 2 - 99202</a:t>
                      </a:r>
                    </a:p>
                    <a:p>
                      <a:r>
                        <a:rPr lang="en-US" sz="1500">
                          <a:solidFill>
                            <a:schemeClr val="accent2"/>
                          </a:solidFill>
                        </a:rPr>
                        <a:t>Established patient level 2 – 99212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31406"/>
                  </a:ext>
                </a:extLst>
              </a:tr>
              <a:tr h="638616">
                <a:tc>
                  <a:txBody>
                    <a:bodyPr/>
                    <a:lstStyle/>
                    <a:p>
                      <a:r>
                        <a:rPr lang="en-US" sz="1500"/>
                        <a:t>Low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3 - 99203</a:t>
                      </a: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3 – 99213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19622"/>
                  </a:ext>
                </a:extLst>
              </a:tr>
              <a:tr h="1280645">
                <a:tc>
                  <a:txBody>
                    <a:bodyPr/>
                    <a:lstStyle/>
                    <a:p>
                      <a:r>
                        <a:rPr lang="en-US" sz="1500"/>
                        <a:t>Moderate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4 - 99204</a:t>
                      </a: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4 - 99214</a:t>
                      </a:r>
                      <a:endParaRPr lang="en-US" sz="24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32120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en-US" sz="1500"/>
                        <a:t>High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5 - 99205</a:t>
                      </a:r>
                      <a:endParaRPr lang="en-US" sz="15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5 – 99215</a:t>
                      </a: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91014"/>
                  </a:ext>
                </a:extLst>
              </a:tr>
            </a:tbl>
          </a:graphicData>
        </a:graphic>
      </p:graphicFrame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FB8B8DE-B637-460A-A2D4-D2811B593B9F}"/>
              </a:ext>
            </a:extLst>
          </p:cNvPr>
          <p:cNvSpPr/>
          <p:nvPr/>
        </p:nvSpPr>
        <p:spPr>
          <a:xfrm>
            <a:off x="6779048" y="25239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E419CA7-EF79-4925-A6BA-C71B001DD2D7}"/>
              </a:ext>
            </a:extLst>
          </p:cNvPr>
          <p:cNvSpPr/>
          <p:nvPr/>
        </p:nvSpPr>
        <p:spPr>
          <a:xfrm>
            <a:off x="6779046" y="334544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072AA70-83DE-4569-BE5D-E9D9C9E7945B}"/>
              </a:ext>
            </a:extLst>
          </p:cNvPr>
          <p:cNvSpPr/>
          <p:nvPr/>
        </p:nvSpPr>
        <p:spPr>
          <a:xfrm>
            <a:off x="6779048" y="304018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5339057-5F88-426E-872D-CD0186DBB75E}"/>
              </a:ext>
            </a:extLst>
          </p:cNvPr>
          <p:cNvSpPr/>
          <p:nvPr/>
        </p:nvSpPr>
        <p:spPr>
          <a:xfrm>
            <a:off x="7096244" y="40022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4E595D2-0117-4FCD-8F6C-0F28BFE7E5FD}"/>
              </a:ext>
            </a:extLst>
          </p:cNvPr>
          <p:cNvSpPr/>
          <p:nvPr/>
        </p:nvSpPr>
        <p:spPr>
          <a:xfrm>
            <a:off x="6779045" y="399876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AB28F7C-EDCC-4ABE-AAED-44D836156D84}"/>
              </a:ext>
            </a:extLst>
          </p:cNvPr>
          <p:cNvSpPr/>
          <p:nvPr/>
        </p:nvSpPr>
        <p:spPr>
          <a:xfrm>
            <a:off x="7099225" y="304312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0621601-AC68-4374-9F63-7E5BDDEE36AB}"/>
              </a:ext>
            </a:extLst>
          </p:cNvPr>
          <p:cNvSpPr/>
          <p:nvPr/>
        </p:nvSpPr>
        <p:spPr>
          <a:xfrm>
            <a:off x="6785186" y="4609241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C3C79BE5-9ADE-45B4-8E9D-A3EDCCB42D00}"/>
              </a:ext>
            </a:extLst>
          </p:cNvPr>
          <p:cNvSpPr/>
          <p:nvPr/>
        </p:nvSpPr>
        <p:spPr>
          <a:xfrm>
            <a:off x="6769400" y="4287932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AE544AFC-FDFC-4761-8493-776F4867BE46}"/>
              </a:ext>
            </a:extLst>
          </p:cNvPr>
          <p:cNvSpPr/>
          <p:nvPr/>
        </p:nvSpPr>
        <p:spPr>
          <a:xfrm>
            <a:off x="6769400" y="367324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7D73807A-2D47-40A6-B2D8-9DC7251A94D6}"/>
              </a:ext>
            </a:extLst>
          </p:cNvPr>
          <p:cNvSpPr/>
          <p:nvPr/>
        </p:nvSpPr>
        <p:spPr>
          <a:xfrm>
            <a:off x="7092582" y="369086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Plus Sign 71">
            <a:extLst>
              <a:ext uri="{FF2B5EF4-FFF2-40B4-BE49-F238E27FC236}">
                <a16:creationId xmlns:a16="http://schemas.microsoft.com/office/drawing/2014/main" id="{3E5F6E67-633D-442D-A863-A9AB280A221E}"/>
              </a:ext>
            </a:extLst>
          </p:cNvPr>
          <p:cNvSpPr/>
          <p:nvPr/>
        </p:nvSpPr>
        <p:spPr>
          <a:xfrm>
            <a:off x="7726951" y="3765707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A49C2735-A677-45DE-963E-7874F19FCF9C}"/>
              </a:ext>
            </a:extLst>
          </p:cNvPr>
          <p:cNvSpPr/>
          <p:nvPr/>
        </p:nvSpPr>
        <p:spPr>
          <a:xfrm>
            <a:off x="7734004" y="530105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8DF49AA8-3DC5-4932-8368-2BB2AF67EAD4}"/>
              </a:ext>
            </a:extLst>
          </p:cNvPr>
          <p:cNvSpPr/>
          <p:nvPr/>
        </p:nvSpPr>
        <p:spPr>
          <a:xfrm>
            <a:off x="7368913" y="49880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1C69870B-2148-4734-9405-C5DFA40610F3}"/>
              </a:ext>
            </a:extLst>
          </p:cNvPr>
          <p:cNvSpPr/>
          <p:nvPr/>
        </p:nvSpPr>
        <p:spPr>
          <a:xfrm>
            <a:off x="6773762" y="4979088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35AA076D-7D6C-4C8C-974F-FBEDD102E7E5}"/>
              </a:ext>
            </a:extLst>
          </p:cNvPr>
          <p:cNvSpPr/>
          <p:nvPr/>
        </p:nvSpPr>
        <p:spPr>
          <a:xfrm>
            <a:off x="7088950" y="4979088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329AC453-A577-46A1-B6A5-8367FC60C56E}"/>
              </a:ext>
            </a:extLst>
          </p:cNvPr>
          <p:cNvSpPr/>
          <p:nvPr/>
        </p:nvSpPr>
        <p:spPr>
          <a:xfrm>
            <a:off x="7407496" y="530564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8FAC9A80-CEE5-402E-BC4C-382D53010907}"/>
              </a:ext>
            </a:extLst>
          </p:cNvPr>
          <p:cNvSpPr/>
          <p:nvPr/>
        </p:nvSpPr>
        <p:spPr>
          <a:xfrm>
            <a:off x="7704621" y="497217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9957F469-A62E-45D3-BE1C-5A6A0AC78C18}"/>
              </a:ext>
            </a:extLst>
          </p:cNvPr>
          <p:cNvSpPr/>
          <p:nvPr/>
        </p:nvSpPr>
        <p:spPr>
          <a:xfrm>
            <a:off x="6769354" y="5296583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D4C6AF9B-A8D5-420F-A366-49B1FA974CBC}"/>
              </a:ext>
            </a:extLst>
          </p:cNvPr>
          <p:cNvSpPr/>
          <p:nvPr/>
        </p:nvSpPr>
        <p:spPr>
          <a:xfrm>
            <a:off x="7089958" y="529744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Plus Sign 121">
            <a:extLst>
              <a:ext uri="{FF2B5EF4-FFF2-40B4-BE49-F238E27FC236}">
                <a16:creationId xmlns:a16="http://schemas.microsoft.com/office/drawing/2014/main" id="{63634FB7-878C-45F8-B65E-B39FDCA1C922}"/>
              </a:ext>
            </a:extLst>
          </p:cNvPr>
          <p:cNvSpPr/>
          <p:nvPr/>
        </p:nvSpPr>
        <p:spPr>
          <a:xfrm>
            <a:off x="8040329" y="502581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Plus Sign 131">
            <a:extLst>
              <a:ext uri="{FF2B5EF4-FFF2-40B4-BE49-F238E27FC236}">
                <a16:creationId xmlns:a16="http://schemas.microsoft.com/office/drawing/2014/main" id="{6E629F4D-3876-4FD4-9F4A-32CEFE5CCF4A}"/>
              </a:ext>
            </a:extLst>
          </p:cNvPr>
          <p:cNvSpPr/>
          <p:nvPr/>
        </p:nvSpPr>
        <p:spPr>
          <a:xfrm>
            <a:off x="8047565" y="567095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Flowchart: Connector 143">
            <a:extLst>
              <a:ext uri="{FF2B5EF4-FFF2-40B4-BE49-F238E27FC236}">
                <a16:creationId xmlns:a16="http://schemas.microsoft.com/office/drawing/2014/main" id="{78413AB4-D1C7-476C-8B51-E395FA130608}"/>
              </a:ext>
            </a:extLst>
          </p:cNvPr>
          <p:cNvSpPr/>
          <p:nvPr/>
        </p:nvSpPr>
        <p:spPr>
          <a:xfrm>
            <a:off x="6789290" y="5614079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Flowchart: Connector 145">
            <a:extLst>
              <a:ext uri="{FF2B5EF4-FFF2-40B4-BE49-F238E27FC236}">
                <a16:creationId xmlns:a16="http://schemas.microsoft.com/office/drawing/2014/main" id="{92D32907-89E9-45E3-BE91-26D09545BA4D}"/>
              </a:ext>
            </a:extLst>
          </p:cNvPr>
          <p:cNvSpPr/>
          <p:nvPr/>
        </p:nvSpPr>
        <p:spPr>
          <a:xfrm>
            <a:off x="7105600" y="56234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8" name="Flowchart: Connector 147">
            <a:extLst>
              <a:ext uri="{FF2B5EF4-FFF2-40B4-BE49-F238E27FC236}">
                <a16:creationId xmlns:a16="http://schemas.microsoft.com/office/drawing/2014/main" id="{6F1E8B4D-6BEE-4C72-A638-E4F8F605308D}"/>
              </a:ext>
            </a:extLst>
          </p:cNvPr>
          <p:cNvSpPr/>
          <p:nvPr/>
        </p:nvSpPr>
        <p:spPr>
          <a:xfrm>
            <a:off x="7734004" y="561188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2" name="Flowchart: Connector 151">
            <a:extLst>
              <a:ext uri="{FF2B5EF4-FFF2-40B4-BE49-F238E27FC236}">
                <a16:creationId xmlns:a16="http://schemas.microsoft.com/office/drawing/2014/main" id="{5E0DCF58-E1A0-406D-A3D8-FB45BED1BAE6}"/>
              </a:ext>
            </a:extLst>
          </p:cNvPr>
          <p:cNvSpPr/>
          <p:nvPr/>
        </p:nvSpPr>
        <p:spPr>
          <a:xfrm>
            <a:off x="7419150" y="56132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970DBAC6-BA76-4030-89A2-0513EEFF1DB4}"/>
              </a:ext>
            </a:extLst>
          </p:cNvPr>
          <p:cNvSpPr/>
          <p:nvPr/>
        </p:nvSpPr>
        <p:spPr>
          <a:xfrm>
            <a:off x="6781821" y="593005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8" name="Flowchart: Connector 157">
            <a:extLst>
              <a:ext uri="{FF2B5EF4-FFF2-40B4-BE49-F238E27FC236}">
                <a16:creationId xmlns:a16="http://schemas.microsoft.com/office/drawing/2014/main" id="{91911B0E-A707-454D-BF1C-097D8F8692FF}"/>
              </a:ext>
            </a:extLst>
          </p:cNvPr>
          <p:cNvSpPr/>
          <p:nvPr/>
        </p:nvSpPr>
        <p:spPr>
          <a:xfrm>
            <a:off x="7099225" y="592813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0" name="Flowchart: Connector 159">
            <a:extLst>
              <a:ext uri="{FF2B5EF4-FFF2-40B4-BE49-F238E27FC236}">
                <a16:creationId xmlns:a16="http://schemas.microsoft.com/office/drawing/2014/main" id="{2E5B9B3F-F743-4F29-910C-F626736F94EB}"/>
              </a:ext>
            </a:extLst>
          </p:cNvPr>
          <p:cNvSpPr/>
          <p:nvPr/>
        </p:nvSpPr>
        <p:spPr>
          <a:xfrm>
            <a:off x="774668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2" name="Flowchart: Connector 161">
            <a:extLst>
              <a:ext uri="{FF2B5EF4-FFF2-40B4-BE49-F238E27FC236}">
                <a16:creationId xmlns:a16="http://schemas.microsoft.com/office/drawing/2014/main" id="{2604E107-3B80-41D9-9EC5-F433FD7E227D}"/>
              </a:ext>
            </a:extLst>
          </p:cNvPr>
          <p:cNvSpPr/>
          <p:nvPr/>
        </p:nvSpPr>
        <p:spPr>
          <a:xfrm>
            <a:off x="743334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624A410A-A177-437E-8DAF-9A174821B7EE}"/>
              </a:ext>
            </a:extLst>
          </p:cNvPr>
          <p:cNvSpPr/>
          <p:nvPr/>
        </p:nvSpPr>
        <p:spPr>
          <a:xfrm>
            <a:off x="6779045" y="6252536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id="{0D5262EF-74E8-45BE-B236-E88709761C35}"/>
              </a:ext>
            </a:extLst>
          </p:cNvPr>
          <p:cNvSpPr/>
          <p:nvPr/>
        </p:nvSpPr>
        <p:spPr>
          <a:xfrm>
            <a:off x="7099225" y="6244885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" name="Plus Sign 193">
            <a:extLst>
              <a:ext uri="{FF2B5EF4-FFF2-40B4-BE49-F238E27FC236}">
                <a16:creationId xmlns:a16="http://schemas.microsoft.com/office/drawing/2014/main" id="{A0771206-D9E2-4D81-AF87-CC1447FCA5DB}"/>
              </a:ext>
            </a:extLst>
          </p:cNvPr>
          <p:cNvSpPr/>
          <p:nvPr/>
        </p:nvSpPr>
        <p:spPr>
          <a:xfrm>
            <a:off x="8045638" y="5355036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6" name="Plus Sign 195">
            <a:extLst>
              <a:ext uri="{FF2B5EF4-FFF2-40B4-BE49-F238E27FC236}">
                <a16:creationId xmlns:a16="http://schemas.microsoft.com/office/drawing/2014/main" id="{DC349C8E-F7EA-4D6E-A370-B1B0808DD470}"/>
              </a:ext>
            </a:extLst>
          </p:cNvPr>
          <p:cNvSpPr/>
          <p:nvPr/>
        </p:nvSpPr>
        <p:spPr>
          <a:xfrm>
            <a:off x="8058220" y="597629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DBF7C560-BB49-4A55-A881-2FC0EDF06289}"/>
              </a:ext>
            </a:extLst>
          </p:cNvPr>
          <p:cNvSpPr/>
          <p:nvPr/>
        </p:nvSpPr>
        <p:spPr>
          <a:xfrm>
            <a:off x="7735901" y="407525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A2A35FE-C375-42F9-B3A7-CA51C7078057}"/>
              </a:ext>
            </a:extLst>
          </p:cNvPr>
          <p:cNvSpPr/>
          <p:nvPr/>
        </p:nvSpPr>
        <p:spPr>
          <a:xfrm>
            <a:off x="7422209" y="400394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360F640F-C481-474A-9E98-F47E282579B4}"/>
              </a:ext>
            </a:extLst>
          </p:cNvPr>
          <p:cNvSpPr/>
          <p:nvPr/>
        </p:nvSpPr>
        <p:spPr>
          <a:xfrm>
            <a:off x="7405034" y="3690632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2A21E7-133C-45CE-8834-9FCB5AFB552D}"/>
              </a:ext>
            </a:extLst>
          </p:cNvPr>
          <p:cNvGrpSpPr/>
          <p:nvPr/>
        </p:nvGrpSpPr>
        <p:grpSpPr>
          <a:xfrm>
            <a:off x="7960033" y="3693503"/>
            <a:ext cx="586056" cy="345544"/>
            <a:chOff x="7960033" y="3693503"/>
            <a:chExt cx="586056" cy="345544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DF04AD91-D2A1-435E-992B-C6A6B918C86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:a16="http://schemas.microsoft.com/office/drawing/2014/main" id="{34843942-9328-4B0A-AAE0-69467978A35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D8D35B19-8CCA-4079-A532-875BFF2D850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D6EB34E5-3E31-4CB8-AF12-94C400FB56D9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F298CACE-1C2F-448E-B987-726FBD0A498B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7B54611-7390-4478-A850-D08D725BDBE4}"/>
              </a:ext>
            </a:extLst>
          </p:cNvPr>
          <p:cNvSpPr/>
          <p:nvPr/>
        </p:nvSpPr>
        <p:spPr>
          <a:xfrm>
            <a:off x="5363595" y="3707986"/>
            <a:ext cx="6688713" cy="125041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B84C40C-8661-45F1-A91B-16F5E98B23CE}"/>
              </a:ext>
            </a:extLst>
          </p:cNvPr>
          <p:cNvGrpSpPr/>
          <p:nvPr/>
        </p:nvGrpSpPr>
        <p:grpSpPr>
          <a:xfrm>
            <a:off x="8282352" y="5609878"/>
            <a:ext cx="586056" cy="345544"/>
            <a:chOff x="7960033" y="3693503"/>
            <a:chExt cx="586056" cy="345544"/>
          </a:xfrm>
        </p:grpSpPr>
        <p:sp>
          <p:nvSpPr>
            <p:cNvPr id="78" name="Flowchart: Connector 77">
              <a:extLst>
                <a:ext uri="{FF2B5EF4-FFF2-40B4-BE49-F238E27FC236}">
                  <a16:creationId xmlns:a16="http://schemas.microsoft.com/office/drawing/2014/main" id="{7B5CD4A4-BFD1-4E8C-B259-32E7F3D60FA5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id="{BBB7ECFF-3BBC-457B-8D07-71E5718CDBF5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7499EDE5-54E9-4C84-A883-9C5CEB416BA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29C7B1D2-3799-4E7E-8F21-75E4797E6CC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2E6B7F16-EDFA-498F-A072-EAE6BCB36C3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8213CA7-0EF3-4874-9E02-2D7BBBD3EAB2}"/>
              </a:ext>
            </a:extLst>
          </p:cNvPr>
          <p:cNvGrpSpPr/>
          <p:nvPr/>
        </p:nvGrpSpPr>
        <p:grpSpPr>
          <a:xfrm>
            <a:off x="8277134" y="4956974"/>
            <a:ext cx="586056" cy="345544"/>
            <a:chOff x="7960033" y="3693503"/>
            <a:chExt cx="586056" cy="345544"/>
          </a:xfrm>
        </p:grpSpPr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id="{7701776F-1670-41CF-983B-98E04F50B739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A04C0E3F-271F-4106-AD34-B3345CD4A293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Flowchart: Connector 85">
              <a:extLst>
                <a:ext uri="{FF2B5EF4-FFF2-40B4-BE49-F238E27FC236}">
                  <a16:creationId xmlns:a16="http://schemas.microsoft.com/office/drawing/2014/main" id="{E9C0CA2B-172A-44B7-A584-F0FB612D9C01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Flowchart: Connector 86">
              <a:extLst>
                <a:ext uri="{FF2B5EF4-FFF2-40B4-BE49-F238E27FC236}">
                  <a16:creationId xmlns:a16="http://schemas.microsoft.com/office/drawing/2014/main" id="{6A13893A-6960-4BF6-A9A6-58813997EAA2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13C72B05-73C9-4EF2-A073-528C9C55D353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F2E95F8-EEC8-47CE-AA39-E83C8B843D8F}"/>
              </a:ext>
            </a:extLst>
          </p:cNvPr>
          <p:cNvGrpSpPr/>
          <p:nvPr/>
        </p:nvGrpSpPr>
        <p:grpSpPr>
          <a:xfrm>
            <a:off x="8292257" y="5290580"/>
            <a:ext cx="586056" cy="345544"/>
            <a:chOff x="7960033" y="3693503"/>
            <a:chExt cx="586056" cy="345544"/>
          </a:xfrm>
        </p:grpSpPr>
        <p:sp>
          <p:nvSpPr>
            <p:cNvPr id="91" name="Flowchart: Connector 90">
              <a:extLst>
                <a:ext uri="{FF2B5EF4-FFF2-40B4-BE49-F238E27FC236}">
                  <a16:creationId xmlns:a16="http://schemas.microsoft.com/office/drawing/2014/main" id="{36B0B59A-63E3-4B17-AE3E-292B921A4002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id="{4F49BCA2-B523-4AE1-88F4-3DF877D935B4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5" name="Flowchart: Connector 94">
              <a:extLst>
                <a:ext uri="{FF2B5EF4-FFF2-40B4-BE49-F238E27FC236}">
                  <a16:creationId xmlns:a16="http://schemas.microsoft.com/office/drawing/2014/main" id="{40D36A35-82D5-4B7C-B79B-6680830F67F4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Flowchart: Connector 96">
              <a:extLst>
                <a:ext uri="{FF2B5EF4-FFF2-40B4-BE49-F238E27FC236}">
                  <a16:creationId xmlns:a16="http://schemas.microsoft.com/office/drawing/2014/main" id="{D4843BB8-E903-4211-AAEC-422A8FB0E7C7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id="{69A82E66-7803-4454-9B4D-54E6CE120DB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D757EAD-078B-4E58-AAA8-3069E3824BA8}"/>
              </a:ext>
            </a:extLst>
          </p:cNvPr>
          <p:cNvGrpSpPr/>
          <p:nvPr/>
        </p:nvGrpSpPr>
        <p:grpSpPr>
          <a:xfrm>
            <a:off x="8112433" y="3845903"/>
            <a:ext cx="586056" cy="345544"/>
            <a:chOff x="7960033" y="3693503"/>
            <a:chExt cx="586056" cy="345544"/>
          </a:xfrm>
        </p:grpSpPr>
        <p:sp>
          <p:nvSpPr>
            <p:cNvPr id="100" name="Flowchart: Connector 99">
              <a:extLst>
                <a:ext uri="{FF2B5EF4-FFF2-40B4-BE49-F238E27FC236}">
                  <a16:creationId xmlns:a16="http://schemas.microsoft.com/office/drawing/2014/main" id="{DF1E6649-038B-4E4D-9C78-35D8ECB6AC4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Flowchart: Connector 100">
              <a:extLst>
                <a:ext uri="{FF2B5EF4-FFF2-40B4-BE49-F238E27FC236}">
                  <a16:creationId xmlns:a16="http://schemas.microsoft.com/office/drawing/2014/main" id="{E2FF8023-7E12-4284-8A3C-22FD23DBBA2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Flowchart: Connector 102">
              <a:extLst>
                <a:ext uri="{FF2B5EF4-FFF2-40B4-BE49-F238E27FC236}">
                  <a16:creationId xmlns:a16="http://schemas.microsoft.com/office/drawing/2014/main" id="{6D3C631B-6FC5-4C07-9950-405A4FC2185A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Flowchart: Connector 104">
              <a:extLst>
                <a:ext uri="{FF2B5EF4-FFF2-40B4-BE49-F238E27FC236}">
                  <a16:creationId xmlns:a16="http://schemas.microsoft.com/office/drawing/2014/main" id="{E94518B2-264C-4A1F-9A26-11DEBBF3508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00334E9E-FDFA-416C-A2B7-8C50F39A3AEA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31B012F-97AE-4F65-B0C3-C83DAE957620}"/>
              </a:ext>
            </a:extLst>
          </p:cNvPr>
          <p:cNvGrpSpPr/>
          <p:nvPr/>
        </p:nvGrpSpPr>
        <p:grpSpPr>
          <a:xfrm>
            <a:off x="8295572" y="5915453"/>
            <a:ext cx="586056" cy="345544"/>
            <a:chOff x="7960033" y="3693503"/>
            <a:chExt cx="586056" cy="345544"/>
          </a:xfrm>
        </p:grpSpPr>
        <p:sp>
          <p:nvSpPr>
            <p:cNvPr id="111" name="Flowchart: Connector 110">
              <a:extLst>
                <a:ext uri="{FF2B5EF4-FFF2-40B4-BE49-F238E27FC236}">
                  <a16:creationId xmlns:a16="http://schemas.microsoft.com/office/drawing/2014/main" id="{25D3F77E-4586-40F2-8714-2C4DE51575D8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Flowchart: Connector 111">
              <a:extLst>
                <a:ext uri="{FF2B5EF4-FFF2-40B4-BE49-F238E27FC236}">
                  <a16:creationId xmlns:a16="http://schemas.microsoft.com/office/drawing/2014/main" id="{F564FED0-271A-4078-BE47-5F6643A4B7B2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3" name="Flowchart: Connector 112">
              <a:extLst>
                <a:ext uri="{FF2B5EF4-FFF2-40B4-BE49-F238E27FC236}">
                  <a16:creationId xmlns:a16="http://schemas.microsoft.com/office/drawing/2014/main" id="{6C41BA6D-F7F4-463D-AE45-E3F4073BC535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FCB21E46-1AB8-43CE-80B9-A00566139245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5" name="Flowchart: Connector 114">
              <a:extLst>
                <a:ext uri="{FF2B5EF4-FFF2-40B4-BE49-F238E27FC236}">
                  <a16:creationId xmlns:a16="http://schemas.microsoft.com/office/drawing/2014/main" id="{655D579C-98E9-49A8-8A74-866B64BE1D2C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E229F97-8B3C-4BA9-B4D7-2DD81CB16253}"/>
              </a:ext>
            </a:extLst>
          </p:cNvPr>
          <p:cNvSpPr/>
          <p:nvPr/>
        </p:nvSpPr>
        <p:spPr>
          <a:xfrm>
            <a:off x="347506" y="4787815"/>
            <a:ext cx="3346537" cy="56067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906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22F049-8939-42B2-9A9C-CD5CED82E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/>
              <a:t>Levels of test evaluation:</a:t>
            </a:r>
          </a:p>
          <a:p>
            <a:r>
              <a:rPr lang="en-US"/>
              <a:t>Order</a:t>
            </a:r>
          </a:p>
          <a:p>
            <a:r>
              <a:rPr lang="en-US"/>
              <a:t>Review</a:t>
            </a:r>
          </a:p>
          <a:p>
            <a:r>
              <a:rPr lang="en-US"/>
              <a:t>Personally interpret</a:t>
            </a:r>
          </a:p>
          <a:p>
            <a:r>
              <a:rPr lang="en-US">
                <a:solidFill>
                  <a:schemeClr val="accent1"/>
                </a:solidFill>
              </a:rPr>
              <a:t>Discuss a test result with another provider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40EF0-C22D-4490-9ECB-101EC84A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does one consider my work in relation to a test?</a:t>
            </a:r>
          </a:p>
        </p:txBody>
      </p:sp>
    </p:spTree>
    <p:extLst>
      <p:ext uri="{BB962C8B-B14F-4D97-AF65-F5344CB8AC3E}">
        <p14:creationId xmlns:p14="http://schemas.microsoft.com/office/powerpoint/2010/main" val="63088907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0"/>
            <a:ext cx="4402377" cy="595717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E2BC57-F157-485B-9913-F10A95E47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1999"/>
            <a:ext cx="3759200" cy="5368413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defTabSz="1219170"/>
            <a:r>
              <a:rPr lang="en-US" sz="4533">
                <a:solidFill>
                  <a:srgbClr val="FFFFFF"/>
                </a:solidFill>
              </a:rPr>
              <a:t>Discussion with another provider</a:t>
            </a:r>
            <a:br>
              <a:rPr lang="en-US" sz="4533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(subject to adjusted interpretation)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8" y="446008"/>
            <a:ext cx="6684131" cy="390942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8A2A03-22EE-4BDF-ABC3-31CFA2B39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497" y="807709"/>
            <a:ext cx="6053804" cy="3219796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indent="-304792" defTabSz="1219170">
              <a:lnSpc>
                <a:spcPct val="90000"/>
              </a:lnSpc>
            </a:pPr>
            <a:r>
              <a:rPr lang="en-US" sz="1800"/>
              <a:t>Physician or other qualified health care professional who is in a different specialty, a different subspecialty, or a different group practice</a:t>
            </a:r>
            <a:endParaRPr lang="en-US" sz="1733">
              <a:latin typeface="+mn-lt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0957" y="4538156"/>
            <a:ext cx="4379907" cy="1869241"/>
          </a:xfrm>
          <a:prstGeom prst="rect">
            <a:avLst/>
          </a:prstGeom>
          <a:solidFill>
            <a:srgbClr val="868341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D3A895-9E04-480F-BCF6-CB749A6180C4}"/>
              </a:ext>
            </a:extLst>
          </p:cNvPr>
          <p:cNvSpPr txBox="1"/>
          <p:nvPr/>
        </p:nvSpPr>
        <p:spPr>
          <a:xfrm>
            <a:off x="5605254" y="4665296"/>
            <a:ext cx="5570290" cy="160043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/>
              <a:t>Note:  (Taxonomy defined by CMS)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General cardiology ≠ Interventional cardiology ≠ Heart failure ≠ 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Valve is a subtype of interventional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Clinic IM ≠ Hospital 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Pediatrics = Pediatric hospitalist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err="1"/>
              <a:t>Laborist</a:t>
            </a:r>
            <a:r>
              <a:rPr lang="en-US" sz="1400"/>
              <a:t> = OB/GYN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54161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564" y="2110665"/>
          <a:ext cx="4906237" cy="4394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6237">
                  <a:extLst>
                    <a:ext uri="{9D8B030D-6E8A-4147-A177-3AD203B41FA5}">
                      <a16:colId xmlns:a16="http://schemas.microsoft.com/office/drawing/2014/main" val="1137160221"/>
                    </a:ext>
                  </a:extLst>
                </a:gridCol>
              </a:tblGrid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>
                          <a:effectLst/>
                        </a:rPr>
                        <a:t>A. </a:t>
                      </a:r>
                      <a:r>
                        <a:rPr lang="en-US" sz="1500" b="1" u="sng">
                          <a:effectLst/>
                        </a:rPr>
                        <a:t>Tests</a:t>
                      </a:r>
                      <a:endParaRPr lang="en-US" sz="1500" b="1" u="sng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28216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Ordering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50137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result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65603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prior notes from each unique source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34483"/>
                  </a:ext>
                </a:extLst>
              </a:tr>
              <a:tr h="858113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B.</a:t>
                      </a: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Information from an independent historian</a:t>
                      </a:r>
                    </a:p>
                  </a:txBody>
                  <a:tcPr marL="12379" marR="12379" marT="0" marB="0">
                    <a:solidFill>
                      <a:srgbClr val="C89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581234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Tests: Next level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Independent interpretation of test</a:t>
                      </a:r>
                      <a:endParaRPr lang="en-US" sz="1500" b="1" i="0" u="sng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379" marR="12379" marT="0" marB="0">
                    <a:solidFill>
                      <a:srgbClr val="B74C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98949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Another provider</a:t>
                      </a:r>
                    </a:p>
                    <a:p>
                      <a:pPr marL="0" marR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effectLst/>
                        </a:rPr>
                        <a:t>Discussion of a test result or management plan with another provider (in another specialty)</a:t>
                      </a:r>
                    </a:p>
                  </a:txBody>
                  <a:tcPr marL="12379" marR="12379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326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33" y="805843"/>
            <a:ext cx="10930359" cy="68701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</a:pPr>
            <a:r>
              <a:rPr lang="en-US" sz="2933">
                <a:solidFill>
                  <a:srgbClr val="000000"/>
                </a:solidFill>
              </a:rPr>
              <a:t>Example #10:</a:t>
            </a:r>
            <a:endParaRPr lang="en-US" sz="2933">
              <a:ea typeface="+mj-lt"/>
              <a:cs typeface="+mj-lt"/>
            </a:endParaRPr>
          </a:p>
          <a:p>
            <a:pPr lvl="1">
              <a:spcAft>
                <a:spcPts val="751"/>
              </a:spcAft>
              <a:buFont typeface="Arial,Sans-Serif"/>
              <a:buChar char="•"/>
            </a:pPr>
            <a:r>
              <a:rPr lang="en-US" sz="2933" kern="1200">
                <a:solidFill>
                  <a:srgbClr val="000000"/>
                </a:solidFill>
                <a:latin typeface="Calibri Light"/>
                <a:cs typeface="Calibri Light"/>
              </a:rPr>
              <a:t>Family Practice Dr. H is wondering about management of difficult to control hypertension and discuss with a partner in the same practice</a:t>
            </a:r>
            <a:endParaRPr lang="en-US" sz="3600">
              <a:cs typeface="Calibri Ligh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7E65E0-BF32-4C3F-9FC2-111ECB52FD1F}"/>
              </a:ext>
            </a:extLst>
          </p:cNvPr>
          <p:cNvGraphicFramePr>
            <a:graphicFrameLocks noGrp="1"/>
          </p:cNvGraphicFramePr>
          <p:nvPr/>
        </p:nvGraphicFramePr>
        <p:xfrm>
          <a:off x="5377781" y="2073926"/>
          <a:ext cx="6688713" cy="471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669">
                  <a:extLst>
                    <a:ext uri="{9D8B030D-6E8A-4147-A177-3AD203B41FA5}">
                      <a16:colId xmlns:a16="http://schemas.microsoft.com/office/drawing/2014/main" val="3192559278"/>
                    </a:ext>
                  </a:extLst>
                </a:gridCol>
                <a:gridCol w="2189256">
                  <a:extLst>
                    <a:ext uri="{9D8B030D-6E8A-4147-A177-3AD203B41FA5}">
                      <a16:colId xmlns:a16="http://schemas.microsoft.com/office/drawing/2014/main" val="2802578618"/>
                    </a:ext>
                  </a:extLst>
                </a:gridCol>
                <a:gridCol w="3101788">
                  <a:extLst>
                    <a:ext uri="{9D8B030D-6E8A-4147-A177-3AD203B41FA5}">
                      <a16:colId xmlns:a16="http://schemas.microsoft.com/office/drawing/2014/main" val="2832423042"/>
                    </a:ext>
                  </a:extLst>
                </a:gridCol>
              </a:tblGrid>
              <a:tr h="418720">
                <a:tc>
                  <a:txBody>
                    <a:bodyPr/>
                    <a:lstStyle/>
                    <a:p>
                      <a:r>
                        <a:rPr lang="en-US" sz="1500"/>
                        <a:t>MDM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/>
                        <a:t>2.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As seen in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3154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r>
                        <a:rPr lang="en-US" sz="1500"/>
                        <a:t>Straightforward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>
                          <a:solidFill>
                            <a:schemeClr val="accent1"/>
                          </a:solidFill>
                        </a:rPr>
                        <a:t>New Patient Level 2 - 99202</a:t>
                      </a:r>
                    </a:p>
                    <a:p>
                      <a:r>
                        <a:rPr lang="en-US" sz="1500">
                          <a:solidFill>
                            <a:schemeClr val="accent2"/>
                          </a:solidFill>
                        </a:rPr>
                        <a:t>Established patient level 2 – 99212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31406"/>
                  </a:ext>
                </a:extLst>
              </a:tr>
              <a:tr h="638616">
                <a:tc>
                  <a:txBody>
                    <a:bodyPr/>
                    <a:lstStyle/>
                    <a:p>
                      <a:r>
                        <a:rPr lang="en-US" sz="1500"/>
                        <a:t>Low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3 - 99203</a:t>
                      </a: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3 – 99213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19622"/>
                  </a:ext>
                </a:extLst>
              </a:tr>
              <a:tr h="1280645">
                <a:tc>
                  <a:txBody>
                    <a:bodyPr/>
                    <a:lstStyle/>
                    <a:p>
                      <a:r>
                        <a:rPr lang="en-US" sz="1500"/>
                        <a:t>Moderate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4 - 99204</a:t>
                      </a: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4 - 99214</a:t>
                      </a:r>
                      <a:endParaRPr lang="en-US" sz="24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32120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en-US" sz="1500"/>
                        <a:t>High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5 - 99205</a:t>
                      </a:r>
                      <a:endParaRPr lang="en-US" sz="15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5 – 99215</a:t>
                      </a: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91014"/>
                  </a:ext>
                </a:extLst>
              </a:tr>
            </a:tbl>
          </a:graphicData>
        </a:graphic>
      </p:graphicFrame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FB8B8DE-B637-460A-A2D4-D2811B593B9F}"/>
              </a:ext>
            </a:extLst>
          </p:cNvPr>
          <p:cNvSpPr/>
          <p:nvPr/>
        </p:nvSpPr>
        <p:spPr>
          <a:xfrm>
            <a:off x="6779048" y="25239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E419CA7-EF79-4925-A6BA-C71B001DD2D7}"/>
              </a:ext>
            </a:extLst>
          </p:cNvPr>
          <p:cNvSpPr/>
          <p:nvPr/>
        </p:nvSpPr>
        <p:spPr>
          <a:xfrm>
            <a:off x="6779046" y="334544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072AA70-83DE-4569-BE5D-E9D9C9E7945B}"/>
              </a:ext>
            </a:extLst>
          </p:cNvPr>
          <p:cNvSpPr/>
          <p:nvPr/>
        </p:nvSpPr>
        <p:spPr>
          <a:xfrm>
            <a:off x="6779048" y="304018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5339057-5F88-426E-872D-CD0186DBB75E}"/>
              </a:ext>
            </a:extLst>
          </p:cNvPr>
          <p:cNvSpPr/>
          <p:nvPr/>
        </p:nvSpPr>
        <p:spPr>
          <a:xfrm>
            <a:off x="7096244" y="40022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4E595D2-0117-4FCD-8F6C-0F28BFE7E5FD}"/>
              </a:ext>
            </a:extLst>
          </p:cNvPr>
          <p:cNvSpPr/>
          <p:nvPr/>
        </p:nvSpPr>
        <p:spPr>
          <a:xfrm>
            <a:off x="6779045" y="399876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AB28F7C-EDCC-4ABE-AAED-44D836156D84}"/>
              </a:ext>
            </a:extLst>
          </p:cNvPr>
          <p:cNvSpPr/>
          <p:nvPr/>
        </p:nvSpPr>
        <p:spPr>
          <a:xfrm>
            <a:off x="7099225" y="304312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0621601-AC68-4374-9F63-7E5BDDEE36AB}"/>
              </a:ext>
            </a:extLst>
          </p:cNvPr>
          <p:cNvSpPr/>
          <p:nvPr/>
        </p:nvSpPr>
        <p:spPr>
          <a:xfrm>
            <a:off x="6785186" y="4609241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C3C79BE5-9ADE-45B4-8E9D-A3EDCCB42D00}"/>
              </a:ext>
            </a:extLst>
          </p:cNvPr>
          <p:cNvSpPr/>
          <p:nvPr/>
        </p:nvSpPr>
        <p:spPr>
          <a:xfrm>
            <a:off x="6769400" y="4287932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AE544AFC-FDFC-4761-8493-776F4867BE46}"/>
              </a:ext>
            </a:extLst>
          </p:cNvPr>
          <p:cNvSpPr/>
          <p:nvPr/>
        </p:nvSpPr>
        <p:spPr>
          <a:xfrm>
            <a:off x="6769400" y="367324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7D73807A-2D47-40A6-B2D8-9DC7251A94D6}"/>
              </a:ext>
            </a:extLst>
          </p:cNvPr>
          <p:cNvSpPr/>
          <p:nvPr/>
        </p:nvSpPr>
        <p:spPr>
          <a:xfrm>
            <a:off x="7092582" y="369086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Plus Sign 71">
            <a:extLst>
              <a:ext uri="{FF2B5EF4-FFF2-40B4-BE49-F238E27FC236}">
                <a16:creationId xmlns:a16="http://schemas.microsoft.com/office/drawing/2014/main" id="{3E5F6E67-633D-442D-A863-A9AB280A221E}"/>
              </a:ext>
            </a:extLst>
          </p:cNvPr>
          <p:cNvSpPr/>
          <p:nvPr/>
        </p:nvSpPr>
        <p:spPr>
          <a:xfrm>
            <a:off x="7726951" y="3765707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A49C2735-A677-45DE-963E-7874F19FCF9C}"/>
              </a:ext>
            </a:extLst>
          </p:cNvPr>
          <p:cNvSpPr/>
          <p:nvPr/>
        </p:nvSpPr>
        <p:spPr>
          <a:xfrm>
            <a:off x="7734004" y="530105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8DF49AA8-3DC5-4932-8368-2BB2AF67EAD4}"/>
              </a:ext>
            </a:extLst>
          </p:cNvPr>
          <p:cNvSpPr/>
          <p:nvPr/>
        </p:nvSpPr>
        <p:spPr>
          <a:xfrm>
            <a:off x="7368913" y="49880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1C69870B-2148-4734-9405-C5DFA40610F3}"/>
              </a:ext>
            </a:extLst>
          </p:cNvPr>
          <p:cNvSpPr/>
          <p:nvPr/>
        </p:nvSpPr>
        <p:spPr>
          <a:xfrm>
            <a:off x="6773762" y="4979088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35AA076D-7D6C-4C8C-974F-FBEDD102E7E5}"/>
              </a:ext>
            </a:extLst>
          </p:cNvPr>
          <p:cNvSpPr/>
          <p:nvPr/>
        </p:nvSpPr>
        <p:spPr>
          <a:xfrm>
            <a:off x="7088950" y="4979088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329AC453-A577-46A1-B6A5-8367FC60C56E}"/>
              </a:ext>
            </a:extLst>
          </p:cNvPr>
          <p:cNvSpPr/>
          <p:nvPr/>
        </p:nvSpPr>
        <p:spPr>
          <a:xfrm>
            <a:off x="7407496" y="530564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8FAC9A80-CEE5-402E-BC4C-382D53010907}"/>
              </a:ext>
            </a:extLst>
          </p:cNvPr>
          <p:cNvSpPr/>
          <p:nvPr/>
        </p:nvSpPr>
        <p:spPr>
          <a:xfrm>
            <a:off x="7704621" y="497217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9957F469-A62E-45D3-BE1C-5A6A0AC78C18}"/>
              </a:ext>
            </a:extLst>
          </p:cNvPr>
          <p:cNvSpPr/>
          <p:nvPr/>
        </p:nvSpPr>
        <p:spPr>
          <a:xfrm>
            <a:off x="6769354" y="5296583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D4C6AF9B-A8D5-420F-A366-49B1FA974CBC}"/>
              </a:ext>
            </a:extLst>
          </p:cNvPr>
          <p:cNvSpPr/>
          <p:nvPr/>
        </p:nvSpPr>
        <p:spPr>
          <a:xfrm>
            <a:off x="7089958" y="529744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Plus Sign 121">
            <a:extLst>
              <a:ext uri="{FF2B5EF4-FFF2-40B4-BE49-F238E27FC236}">
                <a16:creationId xmlns:a16="http://schemas.microsoft.com/office/drawing/2014/main" id="{63634FB7-878C-45F8-B65E-B39FDCA1C922}"/>
              </a:ext>
            </a:extLst>
          </p:cNvPr>
          <p:cNvSpPr/>
          <p:nvPr/>
        </p:nvSpPr>
        <p:spPr>
          <a:xfrm>
            <a:off x="8040329" y="502581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Plus Sign 131">
            <a:extLst>
              <a:ext uri="{FF2B5EF4-FFF2-40B4-BE49-F238E27FC236}">
                <a16:creationId xmlns:a16="http://schemas.microsoft.com/office/drawing/2014/main" id="{6E629F4D-3876-4FD4-9F4A-32CEFE5CCF4A}"/>
              </a:ext>
            </a:extLst>
          </p:cNvPr>
          <p:cNvSpPr/>
          <p:nvPr/>
        </p:nvSpPr>
        <p:spPr>
          <a:xfrm>
            <a:off x="8047565" y="567095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Flowchart: Connector 143">
            <a:extLst>
              <a:ext uri="{FF2B5EF4-FFF2-40B4-BE49-F238E27FC236}">
                <a16:creationId xmlns:a16="http://schemas.microsoft.com/office/drawing/2014/main" id="{78413AB4-D1C7-476C-8B51-E395FA130608}"/>
              </a:ext>
            </a:extLst>
          </p:cNvPr>
          <p:cNvSpPr/>
          <p:nvPr/>
        </p:nvSpPr>
        <p:spPr>
          <a:xfrm>
            <a:off x="6789290" y="5614079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Flowchart: Connector 145">
            <a:extLst>
              <a:ext uri="{FF2B5EF4-FFF2-40B4-BE49-F238E27FC236}">
                <a16:creationId xmlns:a16="http://schemas.microsoft.com/office/drawing/2014/main" id="{92D32907-89E9-45E3-BE91-26D09545BA4D}"/>
              </a:ext>
            </a:extLst>
          </p:cNvPr>
          <p:cNvSpPr/>
          <p:nvPr/>
        </p:nvSpPr>
        <p:spPr>
          <a:xfrm>
            <a:off x="7105600" y="56234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8" name="Flowchart: Connector 147">
            <a:extLst>
              <a:ext uri="{FF2B5EF4-FFF2-40B4-BE49-F238E27FC236}">
                <a16:creationId xmlns:a16="http://schemas.microsoft.com/office/drawing/2014/main" id="{6F1E8B4D-6BEE-4C72-A638-E4F8F605308D}"/>
              </a:ext>
            </a:extLst>
          </p:cNvPr>
          <p:cNvSpPr/>
          <p:nvPr/>
        </p:nvSpPr>
        <p:spPr>
          <a:xfrm>
            <a:off x="7734004" y="561188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2" name="Flowchart: Connector 151">
            <a:extLst>
              <a:ext uri="{FF2B5EF4-FFF2-40B4-BE49-F238E27FC236}">
                <a16:creationId xmlns:a16="http://schemas.microsoft.com/office/drawing/2014/main" id="{5E0DCF58-E1A0-406D-A3D8-FB45BED1BAE6}"/>
              </a:ext>
            </a:extLst>
          </p:cNvPr>
          <p:cNvSpPr/>
          <p:nvPr/>
        </p:nvSpPr>
        <p:spPr>
          <a:xfrm>
            <a:off x="7419150" y="56132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970DBAC6-BA76-4030-89A2-0513EEFF1DB4}"/>
              </a:ext>
            </a:extLst>
          </p:cNvPr>
          <p:cNvSpPr/>
          <p:nvPr/>
        </p:nvSpPr>
        <p:spPr>
          <a:xfrm>
            <a:off x="6781821" y="593005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8" name="Flowchart: Connector 157">
            <a:extLst>
              <a:ext uri="{FF2B5EF4-FFF2-40B4-BE49-F238E27FC236}">
                <a16:creationId xmlns:a16="http://schemas.microsoft.com/office/drawing/2014/main" id="{91911B0E-A707-454D-BF1C-097D8F8692FF}"/>
              </a:ext>
            </a:extLst>
          </p:cNvPr>
          <p:cNvSpPr/>
          <p:nvPr/>
        </p:nvSpPr>
        <p:spPr>
          <a:xfrm>
            <a:off x="7099225" y="592813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0" name="Flowchart: Connector 159">
            <a:extLst>
              <a:ext uri="{FF2B5EF4-FFF2-40B4-BE49-F238E27FC236}">
                <a16:creationId xmlns:a16="http://schemas.microsoft.com/office/drawing/2014/main" id="{2E5B9B3F-F743-4F29-910C-F626736F94EB}"/>
              </a:ext>
            </a:extLst>
          </p:cNvPr>
          <p:cNvSpPr/>
          <p:nvPr/>
        </p:nvSpPr>
        <p:spPr>
          <a:xfrm>
            <a:off x="774668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2" name="Flowchart: Connector 161">
            <a:extLst>
              <a:ext uri="{FF2B5EF4-FFF2-40B4-BE49-F238E27FC236}">
                <a16:creationId xmlns:a16="http://schemas.microsoft.com/office/drawing/2014/main" id="{2604E107-3B80-41D9-9EC5-F433FD7E227D}"/>
              </a:ext>
            </a:extLst>
          </p:cNvPr>
          <p:cNvSpPr/>
          <p:nvPr/>
        </p:nvSpPr>
        <p:spPr>
          <a:xfrm>
            <a:off x="743334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624A410A-A177-437E-8DAF-9A174821B7EE}"/>
              </a:ext>
            </a:extLst>
          </p:cNvPr>
          <p:cNvSpPr/>
          <p:nvPr/>
        </p:nvSpPr>
        <p:spPr>
          <a:xfrm>
            <a:off x="6779045" y="6252536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id="{0D5262EF-74E8-45BE-B236-E88709761C35}"/>
              </a:ext>
            </a:extLst>
          </p:cNvPr>
          <p:cNvSpPr/>
          <p:nvPr/>
        </p:nvSpPr>
        <p:spPr>
          <a:xfrm>
            <a:off x="7099225" y="6244885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" name="Plus Sign 193">
            <a:extLst>
              <a:ext uri="{FF2B5EF4-FFF2-40B4-BE49-F238E27FC236}">
                <a16:creationId xmlns:a16="http://schemas.microsoft.com/office/drawing/2014/main" id="{A0771206-D9E2-4D81-AF87-CC1447FCA5DB}"/>
              </a:ext>
            </a:extLst>
          </p:cNvPr>
          <p:cNvSpPr/>
          <p:nvPr/>
        </p:nvSpPr>
        <p:spPr>
          <a:xfrm>
            <a:off x="8045638" y="5355036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6" name="Plus Sign 195">
            <a:extLst>
              <a:ext uri="{FF2B5EF4-FFF2-40B4-BE49-F238E27FC236}">
                <a16:creationId xmlns:a16="http://schemas.microsoft.com/office/drawing/2014/main" id="{DC349C8E-F7EA-4D6E-A370-B1B0808DD470}"/>
              </a:ext>
            </a:extLst>
          </p:cNvPr>
          <p:cNvSpPr/>
          <p:nvPr/>
        </p:nvSpPr>
        <p:spPr>
          <a:xfrm>
            <a:off x="8058220" y="597629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DBF7C560-BB49-4A55-A881-2FC0EDF06289}"/>
              </a:ext>
            </a:extLst>
          </p:cNvPr>
          <p:cNvSpPr/>
          <p:nvPr/>
        </p:nvSpPr>
        <p:spPr>
          <a:xfrm>
            <a:off x="7735901" y="407525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A2A35FE-C375-42F9-B3A7-CA51C7078057}"/>
              </a:ext>
            </a:extLst>
          </p:cNvPr>
          <p:cNvSpPr/>
          <p:nvPr/>
        </p:nvSpPr>
        <p:spPr>
          <a:xfrm>
            <a:off x="7422209" y="400394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360F640F-C481-474A-9E98-F47E282579B4}"/>
              </a:ext>
            </a:extLst>
          </p:cNvPr>
          <p:cNvSpPr/>
          <p:nvPr/>
        </p:nvSpPr>
        <p:spPr>
          <a:xfrm>
            <a:off x="7405034" y="3690632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2A21E7-133C-45CE-8834-9FCB5AFB552D}"/>
              </a:ext>
            </a:extLst>
          </p:cNvPr>
          <p:cNvGrpSpPr/>
          <p:nvPr/>
        </p:nvGrpSpPr>
        <p:grpSpPr>
          <a:xfrm>
            <a:off x="7960033" y="3693503"/>
            <a:ext cx="586056" cy="345544"/>
            <a:chOff x="7960033" y="3693503"/>
            <a:chExt cx="586056" cy="345544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DF04AD91-D2A1-435E-992B-C6A6B918C86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:a16="http://schemas.microsoft.com/office/drawing/2014/main" id="{34843942-9328-4B0A-AAE0-69467978A35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D8D35B19-8CCA-4079-A532-875BFF2D850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D6EB34E5-3E31-4CB8-AF12-94C400FB56D9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F298CACE-1C2F-448E-B987-726FBD0A498B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B84C40C-8661-45F1-A91B-16F5E98B23CE}"/>
              </a:ext>
            </a:extLst>
          </p:cNvPr>
          <p:cNvGrpSpPr/>
          <p:nvPr/>
        </p:nvGrpSpPr>
        <p:grpSpPr>
          <a:xfrm>
            <a:off x="8282352" y="5609878"/>
            <a:ext cx="586056" cy="345544"/>
            <a:chOff x="7960033" y="3693503"/>
            <a:chExt cx="586056" cy="345544"/>
          </a:xfrm>
        </p:grpSpPr>
        <p:sp>
          <p:nvSpPr>
            <p:cNvPr id="78" name="Flowchart: Connector 77">
              <a:extLst>
                <a:ext uri="{FF2B5EF4-FFF2-40B4-BE49-F238E27FC236}">
                  <a16:creationId xmlns:a16="http://schemas.microsoft.com/office/drawing/2014/main" id="{7B5CD4A4-BFD1-4E8C-B259-32E7F3D60FA5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id="{BBB7ECFF-3BBC-457B-8D07-71E5718CDBF5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7499EDE5-54E9-4C84-A883-9C5CEB416BA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29C7B1D2-3799-4E7E-8F21-75E4797E6CC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2E6B7F16-EDFA-498F-A072-EAE6BCB36C3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8213CA7-0EF3-4874-9E02-2D7BBBD3EAB2}"/>
              </a:ext>
            </a:extLst>
          </p:cNvPr>
          <p:cNvGrpSpPr/>
          <p:nvPr/>
        </p:nvGrpSpPr>
        <p:grpSpPr>
          <a:xfrm>
            <a:off x="8277134" y="4956974"/>
            <a:ext cx="586056" cy="345544"/>
            <a:chOff x="7960033" y="3693503"/>
            <a:chExt cx="586056" cy="345544"/>
          </a:xfrm>
        </p:grpSpPr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id="{7701776F-1670-41CF-983B-98E04F50B739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A04C0E3F-271F-4106-AD34-B3345CD4A293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Flowchart: Connector 85">
              <a:extLst>
                <a:ext uri="{FF2B5EF4-FFF2-40B4-BE49-F238E27FC236}">
                  <a16:creationId xmlns:a16="http://schemas.microsoft.com/office/drawing/2014/main" id="{E9C0CA2B-172A-44B7-A584-F0FB612D9C01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Flowchart: Connector 86">
              <a:extLst>
                <a:ext uri="{FF2B5EF4-FFF2-40B4-BE49-F238E27FC236}">
                  <a16:creationId xmlns:a16="http://schemas.microsoft.com/office/drawing/2014/main" id="{6A13893A-6960-4BF6-A9A6-58813997EAA2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13C72B05-73C9-4EF2-A073-528C9C55D353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F2E95F8-EEC8-47CE-AA39-E83C8B843D8F}"/>
              </a:ext>
            </a:extLst>
          </p:cNvPr>
          <p:cNvGrpSpPr/>
          <p:nvPr/>
        </p:nvGrpSpPr>
        <p:grpSpPr>
          <a:xfrm>
            <a:off x="8292257" y="5290580"/>
            <a:ext cx="586056" cy="345544"/>
            <a:chOff x="7960033" y="3693503"/>
            <a:chExt cx="586056" cy="345544"/>
          </a:xfrm>
        </p:grpSpPr>
        <p:sp>
          <p:nvSpPr>
            <p:cNvPr id="91" name="Flowchart: Connector 90">
              <a:extLst>
                <a:ext uri="{FF2B5EF4-FFF2-40B4-BE49-F238E27FC236}">
                  <a16:creationId xmlns:a16="http://schemas.microsoft.com/office/drawing/2014/main" id="{36B0B59A-63E3-4B17-AE3E-292B921A4002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id="{4F49BCA2-B523-4AE1-88F4-3DF877D935B4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5" name="Flowchart: Connector 94">
              <a:extLst>
                <a:ext uri="{FF2B5EF4-FFF2-40B4-BE49-F238E27FC236}">
                  <a16:creationId xmlns:a16="http://schemas.microsoft.com/office/drawing/2014/main" id="{40D36A35-82D5-4B7C-B79B-6680830F67F4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Flowchart: Connector 96">
              <a:extLst>
                <a:ext uri="{FF2B5EF4-FFF2-40B4-BE49-F238E27FC236}">
                  <a16:creationId xmlns:a16="http://schemas.microsoft.com/office/drawing/2014/main" id="{D4843BB8-E903-4211-AAEC-422A8FB0E7C7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id="{69A82E66-7803-4454-9B4D-54E6CE120DB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D757EAD-078B-4E58-AAA8-3069E3824BA8}"/>
              </a:ext>
            </a:extLst>
          </p:cNvPr>
          <p:cNvGrpSpPr/>
          <p:nvPr/>
        </p:nvGrpSpPr>
        <p:grpSpPr>
          <a:xfrm>
            <a:off x="8112433" y="3845903"/>
            <a:ext cx="586056" cy="345544"/>
            <a:chOff x="7960033" y="3693503"/>
            <a:chExt cx="586056" cy="345544"/>
          </a:xfrm>
        </p:grpSpPr>
        <p:sp>
          <p:nvSpPr>
            <p:cNvPr id="100" name="Flowchart: Connector 99">
              <a:extLst>
                <a:ext uri="{FF2B5EF4-FFF2-40B4-BE49-F238E27FC236}">
                  <a16:creationId xmlns:a16="http://schemas.microsoft.com/office/drawing/2014/main" id="{DF1E6649-038B-4E4D-9C78-35D8ECB6AC4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Flowchart: Connector 100">
              <a:extLst>
                <a:ext uri="{FF2B5EF4-FFF2-40B4-BE49-F238E27FC236}">
                  <a16:creationId xmlns:a16="http://schemas.microsoft.com/office/drawing/2014/main" id="{E2FF8023-7E12-4284-8A3C-22FD23DBBA2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Flowchart: Connector 102">
              <a:extLst>
                <a:ext uri="{FF2B5EF4-FFF2-40B4-BE49-F238E27FC236}">
                  <a16:creationId xmlns:a16="http://schemas.microsoft.com/office/drawing/2014/main" id="{6D3C631B-6FC5-4C07-9950-405A4FC2185A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Flowchart: Connector 104">
              <a:extLst>
                <a:ext uri="{FF2B5EF4-FFF2-40B4-BE49-F238E27FC236}">
                  <a16:creationId xmlns:a16="http://schemas.microsoft.com/office/drawing/2014/main" id="{E94518B2-264C-4A1F-9A26-11DEBBF3508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00334E9E-FDFA-416C-A2B7-8C50F39A3AEA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31B012F-97AE-4F65-B0C3-C83DAE957620}"/>
              </a:ext>
            </a:extLst>
          </p:cNvPr>
          <p:cNvGrpSpPr/>
          <p:nvPr/>
        </p:nvGrpSpPr>
        <p:grpSpPr>
          <a:xfrm>
            <a:off x="8295572" y="5915453"/>
            <a:ext cx="586056" cy="345544"/>
            <a:chOff x="7960033" y="3693503"/>
            <a:chExt cx="586056" cy="345544"/>
          </a:xfrm>
        </p:grpSpPr>
        <p:sp>
          <p:nvSpPr>
            <p:cNvPr id="111" name="Flowchart: Connector 110">
              <a:extLst>
                <a:ext uri="{FF2B5EF4-FFF2-40B4-BE49-F238E27FC236}">
                  <a16:creationId xmlns:a16="http://schemas.microsoft.com/office/drawing/2014/main" id="{25D3F77E-4586-40F2-8714-2C4DE51575D8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Flowchart: Connector 111">
              <a:extLst>
                <a:ext uri="{FF2B5EF4-FFF2-40B4-BE49-F238E27FC236}">
                  <a16:creationId xmlns:a16="http://schemas.microsoft.com/office/drawing/2014/main" id="{F564FED0-271A-4078-BE47-5F6643A4B7B2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3" name="Flowchart: Connector 112">
              <a:extLst>
                <a:ext uri="{FF2B5EF4-FFF2-40B4-BE49-F238E27FC236}">
                  <a16:creationId xmlns:a16="http://schemas.microsoft.com/office/drawing/2014/main" id="{6C41BA6D-F7F4-463D-AE45-E3F4073BC535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FCB21E46-1AB8-43CE-80B9-A00566139245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5" name="Flowchart: Connector 114">
              <a:extLst>
                <a:ext uri="{FF2B5EF4-FFF2-40B4-BE49-F238E27FC236}">
                  <a16:creationId xmlns:a16="http://schemas.microsoft.com/office/drawing/2014/main" id="{655D579C-98E9-49A8-8A74-866B64BE1D2C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17" name="&quot;Not Allowed&quot; Symbol 116">
            <a:extLst>
              <a:ext uri="{FF2B5EF4-FFF2-40B4-BE49-F238E27FC236}">
                <a16:creationId xmlns:a16="http://schemas.microsoft.com/office/drawing/2014/main" id="{3BE5C083-ED8F-4BD7-B324-91EA31F38A66}"/>
              </a:ext>
            </a:extLst>
          </p:cNvPr>
          <p:cNvSpPr/>
          <p:nvPr/>
        </p:nvSpPr>
        <p:spPr>
          <a:xfrm>
            <a:off x="1427044" y="5670102"/>
            <a:ext cx="897039" cy="83916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815553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564" y="2110665"/>
          <a:ext cx="4906237" cy="4394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6237">
                  <a:extLst>
                    <a:ext uri="{9D8B030D-6E8A-4147-A177-3AD203B41FA5}">
                      <a16:colId xmlns:a16="http://schemas.microsoft.com/office/drawing/2014/main" val="1137160221"/>
                    </a:ext>
                  </a:extLst>
                </a:gridCol>
              </a:tblGrid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>
                          <a:effectLst/>
                        </a:rPr>
                        <a:t>A. </a:t>
                      </a:r>
                      <a:r>
                        <a:rPr lang="en-US" sz="1500" b="1" u="sng">
                          <a:effectLst/>
                        </a:rPr>
                        <a:t>Tests</a:t>
                      </a:r>
                      <a:endParaRPr lang="en-US" sz="1500" b="1" u="sng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28216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Ordering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50137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result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65603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prior notes from each unique source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34483"/>
                  </a:ext>
                </a:extLst>
              </a:tr>
              <a:tr h="858113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B.</a:t>
                      </a: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Information from an independent historian</a:t>
                      </a:r>
                    </a:p>
                  </a:txBody>
                  <a:tcPr marL="12379" marR="12379" marT="0" marB="0">
                    <a:solidFill>
                      <a:srgbClr val="C89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581234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Tests: Next level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Independent interpretation of test</a:t>
                      </a:r>
                      <a:endParaRPr lang="en-US" sz="1500" b="1" i="0" u="sng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379" marR="12379" marT="0" marB="0">
                    <a:solidFill>
                      <a:srgbClr val="B74C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98949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Another provider</a:t>
                      </a:r>
                    </a:p>
                    <a:p>
                      <a:pPr marL="0" marR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effectLst/>
                        </a:rPr>
                        <a:t>Discussion of a test result or management plan with another provider (in another specialty)</a:t>
                      </a:r>
                    </a:p>
                  </a:txBody>
                  <a:tcPr marL="12379" marR="12379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326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33" y="805843"/>
            <a:ext cx="10930359" cy="68701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</a:pPr>
            <a:r>
              <a:rPr lang="en-US" sz="2933">
                <a:solidFill>
                  <a:srgbClr val="000000"/>
                </a:solidFill>
              </a:rPr>
              <a:t>Example #10:</a:t>
            </a:r>
            <a:endParaRPr lang="en-US" sz="2933">
              <a:ea typeface="+mj-lt"/>
              <a:cs typeface="+mj-lt"/>
            </a:endParaRPr>
          </a:p>
          <a:p>
            <a:pPr lvl="1">
              <a:spcAft>
                <a:spcPts val="751"/>
              </a:spcAft>
              <a:buFont typeface="Arial,Sans-Serif"/>
              <a:buChar char="•"/>
            </a:pPr>
            <a:r>
              <a:rPr lang="en-US" sz="2933" kern="1200">
                <a:solidFill>
                  <a:srgbClr val="000000"/>
                </a:solidFill>
                <a:latin typeface="Calibri Light"/>
                <a:cs typeface="Calibri Light"/>
              </a:rPr>
              <a:t>Family practice Dr. H is wondering about management of difficult to control hypertension and discuss with nephrologist (via any communication method)</a:t>
            </a:r>
            <a:endParaRPr lang="en-US" sz="3600">
              <a:cs typeface="Calibri Ligh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7E65E0-BF32-4C3F-9FC2-111ECB52FD1F}"/>
              </a:ext>
            </a:extLst>
          </p:cNvPr>
          <p:cNvGraphicFramePr>
            <a:graphicFrameLocks noGrp="1"/>
          </p:cNvGraphicFramePr>
          <p:nvPr/>
        </p:nvGraphicFramePr>
        <p:xfrm>
          <a:off x="5377781" y="2073926"/>
          <a:ext cx="6688713" cy="471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669">
                  <a:extLst>
                    <a:ext uri="{9D8B030D-6E8A-4147-A177-3AD203B41FA5}">
                      <a16:colId xmlns:a16="http://schemas.microsoft.com/office/drawing/2014/main" val="3192559278"/>
                    </a:ext>
                  </a:extLst>
                </a:gridCol>
                <a:gridCol w="2189256">
                  <a:extLst>
                    <a:ext uri="{9D8B030D-6E8A-4147-A177-3AD203B41FA5}">
                      <a16:colId xmlns:a16="http://schemas.microsoft.com/office/drawing/2014/main" val="2802578618"/>
                    </a:ext>
                  </a:extLst>
                </a:gridCol>
                <a:gridCol w="3101788">
                  <a:extLst>
                    <a:ext uri="{9D8B030D-6E8A-4147-A177-3AD203B41FA5}">
                      <a16:colId xmlns:a16="http://schemas.microsoft.com/office/drawing/2014/main" val="2832423042"/>
                    </a:ext>
                  </a:extLst>
                </a:gridCol>
              </a:tblGrid>
              <a:tr h="418720">
                <a:tc>
                  <a:txBody>
                    <a:bodyPr/>
                    <a:lstStyle/>
                    <a:p>
                      <a:r>
                        <a:rPr lang="en-US" sz="1500"/>
                        <a:t>MDM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/>
                        <a:t>2.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As seen in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3154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r>
                        <a:rPr lang="en-US" sz="1500"/>
                        <a:t>Straightforward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>
                          <a:solidFill>
                            <a:schemeClr val="accent1"/>
                          </a:solidFill>
                        </a:rPr>
                        <a:t>New Patient Level 2 - 99202</a:t>
                      </a:r>
                    </a:p>
                    <a:p>
                      <a:r>
                        <a:rPr lang="en-US" sz="1500">
                          <a:solidFill>
                            <a:schemeClr val="accent2"/>
                          </a:solidFill>
                        </a:rPr>
                        <a:t>Established patient level 2 – 99212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31406"/>
                  </a:ext>
                </a:extLst>
              </a:tr>
              <a:tr h="638616">
                <a:tc>
                  <a:txBody>
                    <a:bodyPr/>
                    <a:lstStyle/>
                    <a:p>
                      <a:r>
                        <a:rPr lang="en-US" sz="1500"/>
                        <a:t>Low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3 - 99203</a:t>
                      </a: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3 – 99213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19622"/>
                  </a:ext>
                </a:extLst>
              </a:tr>
              <a:tr h="1280645">
                <a:tc>
                  <a:txBody>
                    <a:bodyPr/>
                    <a:lstStyle/>
                    <a:p>
                      <a:r>
                        <a:rPr lang="en-US" sz="1500"/>
                        <a:t>Moderate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4 - 99204</a:t>
                      </a: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4 - 99214</a:t>
                      </a:r>
                      <a:endParaRPr lang="en-US" sz="24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32120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en-US" sz="1500"/>
                        <a:t>High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5 - 99205</a:t>
                      </a:r>
                      <a:endParaRPr lang="en-US" sz="15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5 – 99215</a:t>
                      </a: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91014"/>
                  </a:ext>
                </a:extLst>
              </a:tr>
            </a:tbl>
          </a:graphicData>
        </a:graphic>
      </p:graphicFrame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FB8B8DE-B637-460A-A2D4-D2811B593B9F}"/>
              </a:ext>
            </a:extLst>
          </p:cNvPr>
          <p:cNvSpPr/>
          <p:nvPr/>
        </p:nvSpPr>
        <p:spPr>
          <a:xfrm>
            <a:off x="6779048" y="25239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E419CA7-EF79-4925-A6BA-C71B001DD2D7}"/>
              </a:ext>
            </a:extLst>
          </p:cNvPr>
          <p:cNvSpPr/>
          <p:nvPr/>
        </p:nvSpPr>
        <p:spPr>
          <a:xfrm>
            <a:off x="6779046" y="334544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072AA70-83DE-4569-BE5D-E9D9C9E7945B}"/>
              </a:ext>
            </a:extLst>
          </p:cNvPr>
          <p:cNvSpPr/>
          <p:nvPr/>
        </p:nvSpPr>
        <p:spPr>
          <a:xfrm>
            <a:off x="6779048" y="304018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5339057-5F88-426E-872D-CD0186DBB75E}"/>
              </a:ext>
            </a:extLst>
          </p:cNvPr>
          <p:cNvSpPr/>
          <p:nvPr/>
        </p:nvSpPr>
        <p:spPr>
          <a:xfrm>
            <a:off x="7096244" y="40022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4E595D2-0117-4FCD-8F6C-0F28BFE7E5FD}"/>
              </a:ext>
            </a:extLst>
          </p:cNvPr>
          <p:cNvSpPr/>
          <p:nvPr/>
        </p:nvSpPr>
        <p:spPr>
          <a:xfrm>
            <a:off x="6779045" y="399876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AB28F7C-EDCC-4ABE-AAED-44D836156D84}"/>
              </a:ext>
            </a:extLst>
          </p:cNvPr>
          <p:cNvSpPr/>
          <p:nvPr/>
        </p:nvSpPr>
        <p:spPr>
          <a:xfrm>
            <a:off x="7099225" y="304312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0621601-AC68-4374-9F63-7E5BDDEE36AB}"/>
              </a:ext>
            </a:extLst>
          </p:cNvPr>
          <p:cNvSpPr/>
          <p:nvPr/>
        </p:nvSpPr>
        <p:spPr>
          <a:xfrm>
            <a:off x="6785186" y="4609241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C3C79BE5-9ADE-45B4-8E9D-A3EDCCB42D00}"/>
              </a:ext>
            </a:extLst>
          </p:cNvPr>
          <p:cNvSpPr/>
          <p:nvPr/>
        </p:nvSpPr>
        <p:spPr>
          <a:xfrm>
            <a:off x="6769400" y="4287932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AE544AFC-FDFC-4761-8493-776F4867BE46}"/>
              </a:ext>
            </a:extLst>
          </p:cNvPr>
          <p:cNvSpPr/>
          <p:nvPr/>
        </p:nvSpPr>
        <p:spPr>
          <a:xfrm>
            <a:off x="6769400" y="367324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7D73807A-2D47-40A6-B2D8-9DC7251A94D6}"/>
              </a:ext>
            </a:extLst>
          </p:cNvPr>
          <p:cNvSpPr/>
          <p:nvPr/>
        </p:nvSpPr>
        <p:spPr>
          <a:xfrm>
            <a:off x="7092582" y="369086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Plus Sign 71">
            <a:extLst>
              <a:ext uri="{FF2B5EF4-FFF2-40B4-BE49-F238E27FC236}">
                <a16:creationId xmlns:a16="http://schemas.microsoft.com/office/drawing/2014/main" id="{3E5F6E67-633D-442D-A863-A9AB280A221E}"/>
              </a:ext>
            </a:extLst>
          </p:cNvPr>
          <p:cNvSpPr/>
          <p:nvPr/>
        </p:nvSpPr>
        <p:spPr>
          <a:xfrm>
            <a:off x="7726951" y="3765707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A49C2735-A677-45DE-963E-7874F19FCF9C}"/>
              </a:ext>
            </a:extLst>
          </p:cNvPr>
          <p:cNvSpPr/>
          <p:nvPr/>
        </p:nvSpPr>
        <p:spPr>
          <a:xfrm>
            <a:off x="7734004" y="530105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8DF49AA8-3DC5-4932-8368-2BB2AF67EAD4}"/>
              </a:ext>
            </a:extLst>
          </p:cNvPr>
          <p:cNvSpPr/>
          <p:nvPr/>
        </p:nvSpPr>
        <p:spPr>
          <a:xfrm>
            <a:off x="7368913" y="49880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1C69870B-2148-4734-9405-C5DFA40610F3}"/>
              </a:ext>
            </a:extLst>
          </p:cNvPr>
          <p:cNvSpPr/>
          <p:nvPr/>
        </p:nvSpPr>
        <p:spPr>
          <a:xfrm>
            <a:off x="6773762" y="4979088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35AA076D-7D6C-4C8C-974F-FBEDD102E7E5}"/>
              </a:ext>
            </a:extLst>
          </p:cNvPr>
          <p:cNvSpPr/>
          <p:nvPr/>
        </p:nvSpPr>
        <p:spPr>
          <a:xfrm>
            <a:off x="7088950" y="4979088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329AC453-A577-46A1-B6A5-8367FC60C56E}"/>
              </a:ext>
            </a:extLst>
          </p:cNvPr>
          <p:cNvSpPr/>
          <p:nvPr/>
        </p:nvSpPr>
        <p:spPr>
          <a:xfrm>
            <a:off x="7407496" y="530564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8FAC9A80-CEE5-402E-BC4C-382D53010907}"/>
              </a:ext>
            </a:extLst>
          </p:cNvPr>
          <p:cNvSpPr/>
          <p:nvPr/>
        </p:nvSpPr>
        <p:spPr>
          <a:xfrm>
            <a:off x="7704621" y="497217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9957F469-A62E-45D3-BE1C-5A6A0AC78C18}"/>
              </a:ext>
            </a:extLst>
          </p:cNvPr>
          <p:cNvSpPr/>
          <p:nvPr/>
        </p:nvSpPr>
        <p:spPr>
          <a:xfrm>
            <a:off x="6769354" y="5296583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D4C6AF9B-A8D5-420F-A366-49B1FA974CBC}"/>
              </a:ext>
            </a:extLst>
          </p:cNvPr>
          <p:cNvSpPr/>
          <p:nvPr/>
        </p:nvSpPr>
        <p:spPr>
          <a:xfrm>
            <a:off x="7089958" y="529744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Plus Sign 121">
            <a:extLst>
              <a:ext uri="{FF2B5EF4-FFF2-40B4-BE49-F238E27FC236}">
                <a16:creationId xmlns:a16="http://schemas.microsoft.com/office/drawing/2014/main" id="{63634FB7-878C-45F8-B65E-B39FDCA1C922}"/>
              </a:ext>
            </a:extLst>
          </p:cNvPr>
          <p:cNvSpPr/>
          <p:nvPr/>
        </p:nvSpPr>
        <p:spPr>
          <a:xfrm>
            <a:off x="8040329" y="502581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Plus Sign 131">
            <a:extLst>
              <a:ext uri="{FF2B5EF4-FFF2-40B4-BE49-F238E27FC236}">
                <a16:creationId xmlns:a16="http://schemas.microsoft.com/office/drawing/2014/main" id="{6E629F4D-3876-4FD4-9F4A-32CEFE5CCF4A}"/>
              </a:ext>
            </a:extLst>
          </p:cNvPr>
          <p:cNvSpPr/>
          <p:nvPr/>
        </p:nvSpPr>
        <p:spPr>
          <a:xfrm>
            <a:off x="8047565" y="567095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Flowchart: Connector 143">
            <a:extLst>
              <a:ext uri="{FF2B5EF4-FFF2-40B4-BE49-F238E27FC236}">
                <a16:creationId xmlns:a16="http://schemas.microsoft.com/office/drawing/2014/main" id="{78413AB4-D1C7-476C-8B51-E395FA130608}"/>
              </a:ext>
            </a:extLst>
          </p:cNvPr>
          <p:cNvSpPr/>
          <p:nvPr/>
        </p:nvSpPr>
        <p:spPr>
          <a:xfrm>
            <a:off x="6789290" y="5614079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Flowchart: Connector 145">
            <a:extLst>
              <a:ext uri="{FF2B5EF4-FFF2-40B4-BE49-F238E27FC236}">
                <a16:creationId xmlns:a16="http://schemas.microsoft.com/office/drawing/2014/main" id="{92D32907-89E9-45E3-BE91-26D09545BA4D}"/>
              </a:ext>
            </a:extLst>
          </p:cNvPr>
          <p:cNvSpPr/>
          <p:nvPr/>
        </p:nvSpPr>
        <p:spPr>
          <a:xfrm>
            <a:off x="7105600" y="56234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8" name="Flowchart: Connector 147">
            <a:extLst>
              <a:ext uri="{FF2B5EF4-FFF2-40B4-BE49-F238E27FC236}">
                <a16:creationId xmlns:a16="http://schemas.microsoft.com/office/drawing/2014/main" id="{6F1E8B4D-6BEE-4C72-A638-E4F8F605308D}"/>
              </a:ext>
            </a:extLst>
          </p:cNvPr>
          <p:cNvSpPr/>
          <p:nvPr/>
        </p:nvSpPr>
        <p:spPr>
          <a:xfrm>
            <a:off x="7734004" y="561188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2" name="Flowchart: Connector 151">
            <a:extLst>
              <a:ext uri="{FF2B5EF4-FFF2-40B4-BE49-F238E27FC236}">
                <a16:creationId xmlns:a16="http://schemas.microsoft.com/office/drawing/2014/main" id="{5E0DCF58-E1A0-406D-A3D8-FB45BED1BAE6}"/>
              </a:ext>
            </a:extLst>
          </p:cNvPr>
          <p:cNvSpPr/>
          <p:nvPr/>
        </p:nvSpPr>
        <p:spPr>
          <a:xfrm>
            <a:off x="7419150" y="56132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970DBAC6-BA76-4030-89A2-0513EEFF1DB4}"/>
              </a:ext>
            </a:extLst>
          </p:cNvPr>
          <p:cNvSpPr/>
          <p:nvPr/>
        </p:nvSpPr>
        <p:spPr>
          <a:xfrm>
            <a:off x="6781821" y="593005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8" name="Flowchart: Connector 157">
            <a:extLst>
              <a:ext uri="{FF2B5EF4-FFF2-40B4-BE49-F238E27FC236}">
                <a16:creationId xmlns:a16="http://schemas.microsoft.com/office/drawing/2014/main" id="{91911B0E-A707-454D-BF1C-097D8F8692FF}"/>
              </a:ext>
            </a:extLst>
          </p:cNvPr>
          <p:cNvSpPr/>
          <p:nvPr/>
        </p:nvSpPr>
        <p:spPr>
          <a:xfrm>
            <a:off x="7099225" y="592813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0" name="Flowchart: Connector 159">
            <a:extLst>
              <a:ext uri="{FF2B5EF4-FFF2-40B4-BE49-F238E27FC236}">
                <a16:creationId xmlns:a16="http://schemas.microsoft.com/office/drawing/2014/main" id="{2E5B9B3F-F743-4F29-910C-F626736F94EB}"/>
              </a:ext>
            </a:extLst>
          </p:cNvPr>
          <p:cNvSpPr/>
          <p:nvPr/>
        </p:nvSpPr>
        <p:spPr>
          <a:xfrm>
            <a:off x="774668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2" name="Flowchart: Connector 161">
            <a:extLst>
              <a:ext uri="{FF2B5EF4-FFF2-40B4-BE49-F238E27FC236}">
                <a16:creationId xmlns:a16="http://schemas.microsoft.com/office/drawing/2014/main" id="{2604E107-3B80-41D9-9EC5-F433FD7E227D}"/>
              </a:ext>
            </a:extLst>
          </p:cNvPr>
          <p:cNvSpPr/>
          <p:nvPr/>
        </p:nvSpPr>
        <p:spPr>
          <a:xfrm>
            <a:off x="743334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624A410A-A177-437E-8DAF-9A174821B7EE}"/>
              </a:ext>
            </a:extLst>
          </p:cNvPr>
          <p:cNvSpPr/>
          <p:nvPr/>
        </p:nvSpPr>
        <p:spPr>
          <a:xfrm>
            <a:off x="6779045" y="6252536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id="{0D5262EF-74E8-45BE-B236-E88709761C35}"/>
              </a:ext>
            </a:extLst>
          </p:cNvPr>
          <p:cNvSpPr/>
          <p:nvPr/>
        </p:nvSpPr>
        <p:spPr>
          <a:xfrm>
            <a:off x="7099225" y="6244885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" name="Plus Sign 193">
            <a:extLst>
              <a:ext uri="{FF2B5EF4-FFF2-40B4-BE49-F238E27FC236}">
                <a16:creationId xmlns:a16="http://schemas.microsoft.com/office/drawing/2014/main" id="{A0771206-D9E2-4D81-AF87-CC1447FCA5DB}"/>
              </a:ext>
            </a:extLst>
          </p:cNvPr>
          <p:cNvSpPr/>
          <p:nvPr/>
        </p:nvSpPr>
        <p:spPr>
          <a:xfrm>
            <a:off x="8045638" y="5355036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6" name="Plus Sign 195">
            <a:extLst>
              <a:ext uri="{FF2B5EF4-FFF2-40B4-BE49-F238E27FC236}">
                <a16:creationId xmlns:a16="http://schemas.microsoft.com/office/drawing/2014/main" id="{DC349C8E-F7EA-4D6E-A370-B1B0808DD470}"/>
              </a:ext>
            </a:extLst>
          </p:cNvPr>
          <p:cNvSpPr/>
          <p:nvPr/>
        </p:nvSpPr>
        <p:spPr>
          <a:xfrm>
            <a:off x="8058220" y="597629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DBF7C560-BB49-4A55-A881-2FC0EDF06289}"/>
              </a:ext>
            </a:extLst>
          </p:cNvPr>
          <p:cNvSpPr/>
          <p:nvPr/>
        </p:nvSpPr>
        <p:spPr>
          <a:xfrm>
            <a:off x="7735901" y="407525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A2A35FE-C375-42F9-B3A7-CA51C7078057}"/>
              </a:ext>
            </a:extLst>
          </p:cNvPr>
          <p:cNvSpPr/>
          <p:nvPr/>
        </p:nvSpPr>
        <p:spPr>
          <a:xfrm>
            <a:off x="7422209" y="400394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360F640F-C481-474A-9E98-F47E282579B4}"/>
              </a:ext>
            </a:extLst>
          </p:cNvPr>
          <p:cNvSpPr/>
          <p:nvPr/>
        </p:nvSpPr>
        <p:spPr>
          <a:xfrm>
            <a:off x="7405034" y="3690632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2A21E7-133C-45CE-8834-9FCB5AFB552D}"/>
              </a:ext>
            </a:extLst>
          </p:cNvPr>
          <p:cNvGrpSpPr/>
          <p:nvPr/>
        </p:nvGrpSpPr>
        <p:grpSpPr>
          <a:xfrm>
            <a:off x="7960033" y="3693503"/>
            <a:ext cx="586056" cy="345544"/>
            <a:chOff x="7960033" y="3693503"/>
            <a:chExt cx="586056" cy="345544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DF04AD91-D2A1-435E-992B-C6A6B918C86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:a16="http://schemas.microsoft.com/office/drawing/2014/main" id="{34843942-9328-4B0A-AAE0-69467978A35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D8D35B19-8CCA-4079-A532-875BFF2D850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D6EB34E5-3E31-4CB8-AF12-94C400FB56D9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F298CACE-1C2F-448E-B987-726FBD0A498B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B84C40C-8661-45F1-A91B-16F5E98B23CE}"/>
              </a:ext>
            </a:extLst>
          </p:cNvPr>
          <p:cNvGrpSpPr/>
          <p:nvPr/>
        </p:nvGrpSpPr>
        <p:grpSpPr>
          <a:xfrm>
            <a:off x="8282352" y="5609878"/>
            <a:ext cx="586056" cy="345544"/>
            <a:chOff x="7960033" y="3693503"/>
            <a:chExt cx="586056" cy="345544"/>
          </a:xfrm>
        </p:grpSpPr>
        <p:sp>
          <p:nvSpPr>
            <p:cNvPr id="78" name="Flowchart: Connector 77">
              <a:extLst>
                <a:ext uri="{FF2B5EF4-FFF2-40B4-BE49-F238E27FC236}">
                  <a16:creationId xmlns:a16="http://schemas.microsoft.com/office/drawing/2014/main" id="{7B5CD4A4-BFD1-4E8C-B259-32E7F3D60FA5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id="{BBB7ECFF-3BBC-457B-8D07-71E5718CDBF5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7499EDE5-54E9-4C84-A883-9C5CEB416BA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29C7B1D2-3799-4E7E-8F21-75E4797E6CC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2E6B7F16-EDFA-498F-A072-EAE6BCB36C3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8213CA7-0EF3-4874-9E02-2D7BBBD3EAB2}"/>
              </a:ext>
            </a:extLst>
          </p:cNvPr>
          <p:cNvGrpSpPr/>
          <p:nvPr/>
        </p:nvGrpSpPr>
        <p:grpSpPr>
          <a:xfrm>
            <a:off x="8277134" y="4956974"/>
            <a:ext cx="586056" cy="345544"/>
            <a:chOff x="7960033" y="3693503"/>
            <a:chExt cx="586056" cy="345544"/>
          </a:xfrm>
        </p:grpSpPr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id="{7701776F-1670-41CF-983B-98E04F50B739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A04C0E3F-271F-4106-AD34-B3345CD4A293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Flowchart: Connector 85">
              <a:extLst>
                <a:ext uri="{FF2B5EF4-FFF2-40B4-BE49-F238E27FC236}">
                  <a16:creationId xmlns:a16="http://schemas.microsoft.com/office/drawing/2014/main" id="{E9C0CA2B-172A-44B7-A584-F0FB612D9C01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Flowchart: Connector 86">
              <a:extLst>
                <a:ext uri="{FF2B5EF4-FFF2-40B4-BE49-F238E27FC236}">
                  <a16:creationId xmlns:a16="http://schemas.microsoft.com/office/drawing/2014/main" id="{6A13893A-6960-4BF6-A9A6-58813997EAA2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13C72B05-73C9-4EF2-A073-528C9C55D353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F2E95F8-EEC8-47CE-AA39-E83C8B843D8F}"/>
              </a:ext>
            </a:extLst>
          </p:cNvPr>
          <p:cNvGrpSpPr/>
          <p:nvPr/>
        </p:nvGrpSpPr>
        <p:grpSpPr>
          <a:xfrm>
            <a:off x="8292257" y="5290580"/>
            <a:ext cx="586056" cy="345544"/>
            <a:chOff x="7960033" y="3693503"/>
            <a:chExt cx="586056" cy="345544"/>
          </a:xfrm>
        </p:grpSpPr>
        <p:sp>
          <p:nvSpPr>
            <p:cNvPr id="91" name="Flowchart: Connector 90">
              <a:extLst>
                <a:ext uri="{FF2B5EF4-FFF2-40B4-BE49-F238E27FC236}">
                  <a16:creationId xmlns:a16="http://schemas.microsoft.com/office/drawing/2014/main" id="{36B0B59A-63E3-4B17-AE3E-292B921A4002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id="{4F49BCA2-B523-4AE1-88F4-3DF877D935B4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5" name="Flowchart: Connector 94">
              <a:extLst>
                <a:ext uri="{FF2B5EF4-FFF2-40B4-BE49-F238E27FC236}">
                  <a16:creationId xmlns:a16="http://schemas.microsoft.com/office/drawing/2014/main" id="{40D36A35-82D5-4B7C-B79B-6680830F67F4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Flowchart: Connector 96">
              <a:extLst>
                <a:ext uri="{FF2B5EF4-FFF2-40B4-BE49-F238E27FC236}">
                  <a16:creationId xmlns:a16="http://schemas.microsoft.com/office/drawing/2014/main" id="{D4843BB8-E903-4211-AAEC-422A8FB0E7C7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id="{69A82E66-7803-4454-9B4D-54E6CE120DB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D757EAD-078B-4E58-AAA8-3069E3824BA8}"/>
              </a:ext>
            </a:extLst>
          </p:cNvPr>
          <p:cNvGrpSpPr/>
          <p:nvPr/>
        </p:nvGrpSpPr>
        <p:grpSpPr>
          <a:xfrm>
            <a:off x="8112433" y="3845903"/>
            <a:ext cx="586056" cy="345544"/>
            <a:chOff x="7960033" y="3693503"/>
            <a:chExt cx="586056" cy="345544"/>
          </a:xfrm>
        </p:grpSpPr>
        <p:sp>
          <p:nvSpPr>
            <p:cNvPr id="100" name="Flowchart: Connector 99">
              <a:extLst>
                <a:ext uri="{FF2B5EF4-FFF2-40B4-BE49-F238E27FC236}">
                  <a16:creationId xmlns:a16="http://schemas.microsoft.com/office/drawing/2014/main" id="{DF1E6649-038B-4E4D-9C78-35D8ECB6AC4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Flowchart: Connector 100">
              <a:extLst>
                <a:ext uri="{FF2B5EF4-FFF2-40B4-BE49-F238E27FC236}">
                  <a16:creationId xmlns:a16="http://schemas.microsoft.com/office/drawing/2014/main" id="{E2FF8023-7E12-4284-8A3C-22FD23DBBA2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Flowchart: Connector 102">
              <a:extLst>
                <a:ext uri="{FF2B5EF4-FFF2-40B4-BE49-F238E27FC236}">
                  <a16:creationId xmlns:a16="http://schemas.microsoft.com/office/drawing/2014/main" id="{6D3C631B-6FC5-4C07-9950-405A4FC2185A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Flowchart: Connector 104">
              <a:extLst>
                <a:ext uri="{FF2B5EF4-FFF2-40B4-BE49-F238E27FC236}">
                  <a16:creationId xmlns:a16="http://schemas.microsoft.com/office/drawing/2014/main" id="{E94518B2-264C-4A1F-9A26-11DEBBF3508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00334E9E-FDFA-416C-A2B7-8C50F39A3AEA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31B012F-97AE-4F65-B0C3-C83DAE957620}"/>
              </a:ext>
            </a:extLst>
          </p:cNvPr>
          <p:cNvGrpSpPr/>
          <p:nvPr/>
        </p:nvGrpSpPr>
        <p:grpSpPr>
          <a:xfrm>
            <a:off x="8295572" y="5915453"/>
            <a:ext cx="586056" cy="345544"/>
            <a:chOff x="7960033" y="3693503"/>
            <a:chExt cx="586056" cy="345544"/>
          </a:xfrm>
        </p:grpSpPr>
        <p:sp>
          <p:nvSpPr>
            <p:cNvPr id="111" name="Flowchart: Connector 110">
              <a:extLst>
                <a:ext uri="{FF2B5EF4-FFF2-40B4-BE49-F238E27FC236}">
                  <a16:creationId xmlns:a16="http://schemas.microsoft.com/office/drawing/2014/main" id="{25D3F77E-4586-40F2-8714-2C4DE51575D8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Flowchart: Connector 111">
              <a:extLst>
                <a:ext uri="{FF2B5EF4-FFF2-40B4-BE49-F238E27FC236}">
                  <a16:creationId xmlns:a16="http://schemas.microsoft.com/office/drawing/2014/main" id="{F564FED0-271A-4078-BE47-5F6643A4B7B2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3" name="Flowchart: Connector 112">
              <a:extLst>
                <a:ext uri="{FF2B5EF4-FFF2-40B4-BE49-F238E27FC236}">
                  <a16:creationId xmlns:a16="http://schemas.microsoft.com/office/drawing/2014/main" id="{6C41BA6D-F7F4-463D-AE45-E3F4073BC535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FCB21E46-1AB8-43CE-80B9-A00566139245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5" name="Flowchart: Connector 114">
              <a:extLst>
                <a:ext uri="{FF2B5EF4-FFF2-40B4-BE49-F238E27FC236}">
                  <a16:creationId xmlns:a16="http://schemas.microsoft.com/office/drawing/2014/main" id="{655D579C-98E9-49A8-8A74-866B64BE1D2C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8479905-28DA-4E8E-B55F-3C18FF6C06A4}"/>
              </a:ext>
            </a:extLst>
          </p:cNvPr>
          <p:cNvSpPr/>
          <p:nvPr/>
        </p:nvSpPr>
        <p:spPr>
          <a:xfrm>
            <a:off x="5363595" y="3707986"/>
            <a:ext cx="6688713" cy="125041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694C47A-9826-4693-9DF3-80D506512B3F}"/>
              </a:ext>
            </a:extLst>
          </p:cNvPr>
          <p:cNvSpPr/>
          <p:nvPr/>
        </p:nvSpPr>
        <p:spPr>
          <a:xfrm>
            <a:off x="357075" y="5626451"/>
            <a:ext cx="4688511" cy="87832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34500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1" y="1022351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189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2" y="837746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189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1" y="640895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189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189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7" y="635717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189">
              <a:defRPr/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0D36DF-A11E-4D47-882E-BCD6060D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8" y="800393"/>
            <a:ext cx="10264697" cy="12121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Medical Decision Making (MDM) Elements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41EAB5-819A-4880-AFD2-E4F49C8D2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1285" y="871059"/>
            <a:ext cx="2346055" cy="92602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0291" indent="0">
              <a:lnSpc>
                <a:spcPct val="90000"/>
              </a:lnSpc>
              <a:buNone/>
            </a:pPr>
            <a:r>
              <a:rPr lang="en-US" sz="2000" b="1" u="sng">
                <a:solidFill>
                  <a:schemeClr val="accent2"/>
                </a:solidFill>
              </a:rPr>
              <a:t>2 of 3 of these elements must be met for the given level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AA2AB7-0FF1-4289-AF32-F02C74629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271035"/>
              </p:ext>
            </p:extLst>
          </p:nvPr>
        </p:nvGraphicFramePr>
        <p:xfrm>
          <a:off x="875070" y="2177171"/>
          <a:ext cx="10676745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813">
                  <a:extLst>
                    <a:ext uri="{9D8B030D-6E8A-4147-A177-3AD203B41FA5}">
                      <a16:colId xmlns:a16="http://schemas.microsoft.com/office/drawing/2014/main" val="3192559278"/>
                    </a:ext>
                  </a:extLst>
                </a:gridCol>
                <a:gridCol w="2134813">
                  <a:extLst>
                    <a:ext uri="{9D8B030D-6E8A-4147-A177-3AD203B41FA5}">
                      <a16:colId xmlns:a16="http://schemas.microsoft.com/office/drawing/2014/main" val="2111777740"/>
                    </a:ext>
                  </a:extLst>
                </a:gridCol>
                <a:gridCol w="2134813">
                  <a:extLst>
                    <a:ext uri="{9D8B030D-6E8A-4147-A177-3AD203B41FA5}">
                      <a16:colId xmlns:a16="http://schemas.microsoft.com/office/drawing/2014/main" val="2802578618"/>
                    </a:ext>
                  </a:extLst>
                </a:gridCol>
                <a:gridCol w="1963955">
                  <a:extLst>
                    <a:ext uri="{9D8B030D-6E8A-4147-A177-3AD203B41FA5}">
                      <a16:colId xmlns:a16="http://schemas.microsoft.com/office/drawing/2014/main" val="2969003003"/>
                    </a:ext>
                  </a:extLst>
                </a:gridCol>
                <a:gridCol w="2308351">
                  <a:extLst>
                    <a:ext uri="{9D8B030D-6E8A-4147-A177-3AD203B41FA5}">
                      <a16:colId xmlns:a16="http://schemas.microsoft.com/office/drawing/2014/main" val="283242304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1500"/>
                        <a:t>MDM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1. Number and complexity of problems addressed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/>
                        <a:t>2. Amount/ complexity of data reviewed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3. Risk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As seen in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31540"/>
                  </a:ext>
                </a:extLst>
              </a:tr>
              <a:tr h="930319">
                <a:tc>
                  <a:txBody>
                    <a:bodyPr/>
                    <a:lstStyle/>
                    <a:p>
                      <a:r>
                        <a:rPr lang="en-US" sz="1500"/>
                        <a:t>Straightforward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Straightforward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Minimal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Minimal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>
                          <a:solidFill>
                            <a:schemeClr val="accent1"/>
                          </a:solidFill>
                        </a:rPr>
                        <a:t>New Patient Level 2 - 99202</a:t>
                      </a:r>
                    </a:p>
                    <a:p>
                      <a:r>
                        <a:rPr lang="en-US" sz="1500">
                          <a:solidFill>
                            <a:schemeClr val="accent2"/>
                          </a:solidFill>
                        </a:rPr>
                        <a:t>Established patient level 2 – 99212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31406"/>
                  </a:ext>
                </a:extLst>
              </a:tr>
              <a:tr h="900580">
                <a:tc>
                  <a:txBody>
                    <a:bodyPr/>
                    <a:lstStyle/>
                    <a:p>
                      <a:r>
                        <a:rPr lang="en-US" sz="1500"/>
                        <a:t>Low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Low/uncomplicated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u="none"/>
                        <a:t>Limited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3 - 99203</a:t>
                      </a: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3 – 99213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19622"/>
                  </a:ext>
                </a:extLst>
              </a:tr>
              <a:tr h="851855">
                <a:tc>
                  <a:txBody>
                    <a:bodyPr/>
                    <a:lstStyle/>
                    <a:p>
                      <a:r>
                        <a:rPr lang="en-US" sz="1500"/>
                        <a:t>Moderate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Moderate/complicated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u="none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4 - 99204</a:t>
                      </a: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4 - 99214</a:t>
                      </a:r>
                      <a:endParaRPr lang="en-US" sz="24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32120"/>
                  </a:ext>
                </a:extLst>
              </a:tr>
              <a:tr h="851855">
                <a:tc>
                  <a:txBody>
                    <a:bodyPr/>
                    <a:lstStyle/>
                    <a:p>
                      <a:r>
                        <a:rPr lang="en-US" sz="1500"/>
                        <a:t>High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Severe/threat to life or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u="none"/>
                        <a:t>Extensive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5 - 99205</a:t>
                      </a:r>
                      <a:endParaRPr lang="en-US" sz="15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5 - 99215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9101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0CBFBCB-5E22-4BF1-A732-8E31C0D36CB1}"/>
              </a:ext>
            </a:extLst>
          </p:cNvPr>
          <p:cNvSpPr/>
          <p:nvPr/>
        </p:nvSpPr>
        <p:spPr>
          <a:xfrm>
            <a:off x="5099980" y="2177171"/>
            <a:ext cx="2142565" cy="476910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7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9564" y="2110665"/>
          <a:ext cx="4906237" cy="4394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6237">
                  <a:extLst>
                    <a:ext uri="{9D8B030D-6E8A-4147-A177-3AD203B41FA5}">
                      <a16:colId xmlns:a16="http://schemas.microsoft.com/office/drawing/2014/main" val="1137160221"/>
                    </a:ext>
                  </a:extLst>
                </a:gridCol>
              </a:tblGrid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>
                          <a:effectLst/>
                        </a:rPr>
                        <a:t>A. </a:t>
                      </a:r>
                      <a:r>
                        <a:rPr lang="en-US" sz="1500" b="1" u="sng">
                          <a:effectLst/>
                        </a:rPr>
                        <a:t>Tests</a:t>
                      </a:r>
                      <a:endParaRPr lang="en-US" sz="1500" b="1" u="sng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28216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Ordering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50137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result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65603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prior notes from each unique source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34483"/>
                  </a:ext>
                </a:extLst>
              </a:tr>
              <a:tr h="858113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B.</a:t>
                      </a: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Information from an independent historian</a:t>
                      </a:r>
                    </a:p>
                  </a:txBody>
                  <a:tcPr marL="12379" marR="12379" marT="0" marB="0">
                    <a:solidFill>
                      <a:srgbClr val="C89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581234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Tests: Next level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Independent interpretation of test</a:t>
                      </a:r>
                      <a:endParaRPr lang="en-US" sz="1500" b="1" i="0" u="sng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379" marR="12379" marT="0" marB="0">
                    <a:solidFill>
                      <a:srgbClr val="B74C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98949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Another provider</a:t>
                      </a:r>
                    </a:p>
                    <a:p>
                      <a:pPr marL="0" marR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effectLst/>
                        </a:rPr>
                        <a:t>Discussion of a test result or management plan with another provider (in another specialty)</a:t>
                      </a:r>
                    </a:p>
                  </a:txBody>
                  <a:tcPr marL="12379" marR="12379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326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33" y="805843"/>
            <a:ext cx="10930359" cy="68701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751"/>
              </a:spcAft>
            </a:pPr>
            <a:r>
              <a:rPr lang="en-US" sz="2933">
                <a:solidFill>
                  <a:srgbClr val="000000"/>
                </a:solidFill>
              </a:rPr>
              <a:t>Example #10:</a:t>
            </a:r>
            <a:endParaRPr lang="en-US" sz="2933">
              <a:ea typeface="+mj-lt"/>
              <a:cs typeface="+mj-lt"/>
            </a:endParaRPr>
          </a:p>
          <a:p>
            <a:pPr lvl="1">
              <a:spcAft>
                <a:spcPts val="751"/>
              </a:spcAft>
              <a:buFont typeface="Arial,Sans-Serif"/>
              <a:buChar char="•"/>
            </a:pPr>
            <a:r>
              <a:rPr lang="en-US" sz="2933" kern="1200">
                <a:solidFill>
                  <a:srgbClr val="000000"/>
                </a:solidFill>
                <a:latin typeface="Calibri Light"/>
                <a:cs typeface="Calibri Light"/>
              </a:rPr>
              <a:t>Cardiologist Dr. C (a CHF specialist) is wondering about management severe aortic stenosis and discussed with Cardiologist Dr. D (interventionalist)</a:t>
            </a:r>
            <a:endParaRPr lang="en-US" sz="3600">
              <a:cs typeface="Calibri Ligh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7E65E0-BF32-4C3F-9FC2-111ECB52FD1F}"/>
              </a:ext>
            </a:extLst>
          </p:cNvPr>
          <p:cNvGraphicFramePr>
            <a:graphicFrameLocks noGrp="1"/>
          </p:cNvGraphicFramePr>
          <p:nvPr/>
        </p:nvGraphicFramePr>
        <p:xfrm>
          <a:off x="5377781" y="2073926"/>
          <a:ext cx="6688713" cy="471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669">
                  <a:extLst>
                    <a:ext uri="{9D8B030D-6E8A-4147-A177-3AD203B41FA5}">
                      <a16:colId xmlns:a16="http://schemas.microsoft.com/office/drawing/2014/main" val="3192559278"/>
                    </a:ext>
                  </a:extLst>
                </a:gridCol>
                <a:gridCol w="2189256">
                  <a:extLst>
                    <a:ext uri="{9D8B030D-6E8A-4147-A177-3AD203B41FA5}">
                      <a16:colId xmlns:a16="http://schemas.microsoft.com/office/drawing/2014/main" val="2802578618"/>
                    </a:ext>
                  </a:extLst>
                </a:gridCol>
                <a:gridCol w="3101788">
                  <a:extLst>
                    <a:ext uri="{9D8B030D-6E8A-4147-A177-3AD203B41FA5}">
                      <a16:colId xmlns:a16="http://schemas.microsoft.com/office/drawing/2014/main" val="2832423042"/>
                    </a:ext>
                  </a:extLst>
                </a:gridCol>
              </a:tblGrid>
              <a:tr h="418720">
                <a:tc>
                  <a:txBody>
                    <a:bodyPr/>
                    <a:lstStyle/>
                    <a:p>
                      <a:r>
                        <a:rPr lang="en-US" sz="1500"/>
                        <a:t>MDM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/>
                        <a:t>2.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As seen in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3154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r>
                        <a:rPr lang="en-US" sz="1500"/>
                        <a:t>Straightforward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>
                          <a:solidFill>
                            <a:schemeClr val="accent1"/>
                          </a:solidFill>
                        </a:rPr>
                        <a:t>New Patient Level 2 - 99202</a:t>
                      </a:r>
                    </a:p>
                    <a:p>
                      <a:r>
                        <a:rPr lang="en-US" sz="1500">
                          <a:solidFill>
                            <a:schemeClr val="accent2"/>
                          </a:solidFill>
                        </a:rPr>
                        <a:t>Established patient level 2 – 99212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31406"/>
                  </a:ext>
                </a:extLst>
              </a:tr>
              <a:tr h="638616">
                <a:tc>
                  <a:txBody>
                    <a:bodyPr/>
                    <a:lstStyle/>
                    <a:p>
                      <a:r>
                        <a:rPr lang="en-US" sz="1500"/>
                        <a:t>Low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3 - 99203</a:t>
                      </a: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3 – 99213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19622"/>
                  </a:ext>
                </a:extLst>
              </a:tr>
              <a:tr h="1280645">
                <a:tc>
                  <a:txBody>
                    <a:bodyPr/>
                    <a:lstStyle/>
                    <a:p>
                      <a:r>
                        <a:rPr lang="en-US" sz="1500"/>
                        <a:t>Moderate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4 - 99204</a:t>
                      </a: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4 - 99214</a:t>
                      </a:r>
                      <a:endParaRPr lang="en-US" sz="24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32120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en-US" sz="1500"/>
                        <a:t>High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5 - 99205</a:t>
                      </a:r>
                      <a:endParaRPr lang="en-US" sz="15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5 – 99215</a:t>
                      </a: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91014"/>
                  </a:ext>
                </a:extLst>
              </a:tr>
            </a:tbl>
          </a:graphicData>
        </a:graphic>
      </p:graphicFrame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FB8B8DE-B637-460A-A2D4-D2811B593B9F}"/>
              </a:ext>
            </a:extLst>
          </p:cNvPr>
          <p:cNvSpPr/>
          <p:nvPr/>
        </p:nvSpPr>
        <p:spPr>
          <a:xfrm>
            <a:off x="6779048" y="25239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E419CA7-EF79-4925-A6BA-C71B001DD2D7}"/>
              </a:ext>
            </a:extLst>
          </p:cNvPr>
          <p:cNvSpPr/>
          <p:nvPr/>
        </p:nvSpPr>
        <p:spPr>
          <a:xfrm>
            <a:off x="6779046" y="334544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072AA70-83DE-4569-BE5D-E9D9C9E7945B}"/>
              </a:ext>
            </a:extLst>
          </p:cNvPr>
          <p:cNvSpPr/>
          <p:nvPr/>
        </p:nvSpPr>
        <p:spPr>
          <a:xfrm>
            <a:off x="6779048" y="304018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5339057-5F88-426E-872D-CD0186DBB75E}"/>
              </a:ext>
            </a:extLst>
          </p:cNvPr>
          <p:cNvSpPr/>
          <p:nvPr/>
        </p:nvSpPr>
        <p:spPr>
          <a:xfrm>
            <a:off x="7096244" y="40022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4E595D2-0117-4FCD-8F6C-0F28BFE7E5FD}"/>
              </a:ext>
            </a:extLst>
          </p:cNvPr>
          <p:cNvSpPr/>
          <p:nvPr/>
        </p:nvSpPr>
        <p:spPr>
          <a:xfrm>
            <a:off x="6779045" y="3998760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AB28F7C-EDCC-4ABE-AAED-44D836156D84}"/>
              </a:ext>
            </a:extLst>
          </p:cNvPr>
          <p:cNvSpPr/>
          <p:nvPr/>
        </p:nvSpPr>
        <p:spPr>
          <a:xfrm>
            <a:off x="7099225" y="304312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0621601-AC68-4374-9F63-7E5BDDEE36AB}"/>
              </a:ext>
            </a:extLst>
          </p:cNvPr>
          <p:cNvSpPr/>
          <p:nvPr/>
        </p:nvSpPr>
        <p:spPr>
          <a:xfrm>
            <a:off x="6785186" y="4609241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C3C79BE5-9ADE-45B4-8E9D-A3EDCCB42D00}"/>
              </a:ext>
            </a:extLst>
          </p:cNvPr>
          <p:cNvSpPr/>
          <p:nvPr/>
        </p:nvSpPr>
        <p:spPr>
          <a:xfrm>
            <a:off x="6769400" y="4287932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AE544AFC-FDFC-4761-8493-776F4867BE46}"/>
              </a:ext>
            </a:extLst>
          </p:cNvPr>
          <p:cNvSpPr/>
          <p:nvPr/>
        </p:nvSpPr>
        <p:spPr>
          <a:xfrm>
            <a:off x="6769400" y="367324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7D73807A-2D47-40A6-B2D8-9DC7251A94D6}"/>
              </a:ext>
            </a:extLst>
          </p:cNvPr>
          <p:cNvSpPr/>
          <p:nvPr/>
        </p:nvSpPr>
        <p:spPr>
          <a:xfrm>
            <a:off x="7092582" y="369086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Plus Sign 71">
            <a:extLst>
              <a:ext uri="{FF2B5EF4-FFF2-40B4-BE49-F238E27FC236}">
                <a16:creationId xmlns:a16="http://schemas.microsoft.com/office/drawing/2014/main" id="{3E5F6E67-633D-442D-A863-A9AB280A221E}"/>
              </a:ext>
            </a:extLst>
          </p:cNvPr>
          <p:cNvSpPr/>
          <p:nvPr/>
        </p:nvSpPr>
        <p:spPr>
          <a:xfrm>
            <a:off x="7726951" y="3765707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A49C2735-A677-45DE-963E-7874F19FCF9C}"/>
              </a:ext>
            </a:extLst>
          </p:cNvPr>
          <p:cNvSpPr/>
          <p:nvPr/>
        </p:nvSpPr>
        <p:spPr>
          <a:xfrm>
            <a:off x="7734004" y="530105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8DF49AA8-3DC5-4932-8368-2BB2AF67EAD4}"/>
              </a:ext>
            </a:extLst>
          </p:cNvPr>
          <p:cNvSpPr/>
          <p:nvPr/>
        </p:nvSpPr>
        <p:spPr>
          <a:xfrm>
            <a:off x="7368913" y="498802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1C69870B-2148-4734-9405-C5DFA40610F3}"/>
              </a:ext>
            </a:extLst>
          </p:cNvPr>
          <p:cNvSpPr/>
          <p:nvPr/>
        </p:nvSpPr>
        <p:spPr>
          <a:xfrm>
            <a:off x="6773762" y="4979088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35AA076D-7D6C-4C8C-974F-FBEDD102E7E5}"/>
              </a:ext>
            </a:extLst>
          </p:cNvPr>
          <p:cNvSpPr/>
          <p:nvPr/>
        </p:nvSpPr>
        <p:spPr>
          <a:xfrm>
            <a:off x="7088950" y="4979088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329AC453-A577-46A1-B6A5-8367FC60C56E}"/>
              </a:ext>
            </a:extLst>
          </p:cNvPr>
          <p:cNvSpPr/>
          <p:nvPr/>
        </p:nvSpPr>
        <p:spPr>
          <a:xfrm>
            <a:off x="7407496" y="530564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8FAC9A80-CEE5-402E-BC4C-382D53010907}"/>
              </a:ext>
            </a:extLst>
          </p:cNvPr>
          <p:cNvSpPr/>
          <p:nvPr/>
        </p:nvSpPr>
        <p:spPr>
          <a:xfrm>
            <a:off x="7704621" y="497217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9957F469-A62E-45D3-BE1C-5A6A0AC78C18}"/>
              </a:ext>
            </a:extLst>
          </p:cNvPr>
          <p:cNvSpPr/>
          <p:nvPr/>
        </p:nvSpPr>
        <p:spPr>
          <a:xfrm>
            <a:off x="6769354" y="5296583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D4C6AF9B-A8D5-420F-A366-49B1FA974CBC}"/>
              </a:ext>
            </a:extLst>
          </p:cNvPr>
          <p:cNvSpPr/>
          <p:nvPr/>
        </p:nvSpPr>
        <p:spPr>
          <a:xfrm>
            <a:off x="7089958" y="529744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Plus Sign 121">
            <a:extLst>
              <a:ext uri="{FF2B5EF4-FFF2-40B4-BE49-F238E27FC236}">
                <a16:creationId xmlns:a16="http://schemas.microsoft.com/office/drawing/2014/main" id="{63634FB7-878C-45F8-B65E-B39FDCA1C922}"/>
              </a:ext>
            </a:extLst>
          </p:cNvPr>
          <p:cNvSpPr/>
          <p:nvPr/>
        </p:nvSpPr>
        <p:spPr>
          <a:xfrm>
            <a:off x="8040329" y="502581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Plus Sign 131">
            <a:extLst>
              <a:ext uri="{FF2B5EF4-FFF2-40B4-BE49-F238E27FC236}">
                <a16:creationId xmlns:a16="http://schemas.microsoft.com/office/drawing/2014/main" id="{6E629F4D-3876-4FD4-9F4A-32CEFE5CCF4A}"/>
              </a:ext>
            </a:extLst>
          </p:cNvPr>
          <p:cNvSpPr/>
          <p:nvPr/>
        </p:nvSpPr>
        <p:spPr>
          <a:xfrm>
            <a:off x="8047565" y="567095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Flowchart: Connector 143">
            <a:extLst>
              <a:ext uri="{FF2B5EF4-FFF2-40B4-BE49-F238E27FC236}">
                <a16:creationId xmlns:a16="http://schemas.microsoft.com/office/drawing/2014/main" id="{78413AB4-D1C7-476C-8B51-E395FA130608}"/>
              </a:ext>
            </a:extLst>
          </p:cNvPr>
          <p:cNvSpPr/>
          <p:nvPr/>
        </p:nvSpPr>
        <p:spPr>
          <a:xfrm>
            <a:off x="6789290" y="5614079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Flowchart: Connector 145">
            <a:extLst>
              <a:ext uri="{FF2B5EF4-FFF2-40B4-BE49-F238E27FC236}">
                <a16:creationId xmlns:a16="http://schemas.microsoft.com/office/drawing/2014/main" id="{92D32907-89E9-45E3-BE91-26D09545BA4D}"/>
              </a:ext>
            </a:extLst>
          </p:cNvPr>
          <p:cNvSpPr/>
          <p:nvPr/>
        </p:nvSpPr>
        <p:spPr>
          <a:xfrm>
            <a:off x="7105600" y="56234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8" name="Flowchart: Connector 147">
            <a:extLst>
              <a:ext uri="{FF2B5EF4-FFF2-40B4-BE49-F238E27FC236}">
                <a16:creationId xmlns:a16="http://schemas.microsoft.com/office/drawing/2014/main" id="{6F1E8B4D-6BEE-4C72-A638-E4F8F605308D}"/>
              </a:ext>
            </a:extLst>
          </p:cNvPr>
          <p:cNvSpPr/>
          <p:nvPr/>
        </p:nvSpPr>
        <p:spPr>
          <a:xfrm>
            <a:off x="7734004" y="561188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2" name="Flowchart: Connector 151">
            <a:extLst>
              <a:ext uri="{FF2B5EF4-FFF2-40B4-BE49-F238E27FC236}">
                <a16:creationId xmlns:a16="http://schemas.microsoft.com/office/drawing/2014/main" id="{5E0DCF58-E1A0-406D-A3D8-FB45BED1BAE6}"/>
              </a:ext>
            </a:extLst>
          </p:cNvPr>
          <p:cNvSpPr/>
          <p:nvPr/>
        </p:nvSpPr>
        <p:spPr>
          <a:xfrm>
            <a:off x="7419150" y="56132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970DBAC6-BA76-4030-89A2-0513EEFF1DB4}"/>
              </a:ext>
            </a:extLst>
          </p:cNvPr>
          <p:cNvSpPr/>
          <p:nvPr/>
        </p:nvSpPr>
        <p:spPr>
          <a:xfrm>
            <a:off x="6781821" y="593005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8" name="Flowchart: Connector 157">
            <a:extLst>
              <a:ext uri="{FF2B5EF4-FFF2-40B4-BE49-F238E27FC236}">
                <a16:creationId xmlns:a16="http://schemas.microsoft.com/office/drawing/2014/main" id="{91911B0E-A707-454D-BF1C-097D8F8692FF}"/>
              </a:ext>
            </a:extLst>
          </p:cNvPr>
          <p:cNvSpPr/>
          <p:nvPr/>
        </p:nvSpPr>
        <p:spPr>
          <a:xfrm>
            <a:off x="7099225" y="592813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0" name="Flowchart: Connector 159">
            <a:extLst>
              <a:ext uri="{FF2B5EF4-FFF2-40B4-BE49-F238E27FC236}">
                <a16:creationId xmlns:a16="http://schemas.microsoft.com/office/drawing/2014/main" id="{2E5B9B3F-F743-4F29-910C-F626736F94EB}"/>
              </a:ext>
            </a:extLst>
          </p:cNvPr>
          <p:cNvSpPr/>
          <p:nvPr/>
        </p:nvSpPr>
        <p:spPr>
          <a:xfrm>
            <a:off x="774668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2" name="Flowchart: Connector 161">
            <a:extLst>
              <a:ext uri="{FF2B5EF4-FFF2-40B4-BE49-F238E27FC236}">
                <a16:creationId xmlns:a16="http://schemas.microsoft.com/office/drawing/2014/main" id="{2604E107-3B80-41D9-9EC5-F433FD7E227D}"/>
              </a:ext>
            </a:extLst>
          </p:cNvPr>
          <p:cNvSpPr/>
          <p:nvPr/>
        </p:nvSpPr>
        <p:spPr>
          <a:xfrm>
            <a:off x="7433348" y="5922720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624A410A-A177-437E-8DAF-9A174821B7EE}"/>
              </a:ext>
            </a:extLst>
          </p:cNvPr>
          <p:cNvSpPr/>
          <p:nvPr/>
        </p:nvSpPr>
        <p:spPr>
          <a:xfrm>
            <a:off x="6779045" y="6252536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id="{0D5262EF-74E8-45BE-B236-E88709761C35}"/>
              </a:ext>
            </a:extLst>
          </p:cNvPr>
          <p:cNvSpPr/>
          <p:nvPr/>
        </p:nvSpPr>
        <p:spPr>
          <a:xfrm>
            <a:off x="7099225" y="6244885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4" name="Plus Sign 193">
            <a:extLst>
              <a:ext uri="{FF2B5EF4-FFF2-40B4-BE49-F238E27FC236}">
                <a16:creationId xmlns:a16="http://schemas.microsoft.com/office/drawing/2014/main" id="{A0771206-D9E2-4D81-AF87-CC1447FCA5DB}"/>
              </a:ext>
            </a:extLst>
          </p:cNvPr>
          <p:cNvSpPr/>
          <p:nvPr/>
        </p:nvSpPr>
        <p:spPr>
          <a:xfrm>
            <a:off x="8045638" y="5355036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6" name="Plus Sign 195">
            <a:extLst>
              <a:ext uri="{FF2B5EF4-FFF2-40B4-BE49-F238E27FC236}">
                <a16:creationId xmlns:a16="http://schemas.microsoft.com/office/drawing/2014/main" id="{DC349C8E-F7EA-4D6E-A370-B1B0808DD470}"/>
              </a:ext>
            </a:extLst>
          </p:cNvPr>
          <p:cNvSpPr/>
          <p:nvPr/>
        </p:nvSpPr>
        <p:spPr>
          <a:xfrm>
            <a:off x="8058220" y="597629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DBF7C560-BB49-4A55-A881-2FC0EDF06289}"/>
              </a:ext>
            </a:extLst>
          </p:cNvPr>
          <p:cNvSpPr/>
          <p:nvPr/>
        </p:nvSpPr>
        <p:spPr>
          <a:xfrm>
            <a:off x="7735901" y="4075253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A2A35FE-C375-42F9-B3A7-CA51C7078057}"/>
              </a:ext>
            </a:extLst>
          </p:cNvPr>
          <p:cNvSpPr/>
          <p:nvPr/>
        </p:nvSpPr>
        <p:spPr>
          <a:xfrm>
            <a:off x="7422209" y="400394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360F640F-C481-474A-9E98-F47E282579B4}"/>
              </a:ext>
            </a:extLst>
          </p:cNvPr>
          <p:cNvSpPr/>
          <p:nvPr/>
        </p:nvSpPr>
        <p:spPr>
          <a:xfrm>
            <a:off x="7405034" y="3690632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2A21E7-133C-45CE-8834-9FCB5AFB552D}"/>
              </a:ext>
            </a:extLst>
          </p:cNvPr>
          <p:cNvGrpSpPr/>
          <p:nvPr/>
        </p:nvGrpSpPr>
        <p:grpSpPr>
          <a:xfrm>
            <a:off x="7960033" y="3693503"/>
            <a:ext cx="586056" cy="345544"/>
            <a:chOff x="7960033" y="3693503"/>
            <a:chExt cx="586056" cy="345544"/>
          </a:xfrm>
        </p:grpSpPr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DF04AD91-D2A1-435E-992B-C6A6B918C86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:a16="http://schemas.microsoft.com/office/drawing/2014/main" id="{34843942-9328-4B0A-AAE0-69467978A35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D8D35B19-8CCA-4079-A532-875BFF2D850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D6EB34E5-3E31-4CB8-AF12-94C400FB56D9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F298CACE-1C2F-448E-B987-726FBD0A498B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B84C40C-8661-45F1-A91B-16F5E98B23CE}"/>
              </a:ext>
            </a:extLst>
          </p:cNvPr>
          <p:cNvGrpSpPr/>
          <p:nvPr/>
        </p:nvGrpSpPr>
        <p:grpSpPr>
          <a:xfrm>
            <a:off x="8282352" y="5609878"/>
            <a:ext cx="586056" cy="345544"/>
            <a:chOff x="7960033" y="3693503"/>
            <a:chExt cx="586056" cy="345544"/>
          </a:xfrm>
        </p:grpSpPr>
        <p:sp>
          <p:nvSpPr>
            <p:cNvPr id="78" name="Flowchart: Connector 77">
              <a:extLst>
                <a:ext uri="{FF2B5EF4-FFF2-40B4-BE49-F238E27FC236}">
                  <a16:creationId xmlns:a16="http://schemas.microsoft.com/office/drawing/2014/main" id="{7B5CD4A4-BFD1-4E8C-B259-32E7F3D60FA5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id="{BBB7ECFF-3BBC-457B-8D07-71E5718CDBF5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7499EDE5-54E9-4C84-A883-9C5CEB416BA3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29C7B1D2-3799-4E7E-8F21-75E4797E6CC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2E6B7F16-EDFA-498F-A072-EAE6BCB36C3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8213CA7-0EF3-4874-9E02-2D7BBBD3EAB2}"/>
              </a:ext>
            </a:extLst>
          </p:cNvPr>
          <p:cNvGrpSpPr/>
          <p:nvPr/>
        </p:nvGrpSpPr>
        <p:grpSpPr>
          <a:xfrm>
            <a:off x="8277134" y="4956974"/>
            <a:ext cx="586056" cy="345544"/>
            <a:chOff x="7960033" y="3693503"/>
            <a:chExt cx="586056" cy="345544"/>
          </a:xfrm>
        </p:grpSpPr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id="{7701776F-1670-41CF-983B-98E04F50B739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Flowchart: Connector 84">
              <a:extLst>
                <a:ext uri="{FF2B5EF4-FFF2-40B4-BE49-F238E27FC236}">
                  <a16:creationId xmlns:a16="http://schemas.microsoft.com/office/drawing/2014/main" id="{A04C0E3F-271F-4106-AD34-B3345CD4A293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Flowchart: Connector 85">
              <a:extLst>
                <a:ext uri="{FF2B5EF4-FFF2-40B4-BE49-F238E27FC236}">
                  <a16:creationId xmlns:a16="http://schemas.microsoft.com/office/drawing/2014/main" id="{E9C0CA2B-172A-44B7-A584-F0FB612D9C01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Flowchart: Connector 86">
              <a:extLst>
                <a:ext uri="{FF2B5EF4-FFF2-40B4-BE49-F238E27FC236}">
                  <a16:creationId xmlns:a16="http://schemas.microsoft.com/office/drawing/2014/main" id="{6A13893A-6960-4BF6-A9A6-58813997EAA2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13C72B05-73C9-4EF2-A073-528C9C55D353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F2E95F8-EEC8-47CE-AA39-E83C8B843D8F}"/>
              </a:ext>
            </a:extLst>
          </p:cNvPr>
          <p:cNvGrpSpPr/>
          <p:nvPr/>
        </p:nvGrpSpPr>
        <p:grpSpPr>
          <a:xfrm>
            <a:off x="8292257" y="5290580"/>
            <a:ext cx="586056" cy="345544"/>
            <a:chOff x="7960033" y="3693503"/>
            <a:chExt cx="586056" cy="345544"/>
          </a:xfrm>
        </p:grpSpPr>
        <p:sp>
          <p:nvSpPr>
            <p:cNvPr id="91" name="Flowchart: Connector 90">
              <a:extLst>
                <a:ext uri="{FF2B5EF4-FFF2-40B4-BE49-F238E27FC236}">
                  <a16:creationId xmlns:a16="http://schemas.microsoft.com/office/drawing/2014/main" id="{36B0B59A-63E3-4B17-AE3E-292B921A4002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Flowchart: Connector 92">
              <a:extLst>
                <a:ext uri="{FF2B5EF4-FFF2-40B4-BE49-F238E27FC236}">
                  <a16:creationId xmlns:a16="http://schemas.microsoft.com/office/drawing/2014/main" id="{4F49BCA2-B523-4AE1-88F4-3DF877D935B4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5" name="Flowchart: Connector 94">
              <a:extLst>
                <a:ext uri="{FF2B5EF4-FFF2-40B4-BE49-F238E27FC236}">
                  <a16:creationId xmlns:a16="http://schemas.microsoft.com/office/drawing/2014/main" id="{40D36A35-82D5-4B7C-B79B-6680830F67F4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Flowchart: Connector 96">
              <a:extLst>
                <a:ext uri="{FF2B5EF4-FFF2-40B4-BE49-F238E27FC236}">
                  <a16:creationId xmlns:a16="http://schemas.microsoft.com/office/drawing/2014/main" id="{D4843BB8-E903-4211-AAEC-422A8FB0E7C7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id="{69A82E66-7803-4454-9B4D-54E6CE120DB0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D757EAD-078B-4E58-AAA8-3069E3824BA8}"/>
              </a:ext>
            </a:extLst>
          </p:cNvPr>
          <p:cNvGrpSpPr/>
          <p:nvPr/>
        </p:nvGrpSpPr>
        <p:grpSpPr>
          <a:xfrm>
            <a:off x="8112433" y="3845903"/>
            <a:ext cx="586056" cy="345544"/>
            <a:chOff x="7960033" y="3693503"/>
            <a:chExt cx="586056" cy="345544"/>
          </a:xfrm>
        </p:grpSpPr>
        <p:sp>
          <p:nvSpPr>
            <p:cNvPr id="100" name="Flowchart: Connector 99">
              <a:extLst>
                <a:ext uri="{FF2B5EF4-FFF2-40B4-BE49-F238E27FC236}">
                  <a16:creationId xmlns:a16="http://schemas.microsoft.com/office/drawing/2014/main" id="{DF1E6649-038B-4E4D-9C78-35D8ECB6AC40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Flowchart: Connector 100">
              <a:extLst>
                <a:ext uri="{FF2B5EF4-FFF2-40B4-BE49-F238E27FC236}">
                  <a16:creationId xmlns:a16="http://schemas.microsoft.com/office/drawing/2014/main" id="{E2FF8023-7E12-4284-8A3C-22FD23DBBA20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Flowchart: Connector 102">
              <a:extLst>
                <a:ext uri="{FF2B5EF4-FFF2-40B4-BE49-F238E27FC236}">
                  <a16:creationId xmlns:a16="http://schemas.microsoft.com/office/drawing/2014/main" id="{6D3C631B-6FC5-4C07-9950-405A4FC2185A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Flowchart: Connector 104">
              <a:extLst>
                <a:ext uri="{FF2B5EF4-FFF2-40B4-BE49-F238E27FC236}">
                  <a16:creationId xmlns:a16="http://schemas.microsoft.com/office/drawing/2014/main" id="{E94518B2-264C-4A1F-9A26-11DEBBF3508C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00334E9E-FDFA-416C-A2B7-8C50F39A3AEA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31B012F-97AE-4F65-B0C3-C83DAE957620}"/>
              </a:ext>
            </a:extLst>
          </p:cNvPr>
          <p:cNvGrpSpPr/>
          <p:nvPr/>
        </p:nvGrpSpPr>
        <p:grpSpPr>
          <a:xfrm>
            <a:off x="8295572" y="5915453"/>
            <a:ext cx="586056" cy="345544"/>
            <a:chOff x="7960033" y="3693503"/>
            <a:chExt cx="586056" cy="345544"/>
          </a:xfrm>
        </p:grpSpPr>
        <p:sp>
          <p:nvSpPr>
            <p:cNvPr id="111" name="Flowchart: Connector 110">
              <a:extLst>
                <a:ext uri="{FF2B5EF4-FFF2-40B4-BE49-F238E27FC236}">
                  <a16:creationId xmlns:a16="http://schemas.microsoft.com/office/drawing/2014/main" id="{25D3F77E-4586-40F2-8714-2C4DE51575D8}"/>
                </a:ext>
              </a:extLst>
            </p:cNvPr>
            <p:cNvSpPr/>
            <p:nvPr/>
          </p:nvSpPr>
          <p:spPr>
            <a:xfrm>
              <a:off x="7960033" y="372878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Flowchart: Connector 111">
              <a:extLst>
                <a:ext uri="{FF2B5EF4-FFF2-40B4-BE49-F238E27FC236}">
                  <a16:creationId xmlns:a16="http://schemas.microsoft.com/office/drawing/2014/main" id="{F564FED0-271A-4078-BE47-5F6643A4B7B2}"/>
                </a:ext>
              </a:extLst>
            </p:cNvPr>
            <p:cNvSpPr/>
            <p:nvPr/>
          </p:nvSpPr>
          <p:spPr>
            <a:xfrm>
              <a:off x="8047565" y="3693503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3" name="Flowchart: Connector 112">
              <a:extLst>
                <a:ext uri="{FF2B5EF4-FFF2-40B4-BE49-F238E27FC236}">
                  <a16:creationId xmlns:a16="http://schemas.microsoft.com/office/drawing/2014/main" id="{6C41BA6D-F7F4-463D-AE45-E3F4073BC535}"/>
                </a:ext>
              </a:extLst>
            </p:cNvPr>
            <p:cNvSpPr/>
            <p:nvPr/>
          </p:nvSpPr>
          <p:spPr>
            <a:xfrm>
              <a:off x="8107728" y="3761140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FCB21E46-1AB8-43CE-80B9-A00566139245}"/>
                </a:ext>
              </a:extLst>
            </p:cNvPr>
            <p:cNvSpPr/>
            <p:nvPr/>
          </p:nvSpPr>
          <p:spPr>
            <a:xfrm>
              <a:off x="8203064" y="3730204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5" name="Flowchart: Connector 114">
              <a:extLst>
                <a:ext uri="{FF2B5EF4-FFF2-40B4-BE49-F238E27FC236}">
                  <a16:creationId xmlns:a16="http://schemas.microsoft.com/office/drawing/2014/main" id="{655D579C-98E9-49A8-8A74-866B64BE1D2C}"/>
                </a:ext>
              </a:extLst>
            </p:cNvPr>
            <p:cNvSpPr/>
            <p:nvPr/>
          </p:nvSpPr>
          <p:spPr>
            <a:xfrm>
              <a:off x="8268184" y="3751412"/>
              <a:ext cx="277905" cy="277907"/>
            </a:xfrm>
            <a:prstGeom prst="flowChartConnector">
              <a:avLst/>
            </a:prstGeom>
            <a:solidFill>
              <a:srgbClr val="FFE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8479905-28DA-4E8E-B55F-3C18FF6C06A4}"/>
              </a:ext>
            </a:extLst>
          </p:cNvPr>
          <p:cNvSpPr/>
          <p:nvPr/>
        </p:nvSpPr>
        <p:spPr>
          <a:xfrm>
            <a:off x="5363595" y="3707986"/>
            <a:ext cx="6688713" cy="125041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694C47A-9826-4693-9DF3-80D506512B3F}"/>
              </a:ext>
            </a:extLst>
          </p:cNvPr>
          <p:cNvSpPr/>
          <p:nvPr/>
        </p:nvSpPr>
        <p:spPr>
          <a:xfrm>
            <a:off x="357075" y="5626451"/>
            <a:ext cx="4688511" cy="87832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40075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632733"/>
              </p:ext>
            </p:extLst>
          </p:nvPr>
        </p:nvGraphicFramePr>
        <p:xfrm>
          <a:off x="349564" y="1107526"/>
          <a:ext cx="4906237" cy="4394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6237">
                  <a:extLst>
                    <a:ext uri="{9D8B030D-6E8A-4147-A177-3AD203B41FA5}">
                      <a16:colId xmlns:a16="http://schemas.microsoft.com/office/drawing/2014/main" val="1137160221"/>
                    </a:ext>
                  </a:extLst>
                </a:gridCol>
              </a:tblGrid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>
                          <a:effectLst/>
                        </a:rPr>
                        <a:t>A. </a:t>
                      </a:r>
                      <a:r>
                        <a:rPr lang="en-US" sz="1500" b="1" u="sng">
                          <a:effectLst/>
                        </a:rPr>
                        <a:t>Tests</a:t>
                      </a:r>
                      <a:endParaRPr lang="en-US" sz="1500" b="1" u="sng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928216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Ordering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50137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result of each unique test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765603"/>
                  </a:ext>
                </a:extLst>
              </a:tr>
              <a:tr h="452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Review of prior notes from each unique source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79" marR="12379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534483"/>
                  </a:ext>
                </a:extLst>
              </a:tr>
              <a:tr h="858113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B.</a:t>
                      </a: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Information from an independent historian</a:t>
                      </a:r>
                    </a:p>
                  </a:txBody>
                  <a:tcPr marL="12379" marR="12379" marT="0" marB="0">
                    <a:solidFill>
                      <a:srgbClr val="C89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581234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Tests: Next level</a:t>
                      </a:r>
                    </a:p>
                    <a:p>
                      <a:pPr marL="0" marR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Independent interpretation of test</a:t>
                      </a:r>
                      <a:endParaRPr lang="en-US" sz="1500" b="1" i="0" u="sng" strike="noStrike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379" marR="12379" marT="0" marB="0">
                    <a:solidFill>
                      <a:srgbClr val="B74C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98949"/>
                  </a:ext>
                </a:extLst>
              </a:tr>
              <a:tr h="863055">
                <a:tc>
                  <a:txBody>
                    <a:bodyPr/>
                    <a:lstStyle/>
                    <a:p>
                      <a:pPr marL="0" lvl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D. </a:t>
                      </a:r>
                      <a:r>
                        <a:rPr lang="en-US" sz="1500" b="1" i="0" u="sng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Another provider</a:t>
                      </a:r>
                    </a:p>
                    <a:p>
                      <a:pPr marL="0" marR="0" lvl="0" indent="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noProof="0">
                          <a:effectLst/>
                        </a:rPr>
                        <a:t>Discussion of a test result or management plan with another provider (in another specialty)</a:t>
                      </a:r>
                    </a:p>
                  </a:txBody>
                  <a:tcPr marL="12379" marR="12379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326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Ambulatory Element 2 of MDM: Data Reviewed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7E65E0-BF32-4C3F-9FC2-111ECB52F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26864"/>
              </p:ext>
            </p:extLst>
          </p:nvPr>
        </p:nvGraphicFramePr>
        <p:xfrm>
          <a:off x="5377781" y="1012914"/>
          <a:ext cx="6688713" cy="4715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608">
                  <a:extLst>
                    <a:ext uri="{9D8B030D-6E8A-4147-A177-3AD203B41FA5}">
                      <a16:colId xmlns:a16="http://schemas.microsoft.com/office/drawing/2014/main" val="3192559278"/>
                    </a:ext>
                  </a:extLst>
                </a:gridCol>
                <a:gridCol w="2205317">
                  <a:extLst>
                    <a:ext uri="{9D8B030D-6E8A-4147-A177-3AD203B41FA5}">
                      <a16:colId xmlns:a16="http://schemas.microsoft.com/office/drawing/2014/main" val="2802578618"/>
                    </a:ext>
                  </a:extLst>
                </a:gridCol>
                <a:gridCol w="3101788">
                  <a:extLst>
                    <a:ext uri="{9D8B030D-6E8A-4147-A177-3AD203B41FA5}">
                      <a16:colId xmlns:a16="http://schemas.microsoft.com/office/drawing/2014/main" val="2832423042"/>
                    </a:ext>
                  </a:extLst>
                </a:gridCol>
              </a:tblGrid>
              <a:tr h="418720">
                <a:tc>
                  <a:txBody>
                    <a:bodyPr/>
                    <a:lstStyle/>
                    <a:p>
                      <a:r>
                        <a:rPr lang="en-US" sz="1500"/>
                        <a:t>MDM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500"/>
                        <a:t>2.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/>
                        <a:t>As seen in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3154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r>
                        <a:rPr lang="en-US" sz="1500"/>
                        <a:t>Straightforward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>
                          <a:solidFill>
                            <a:schemeClr val="accent1"/>
                          </a:solidFill>
                        </a:rPr>
                        <a:t>New Patient Level 2 - 99202</a:t>
                      </a:r>
                    </a:p>
                    <a:p>
                      <a:r>
                        <a:rPr lang="en-US" sz="1500">
                          <a:solidFill>
                            <a:schemeClr val="accent2"/>
                          </a:solidFill>
                        </a:rPr>
                        <a:t>Established patient level 2 – 99212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31406"/>
                  </a:ext>
                </a:extLst>
              </a:tr>
              <a:tr h="638616">
                <a:tc>
                  <a:txBody>
                    <a:bodyPr/>
                    <a:lstStyle/>
                    <a:p>
                      <a:r>
                        <a:rPr lang="en-US" sz="1500"/>
                        <a:t>Low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3 - 99203</a:t>
                      </a: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3 – 99213</a:t>
                      </a: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19622"/>
                  </a:ext>
                </a:extLst>
              </a:tr>
              <a:tr h="1280645">
                <a:tc>
                  <a:txBody>
                    <a:bodyPr/>
                    <a:lstStyle/>
                    <a:p>
                      <a:r>
                        <a:rPr lang="en-US" sz="1500"/>
                        <a:t>Moderate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4 - 99204</a:t>
                      </a: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4 - 99214</a:t>
                      </a:r>
                      <a:endParaRPr lang="en-US" sz="24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32120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r>
                        <a:rPr lang="en-US" sz="1500"/>
                        <a:t>High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500" u="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1"/>
                          </a:solidFill>
                          <a:latin typeface="Calibri"/>
                        </a:rPr>
                        <a:t>New Patient Level 5 - 99205</a:t>
                      </a:r>
                      <a:endParaRPr lang="en-US" sz="15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chemeClr val="accent2"/>
                          </a:solidFill>
                          <a:latin typeface="Calibri"/>
                        </a:rPr>
                        <a:t>Established patient level 5 – 99215</a:t>
                      </a: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500" b="0" i="0" u="none" strike="noStrike" noProof="0">
                        <a:solidFill>
                          <a:schemeClr val="accent2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91014"/>
                  </a:ext>
                </a:extLst>
              </a:tr>
            </a:tbl>
          </a:graphicData>
        </a:graphic>
      </p:graphicFrame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FB8B8DE-B637-460A-A2D4-D2811B593B9F}"/>
              </a:ext>
            </a:extLst>
          </p:cNvPr>
          <p:cNvSpPr/>
          <p:nvPr/>
        </p:nvSpPr>
        <p:spPr>
          <a:xfrm>
            <a:off x="6836921" y="146295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E419CA7-EF79-4925-A6BA-C71B001DD2D7}"/>
              </a:ext>
            </a:extLst>
          </p:cNvPr>
          <p:cNvSpPr/>
          <p:nvPr/>
        </p:nvSpPr>
        <p:spPr>
          <a:xfrm>
            <a:off x="6836920" y="2284427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072AA70-83DE-4569-BE5D-E9D9C9E7945B}"/>
              </a:ext>
            </a:extLst>
          </p:cNvPr>
          <p:cNvSpPr/>
          <p:nvPr/>
        </p:nvSpPr>
        <p:spPr>
          <a:xfrm>
            <a:off x="6836921" y="1979171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5339057-5F88-426E-872D-CD0186DBB75E}"/>
              </a:ext>
            </a:extLst>
          </p:cNvPr>
          <p:cNvSpPr/>
          <p:nvPr/>
        </p:nvSpPr>
        <p:spPr>
          <a:xfrm>
            <a:off x="7154117" y="2941211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4E595D2-0117-4FCD-8F6C-0F28BFE7E5FD}"/>
              </a:ext>
            </a:extLst>
          </p:cNvPr>
          <p:cNvSpPr/>
          <p:nvPr/>
        </p:nvSpPr>
        <p:spPr>
          <a:xfrm>
            <a:off x="6836918" y="2937748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8AB28F7C-EDCC-4ABE-AAED-44D836156D84}"/>
              </a:ext>
            </a:extLst>
          </p:cNvPr>
          <p:cNvSpPr/>
          <p:nvPr/>
        </p:nvSpPr>
        <p:spPr>
          <a:xfrm>
            <a:off x="7157098" y="198211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F0621601-AC68-4374-9F63-7E5BDDEE36AB}"/>
              </a:ext>
            </a:extLst>
          </p:cNvPr>
          <p:cNvSpPr/>
          <p:nvPr/>
        </p:nvSpPr>
        <p:spPr>
          <a:xfrm>
            <a:off x="6833414" y="3557873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C3C79BE5-9ADE-45B4-8E9D-A3EDCCB42D00}"/>
              </a:ext>
            </a:extLst>
          </p:cNvPr>
          <p:cNvSpPr/>
          <p:nvPr/>
        </p:nvSpPr>
        <p:spPr>
          <a:xfrm>
            <a:off x="6836918" y="3246211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AE544AFC-FDFC-4761-8493-776F4867BE46}"/>
              </a:ext>
            </a:extLst>
          </p:cNvPr>
          <p:cNvSpPr/>
          <p:nvPr/>
        </p:nvSpPr>
        <p:spPr>
          <a:xfrm>
            <a:off x="6836918" y="2631519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7D73807A-2D47-40A6-B2D8-9DC7251A94D6}"/>
              </a:ext>
            </a:extLst>
          </p:cNvPr>
          <p:cNvSpPr/>
          <p:nvPr/>
        </p:nvSpPr>
        <p:spPr>
          <a:xfrm>
            <a:off x="7160101" y="263949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lus Sign 71">
            <a:extLst>
              <a:ext uri="{FF2B5EF4-FFF2-40B4-BE49-F238E27FC236}">
                <a16:creationId xmlns:a16="http://schemas.microsoft.com/office/drawing/2014/main" id="{3E5F6E67-633D-442D-A863-A9AB280A221E}"/>
              </a:ext>
            </a:extLst>
          </p:cNvPr>
          <p:cNvSpPr/>
          <p:nvPr/>
        </p:nvSpPr>
        <p:spPr>
          <a:xfrm>
            <a:off x="7771070" y="2682577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A49C2735-A677-45DE-963E-7874F19FCF9C}"/>
              </a:ext>
            </a:extLst>
          </p:cNvPr>
          <p:cNvSpPr/>
          <p:nvPr/>
        </p:nvSpPr>
        <p:spPr>
          <a:xfrm>
            <a:off x="7791877" y="4240041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8DF49AA8-3DC5-4932-8368-2BB2AF67EAD4}"/>
              </a:ext>
            </a:extLst>
          </p:cNvPr>
          <p:cNvSpPr/>
          <p:nvPr/>
        </p:nvSpPr>
        <p:spPr>
          <a:xfrm>
            <a:off x="7465369" y="3927009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1C69870B-2148-4734-9405-C5DFA40610F3}"/>
              </a:ext>
            </a:extLst>
          </p:cNvPr>
          <p:cNvSpPr/>
          <p:nvPr/>
        </p:nvSpPr>
        <p:spPr>
          <a:xfrm>
            <a:off x="6831636" y="3918076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35AA076D-7D6C-4C8C-974F-FBEDD102E7E5}"/>
              </a:ext>
            </a:extLst>
          </p:cNvPr>
          <p:cNvSpPr/>
          <p:nvPr/>
        </p:nvSpPr>
        <p:spPr>
          <a:xfrm>
            <a:off x="7146824" y="3918076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lowchart: Connector 101">
            <a:extLst>
              <a:ext uri="{FF2B5EF4-FFF2-40B4-BE49-F238E27FC236}">
                <a16:creationId xmlns:a16="http://schemas.microsoft.com/office/drawing/2014/main" id="{DF04AD91-D2A1-435E-992B-C6A6B918C860}"/>
              </a:ext>
            </a:extLst>
          </p:cNvPr>
          <p:cNvSpPr/>
          <p:nvPr/>
        </p:nvSpPr>
        <p:spPr>
          <a:xfrm>
            <a:off x="8080273" y="266618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Connector 103">
            <a:extLst>
              <a:ext uri="{FF2B5EF4-FFF2-40B4-BE49-F238E27FC236}">
                <a16:creationId xmlns:a16="http://schemas.microsoft.com/office/drawing/2014/main" id="{329AC453-A577-46A1-B6A5-8367FC60C56E}"/>
              </a:ext>
            </a:extLst>
          </p:cNvPr>
          <p:cNvSpPr/>
          <p:nvPr/>
        </p:nvSpPr>
        <p:spPr>
          <a:xfrm>
            <a:off x="7465369" y="4244631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8FAC9A80-CEE5-402E-BC4C-382D53010907}"/>
              </a:ext>
            </a:extLst>
          </p:cNvPr>
          <p:cNvSpPr/>
          <p:nvPr/>
        </p:nvSpPr>
        <p:spPr>
          <a:xfrm>
            <a:off x="7781785" y="3920809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9957F469-A62E-45D3-BE1C-5A6A0AC78C18}"/>
              </a:ext>
            </a:extLst>
          </p:cNvPr>
          <p:cNvSpPr/>
          <p:nvPr/>
        </p:nvSpPr>
        <p:spPr>
          <a:xfrm>
            <a:off x="6827228" y="4235571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D4C6AF9B-A8D5-420F-A366-49B1FA974CBC}"/>
              </a:ext>
            </a:extLst>
          </p:cNvPr>
          <p:cNvSpPr/>
          <p:nvPr/>
        </p:nvSpPr>
        <p:spPr>
          <a:xfrm>
            <a:off x="7147832" y="4236436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Connector 115">
            <a:extLst>
              <a:ext uri="{FF2B5EF4-FFF2-40B4-BE49-F238E27FC236}">
                <a16:creationId xmlns:a16="http://schemas.microsoft.com/office/drawing/2014/main" id="{34843942-9328-4B0A-AAE0-69467978A350}"/>
              </a:ext>
            </a:extLst>
          </p:cNvPr>
          <p:cNvSpPr/>
          <p:nvPr/>
        </p:nvSpPr>
        <p:spPr>
          <a:xfrm>
            <a:off x="8167805" y="2630908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Plus Sign 121">
            <a:extLst>
              <a:ext uri="{FF2B5EF4-FFF2-40B4-BE49-F238E27FC236}">
                <a16:creationId xmlns:a16="http://schemas.microsoft.com/office/drawing/2014/main" id="{63634FB7-878C-45F8-B65E-B39FDCA1C922}"/>
              </a:ext>
            </a:extLst>
          </p:cNvPr>
          <p:cNvSpPr/>
          <p:nvPr/>
        </p:nvSpPr>
        <p:spPr>
          <a:xfrm>
            <a:off x="8095547" y="3964472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lowchart: Connector 123">
            <a:extLst>
              <a:ext uri="{FF2B5EF4-FFF2-40B4-BE49-F238E27FC236}">
                <a16:creationId xmlns:a16="http://schemas.microsoft.com/office/drawing/2014/main" id="{D9AB8FD4-68FF-4812-AF02-BBB9C90BAEC1}"/>
              </a:ext>
            </a:extLst>
          </p:cNvPr>
          <p:cNvSpPr/>
          <p:nvPr/>
        </p:nvSpPr>
        <p:spPr>
          <a:xfrm>
            <a:off x="8289604" y="3957664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lowchart: Connector 129">
            <a:extLst>
              <a:ext uri="{FF2B5EF4-FFF2-40B4-BE49-F238E27FC236}">
                <a16:creationId xmlns:a16="http://schemas.microsoft.com/office/drawing/2014/main" id="{719DF5E2-9A30-4F24-A535-B60C89BAA638}"/>
              </a:ext>
            </a:extLst>
          </p:cNvPr>
          <p:cNvSpPr/>
          <p:nvPr/>
        </p:nvSpPr>
        <p:spPr>
          <a:xfrm>
            <a:off x="8337593" y="3907019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Plus Sign 131">
            <a:extLst>
              <a:ext uri="{FF2B5EF4-FFF2-40B4-BE49-F238E27FC236}">
                <a16:creationId xmlns:a16="http://schemas.microsoft.com/office/drawing/2014/main" id="{6E629F4D-3876-4FD4-9F4A-32CEFE5CCF4A}"/>
              </a:ext>
            </a:extLst>
          </p:cNvPr>
          <p:cNvSpPr/>
          <p:nvPr/>
        </p:nvSpPr>
        <p:spPr>
          <a:xfrm>
            <a:off x="8096629" y="4290864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lowchart: Connector 133">
            <a:extLst>
              <a:ext uri="{FF2B5EF4-FFF2-40B4-BE49-F238E27FC236}">
                <a16:creationId xmlns:a16="http://schemas.microsoft.com/office/drawing/2014/main" id="{1EF2244B-8F29-4524-884A-83A0570589D1}"/>
              </a:ext>
            </a:extLst>
          </p:cNvPr>
          <p:cNvSpPr/>
          <p:nvPr/>
        </p:nvSpPr>
        <p:spPr>
          <a:xfrm>
            <a:off x="8313784" y="4280151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lowchart: Connector 135">
            <a:extLst>
              <a:ext uri="{FF2B5EF4-FFF2-40B4-BE49-F238E27FC236}">
                <a16:creationId xmlns:a16="http://schemas.microsoft.com/office/drawing/2014/main" id="{70152207-4876-4D96-A15C-362FE7139822}"/>
              </a:ext>
            </a:extLst>
          </p:cNvPr>
          <p:cNvSpPr/>
          <p:nvPr/>
        </p:nvSpPr>
        <p:spPr>
          <a:xfrm>
            <a:off x="8371181" y="424825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lowchart: Connector 137">
            <a:extLst>
              <a:ext uri="{FF2B5EF4-FFF2-40B4-BE49-F238E27FC236}">
                <a16:creationId xmlns:a16="http://schemas.microsoft.com/office/drawing/2014/main" id="{697FBBC1-CEB2-4D25-A23D-CD60026B8139}"/>
              </a:ext>
            </a:extLst>
          </p:cNvPr>
          <p:cNvSpPr/>
          <p:nvPr/>
        </p:nvSpPr>
        <p:spPr>
          <a:xfrm>
            <a:off x="8425677" y="430073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lowchart: Connector 139">
            <a:extLst>
              <a:ext uri="{FF2B5EF4-FFF2-40B4-BE49-F238E27FC236}">
                <a16:creationId xmlns:a16="http://schemas.microsoft.com/office/drawing/2014/main" id="{EB395861-46D6-4174-9E9B-C599EFB9966C}"/>
              </a:ext>
            </a:extLst>
          </p:cNvPr>
          <p:cNvSpPr/>
          <p:nvPr/>
        </p:nvSpPr>
        <p:spPr>
          <a:xfrm>
            <a:off x="8499045" y="426069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lowchart: Connector 141">
            <a:extLst>
              <a:ext uri="{FF2B5EF4-FFF2-40B4-BE49-F238E27FC236}">
                <a16:creationId xmlns:a16="http://schemas.microsoft.com/office/drawing/2014/main" id="{B17DA421-6534-4652-B69D-A98AD2792E94}"/>
              </a:ext>
            </a:extLst>
          </p:cNvPr>
          <p:cNvSpPr/>
          <p:nvPr/>
        </p:nvSpPr>
        <p:spPr>
          <a:xfrm>
            <a:off x="8577929" y="431513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lowchart: Connector 143">
            <a:extLst>
              <a:ext uri="{FF2B5EF4-FFF2-40B4-BE49-F238E27FC236}">
                <a16:creationId xmlns:a16="http://schemas.microsoft.com/office/drawing/2014/main" id="{78413AB4-D1C7-476C-8B51-E395FA130608}"/>
              </a:ext>
            </a:extLst>
          </p:cNvPr>
          <p:cNvSpPr/>
          <p:nvPr/>
        </p:nvSpPr>
        <p:spPr>
          <a:xfrm>
            <a:off x="6837518" y="4553065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lowchart: Connector 145">
            <a:extLst>
              <a:ext uri="{FF2B5EF4-FFF2-40B4-BE49-F238E27FC236}">
                <a16:creationId xmlns:a16="http://schemas.microsoft.com/office/drawing/2014/main" id="{92D32907-89E9-45E3-BE91-26D09545BA4D}"/>
              </a:ext>
            </a:extLst>
          </p:cNvPr>
          <p:cNvSpPr/>
          <p:nvPr/>
        </p:nvSpPr>
        <p:spPr>
          <a:xfrm>
            <a:off x="7163473" y="4562408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lowchart: Connector 147">
            <a:extLst>
              <a:ext uri="{FF2B5EF4-FFF2-40B4-BE49-F238E27FC236}">
                <a16:creationId xmlns:a16="http://schemas.microsoft.com/office/drawing/2014/main" id="{6F1E8B4D-6BEE-4C72-A638-E4F8F605308D}"/>
              </a:ext>
            </a:extLst>
          </p:cNvPr>
          <p:cNvSpPr/>
          <p:nvPr/>
        </p:nvSpPr>
        <p:spPr>
          <a:xfrm>
            <a:off x="7791877" y="455087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lowchart: Connector 151">
            <a:extLst>
              <a:ext uri="{FF2B5EF4-FFF2-40B4-BE49-F238E27FC236}">
                <a16:creationId xmlns:a16="http://schemas.microsoft.com/office/drawing/2014/main" id="{5E0DCF58-E1A0-406D-A3D8-FB45BED1BAE6}"/>
              </a:ext>
            </a:extLst>
          </p:cNvPr>
          <p:cNvSpPr/>
          <p:nvPr/>
        </p:nvSpPr>
        <p:spPr>
          <a:xfrm>
            <a:off x="7486669" y="455225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970DBAC6-BA76-4030-89A2-0513EEFF1DB4}"/>
              </a:ext>
            </a:extLst>
          </p:cNvPr>
          <p:cNvSpPr/>
          <p:nvPr/>
        </p:nvSpPr>
        <p:spPr>
          <a:xfrm>
            <a:off x="6839694" y="4869045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lowchart: Connector 157">
            <a:extLst>
              <a:ext uri="{FF2B5EF4-FFF2-40B4-BE49-F238E27FC236}">
                <a16:creationId xmlns:a16="http://schemas.microsoft.com/office/drawing/2014/main" id="{91911B0E-A707-454D-BF1C-097D8F8692FF}"/>
              </a:ext>
            </a:extLst>
          </p:cNvPr>
          <p:cNvSpPr/>
          <p:nvPr/>
        </p:nvSpPr>
        <p:spPr>
          <a:xfrm>
            <a:off x="7157098" y="4867121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lowchart: Connector 159">
            <a:extLst>
              <a:ext uri="{FF2B5EF4-FFF2-40B4-BE49-F238E27FC236}">
                <a16:creationId xmlns:a16="http://schemas.microsoft.com/office/drawing/2014/main" id="{2E5B9B3F-F743-4F29-910C-F626736F94EB}"/>
              </a:ext>
            </a:extLst>
          </p:cNvPr>
          <p:cNvSpPr/>
          <p:nvPr/>
        </p:nvSpPr>
        <p:spPr>
          <a:xfrm>
            <a:off x="7804561" y="486170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lowchart: Connector 161">
            <a:extLst>
              <a:ext uri="{FF2B5EF4-FFF2-40B4-BE49-F238E27FC236}">
                <a16:creationId xmlns:a16="http://schemas.microsoft.com/office/drawing/2014/main" id="{2604E107-3B80-41D9-9EC5-F433FD7E227D}"/>
              </a:ext>
            </a:extLst>
          </p:cNvPr>
          <p:cNvSpPr/>
          <p:nvPr/>
        </p:nvSpPr>
        <p:spPr>
          <a:xfrm>
            <a:off x="7491221" y="486170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id="{624A410A-A177-437E-8DAF-9A174821B7EE}"/>
              </a:ext>
            </a:extLst>
          </p:cNvPr>
          <p:cNvSpPr/>
          <p:nvPr/>
        </p:nvSpPr>
        <p:spPr>
          <a:xfrm>
            <a:off x="6836918" y="5191523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id="{0D5262EF-74E8-45BE-B236-E88709761C35}"/>
              </a:ext>
            </a:extLst>
          </p:cNvPr>
          <p:cNvSpPr/>
          <p:nvPr/>
        </p:nvSpPr>
        <p:spPr>
          <a:xfrm>
            <a:off x="7157098" y="5183872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lowchart: Connector 167">
            <a:extLst>
              <a:ext uri="{FF2B5EF4-FFF2-40B4-BE49-F238E27FC236}">
                <a16:creationId xmlns:a16="http://schemas.microsoft.com/office/drawing/2014/main" id="{3485C65A-4473-478F-93CC-72EE05617887}"/>
              </a:ext>
            </a:extLst>
          </p:cNvPr>
          <p:cNvSpPr/>
          <p:nvPr/>
        </p:nvSpPr>
        <p:spPr>
          <a:xfrm>
            <a:off x="8404770" y="396617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lowchart: Connector 169">
            <a:extLst>
              <a:ext uri="{FF2B5EF4-FFF2-40B4-BE49-F238E27FC236}">
                <a16:creationId xmlns:a16="http://schemas.microsoft.com/office/drawing/2014/main" id="{EB51223B-01D5-45F8-8EA1-3CFC79BCF4CC}"/>
              </a:ext>
            </a:extLst>
          </p:cNvPr>
          <p:cNvSpPr/>
          <p:nvPr/>
        </p:nvSpPr>
        <p:spPr>
          <a:xfrm>
            <a:off x="8510134" y="3918076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lowchart: Connector 171">
            <a:extLst>
              <a:ext uri="{FF2B5EF4-FFF2-40B4-BE49-F238E27FC236}">
                <a16:creationId xmlns:a16="http://schemas.microsoft.com/office/drawing/2014/main" id="{5BD2CC96-D4BF-4048-A1CC-786F4EAC4648}"/>
              </a:ext>
            </a:extLst>
          </p:cNvPr>
          <p:cNvSpPr/>
          <p:nvPr/>
        </p:nvSpPr>
        <p:spPr>
          <a:xfrm>
            <a:off x="8543916" y="398278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Plus Sign 193">
            <a:extLst>
              <a:ext uri="{FF2B5EF4-FFF2-40B4-BE49-F238E27FC236}">
                <a16:creationId xmlns:a16="http://schemas.microsoft.com/office/drawing/2014/main" id="{A0771206-D9E2-4D81-AF87-CC1447FCA5DB}"/>
              </a:ext>
            </a:extLst>
          </p:cNvPr>
          <p:cNvSpPr/>
          <p:nvPr/>
        </p:nvSpPr>
        <p:spPr>
          <a:xfrm>
            <a:off x="8107923" y="4606289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Plus Sign 195">
            <a:extLst>
              <a:ext uri="{FF2B5EF4-FFF2-40B4-BE49-F238E27FC236}">
                <a16:creationId xmlns:a16="http://schemas.microsoft.com/office/drawing/2014/main" id="{DC349C8E-F7EA-4D6E-A370-B1B0808DD470}"/>
              </a:ext>
            </a:extLst>
          </p:cNvPr>
          <p:cNvSpPr/>
          <p:nvPr/>
        </p:nvSpPr>
        <p:spPr>
          <a:xfrm>
            <a:off x="8107923" y="4885469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lowchart: Connector 197">
            <a:extLst>
              <a:ext uri="{FF2B5EF4-FFF2-40B4-BE49-F238E27FC236}">
                <a16:creationId xmlns:a16="http://schemas.microsoft.com/office/drawing/2014/main" id="{2830FCD3-044B-46F9-A7FD-2CD659DD7AD6}"/>
              </a:ext>
            </a:extLst>
          </p:cNvPr>
          <p:cNvSpPr/>
          <p:nvPr/>
        </p:nvSpPr>
        <p:spPr>
          <a:xfrm>
            <a:off x="8326350" y="4612501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lowchart: Connector 199">
            <a:extLst>
              <a:ext uri="{FF2B5EF4-FFF2-40B4-BE49-F238E27FC236}">
                <a16:creationId xmlns:a16="http://schemas.microsoft.com/office/drawing/2014/main" id="{87595663-9F1A-4689-8931-DD366D6270D2}"/>
              </a:ext>
            </a:extLst>
          </p:cNvPr>
          <p:cNvSpPr/>
          <p:nvPr/>
        </p:nvSpPr>
        <p:spPr>
          <a:xfrm>
            <a:off x="8380846" y="4580604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lowchart: Connector 201">
            <a:extLst>
              <a:ext uri="{FF2B5EF4-FFF2-40B4-BE49-F238E27FC236}">
                <a16:creationId xmlns:a16="http://schemas.microsoft.com/office/drawing/2014/main" id="{97B67918-5A26-4E02-8370-355613854825}"/>
              </a:ext>
            </a:extLst>
          </p:cNvPr>
          <p:cNvSpPr/>
          <p:nvPr/>
        </p:nvSpPr>
        <p:spPr>
          <a:xfrm>
            <a:off x="8433137" y="463891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lowchart: Connector 203">
            <a:extLst>
              <a:ext uri="{FF2B5EF4-FFF2-40B4-BE49-F238E27FC236}">
                <a16:creationId xmlns:a16="http://schemas.microsoft.com/office/drawing/2014/main" id="{4172CD69-E2E3-42FD-8789-1BA176AFA3C6}"/>
              </a:ext>
            </a:extLst>
          </p:cNvPr>
          <p:cNvSpPr/>
          <p:nvPr/>
        </p:nvSpPr>
        <p:spPr>
          <a:xfrm>
            <a:off x="8492613" y="458754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lowchart: Connector 205">
            <a:extLst>
              <a:ext uri="{FF2B5EF4-FFF2-40B4-BE49-F238E27FC236}">
                <a16:creationId xmlns:a16="http://schemas.microsoft.com/office/drawing/2014/main" id="{F0A03FC2-A472-4EDD-8B52-ADB57DD3A8A7}"/>
              </a:ext>
            </a:extLst>
          </p:cNvPr>
          <p:cNvSpPr/>
          <p:nvPr/>
        </p:nvSpPr>
        <p:spPr>
          <a:xfrm>
            <a:off x="8557996" y="465377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lowchart: Connector 207">
            <a:extLst>
              <a:ext uri="{FF2B5EF4-FFF2-40B4-BE49-F238E27FC236}">
                <a16:creationId xmlns:a16="http://schemas.microsoft.com/office/drawing/2014/main" id="{C78FEB8D-EDE7-4494-8D03-631175041DAC}"/>
              </a:ext>
            </a:extLst>
          </p:cNvPr>
          <p:cNvSpPr/>
          <p:nvPr/>
        </p:nvSpPr>
        <p:spPr>
          <a:xfrm>
            <a:off x="8320062" y="4890408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lowchart: Connector 209">
            <a:extLst>
              <a:ext uri="{FF2B5EF4-FFF2-40B4-BE49-F238E27FC236}">
                <a16:creationId xmlns:a16="http://schemas.microsoft.com/office/drawing/2014/main" id="{3F963302-4216-4F84-AF15-F19EDC4AC865}"/>
              </a:ext>
            </a:extLst>
          </p:cNvPr>
          <p:cNvSpPr/>
          <p:nvPr/>
        </p:nvSpPr>
        <p:spPr>
          <a:xfrm>
            <a:off x="8369008" y="483822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lowchart: Connector 211">
            <a:extLst>
              <a:ext uri="{FF2B5EF4-FFF2-40B4-BE49-F238E27FC236}">
                <a16:creationId xmlns:a16="http://schemas.microsoft.com/office/drawing/2014/main" id="{C0A0ACFA-64A8-46F9-B0A8-C29F6B72DC3F}"/>
              </a:ext>
            </a:extLst>
          </p:cNvPr>
          <p:cNvSpPr/>
          <p:nvPr/>
        </p:nvSpPr>
        <p:spPr>
          <a:xfrm>
            <a:off x="8412754" y="4912239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lowchart: Connector 213">
            <a:extLst>
              <a:ext uri="{FF2B5EF4-FFF2-40B4-BE49-F238E27FC236}">
                <a16:creationId xmlns:a16="http://schemas.microsoft.com/office/drawing/2014/main" id="{9EC4CAD1-BA8B-47DD-81B0-2E53A08A290A}"/>
              </a:ext>
            </a:extLst>
          </p:cNvPr>
          <p:cNvSpPr/>
          <p:nvPr/>
        </p:nvSpPr>
        <p:spPr>
          <a:xfrm>
            <a:off x="8475564" y="484875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lowchart: Connector 215">
            <a:extLst>
              <a:ext uri="{FF2B5EF4-FFF2-40B4-BE49-F238E27FC236}">
                <a16:creationId xmlns:a16="http://schemas.microsoft.com/office/drawing/2014/main" id="{D39897FB-89BB-40FB-9E12-8569B6A64543}"/>
              </a:ext>
            </a:extLst>
          </p:cNvPr>
          <p:cNvSpPr/>
          <p:nvPr/>
        </p:nvSpPr>
        <p:spPr>
          <a:xfrm>
            <a:off x="8546089" y="4928892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DD1764D2-B3B2-45DF-9F83-F3A3E825A41C}"/>
              </a:ext>
            </a:extLst>
          </p:cNvPr>
          <p:cNvSpPr txBox="1"/>
          <p:nvPr/>
        </p:nvSpPr>
        <p:spPr>
          <a:xfrm>
            <a:off x="107516" y="5663943"/>
            <a:ext cx="117169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/>
              <a:t>Take homes:</a:t>
            </a:r>
          </a:p>
          <a:p>
            <a:pPr marL="457189" indent="-457189">
              <a:buAutoNum type="arabicPeriod"/>
            </a:pPr>
            <a:r>
              <a:rPr lang="en-US" sz="2100"/>
              <a:t>Test points (A     ) max out</a:t>
            </a:r>
          </a:p>
          <a:p>
            <a:pPr marL="457189" indent="-457189">
              <a:buAutoNum type="arabicPeriod"/>
            </a:pPr>
            <a:r>
              <a:rPr lang="en-US" sz="2100"/>
              <a:t>Some other data type is required for level 5   </a:t>
            </a:r>
          </a:p>
          <a:p>
            <a:endParaRPr lang="en-US" sz="2100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858798B8-7BC9-485F-AA54-E3B8D54EF3BA}"/>
              </a:ext>
            </a:extLst>
          </p:cNvPr>
          <p:cNvSpPr txBox="1"/>
          <p:nvPr/>
        </p:nvSpPr>
        <p:spPr>
          <a:xfrm>
            <a:off x="5694100" y="5957629"/>
            <a:ext cx="6338688" cy="109260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r>
              <a:rPr lang="en-US" sz="2100"/>
              <a:t>3. Data types B     , C     , D      are highly impactful</a:t>
            </a:r>
          </a:p>
          <a:p>
            <a:r>
              <a:rPr lang="en-US" sz="2100"/>
              <a:t>4. </a:t>
            </a:r>
            <a:r>
              <a:rPr lang="en-US" sz="2100" b="1" i="1"/>
              <a:t>Use the </a:t>
            </a:r>
            <a:r>
              <a:rPr lang="en-US" sz="2100" b="1" i="1" err="1"/>
              <a:t>smartlist</a:t>
            </a:r>
            <a:r>
              <a:rPr lang="en-US" sz="2100" b="1" i="1"/>
              <a:t> to get credit for the work you do </a:t>
            </a:r>
            <a:endParaRPr lang="en-US" sz="2100" b="1" i="1">
              <a:cs typeface="Calibri"/>
            </a:endParaRPr>
          </a:p>
          <a:p>
            <a:endParaRPr lang="en-US" sz="2100" b="1" i="1">
              <a:cs typeface="Calibri"/>
            </a:endParaRPr>
          </a:p>
        </p:txBody>
      </p:sp>
      <p:sp>
        <p:nvSpPr>
          <p:cNvPr id="222" name="Flowchart: Connector 221">
            <a:extLst>
              <a:ext uri="{FF2B5EF4-FFF2-40B4-BE49-F238E27FC236}">
                <a16:creationId xmlns:a16="http://schemas.microsoft.com/office/drawing/2014/main" id="{B1926FD9-4E27-4E0B-9485-CCC72AF16F60}"/>
              </a:ext>
            </a:extLst>
          </p:cNvPr>
          <p:cNvSpPr/>
          <p:nvPr/>
        </p:nvSpPr>
        <p:spPr>
          <a:xfrm>
            <a:off x="2199180" y="6082879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lowchart: Connector 223">
            <a:extLst>
              <a:ext uri="{FF2B5EF4-FFF2-40B4-BE49-F238E27FC236}">
                <a16:creationId xmlns:a16="http://schemas.microsoft.com/office/drawing/2014/main" id="{F761834D-BA69-45A7-B8E9-A72EA1C74EEE}"/>
              </a:ext>
            </a:extLst>
          </p:cNvPr>
          <p:cNvSpPr/>
          <p:nvPr/>
        </p:nvSpPr>
        <p:spPr>
          <a:xfrm>
            <a:off x="7465368" y="6044652"/>
            <a:ext cx="277905" cy="277907"/>
          </a:xfrm>
          <a:prstGeom prst="flowChartConnector">
            <a:avLst/>
          </a:prstGeom>
          <a:solidFill>
            <a:srgbClr val="C89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lowchart: Connector 225">
            <a:extLst>
              <a:ext uri="{FF2B5EF4-FFF2-40B4-BE49-F238E27FC236}">
                <a16:creationId xmlns:a16="http://schemas.microsoft.com/office/drawing/2014/main" id="{B7F6F132-F225-4E60-A6CF-BBCC2528DADD}"/>
              </a:ext>
            </a:extLst>
          </p:cNvPr>
          <p:cNvSpPr/>
          <p:nvPr/>
        </p:nvSpPr>
        <p:spPr>
          <a:xfrm>
            <a:off x="8076905" y="6041519"/>
            <a:ext cx="277905" cy="277907"/>
          </a:xfrm>
          <a:prstGeom prst="flowChartConnector">
            <a:avLst/>
          </a:prstGeom>
          <a:solidFill>
            <a:srgbClr val="B74C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lowchart: Connector 227">
            <a:extLst>
              <a:ext uri="{FF2B5EF4-FFF2-40B4-BE49-F238E27FC236}">
                <a16:creationId xmlns:a16="http://schemas.microsoft.com/office/drawing/2014/main" id="{80435207-51D6-403A-B486-9E8B098F1FFF}"/>
              </a:ext>
            </a:extLst>
          </p:cNvPr>
          <p:cNvSpPr/>
          <p:nvPr/>
        </p:nvSpPr>
        <p:spPr>
          <a:xfrm>
            <a:off x="8661377" y="6041519"/>
            <a:ext cx="277905" cy="27790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DBF7C560-BB49-4A55-A881-2FC0EDF06289}"/>
              </a:ext>
            </a:extLst>
          </p:cNvPr>
          <p:cNvSpPr/>
          <p:nvPr/>
        </p:nvSpPr>
        <p:spPr>
          <a:xfrm>
            <a:off x="7825857" y="2985845"/>
            <a:ext cx="206188" cy="1854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587D36FE-FD53-4598-A053-208DDFDBC4DD}"/>
              </a:ext>
            </a:extLst>
          </p:cNvPr>
          <p:cNvSpPr/>
          <p:nvPr/>
        </p:nvSpPr>
        <p:spPr>
          <a:xfrm>
            <a:off x="8150322" y="2972152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8EE86608-9343-4A85-A145-38B5A6D93A8C}"/>
              </a:ext>
            </a:extLst>
          </p:cNvPr>
          <p:cNvSpPr/>
          <p:nvPr/>
        </p:nvSpPr>
        <p:spPr>
          <a:xfrm>
            <a:off x="8282564" y="297366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A839B88-905F-4B98-B500-4AF207767A01}"/>
              </a:ext>
            </a:extLst>
          </p:cNvPr>
          <p:cNvSpPr/>
          <p:nvPr/>
        </p:nvSpPr>
        <p:spPr>
          <a:xfrm>
            <a:off x="8261060" y="295538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A2A35FE-C375-42F9-B3A7-CA51C7078057}"/>
              </a:ext>
            </a:extLst>
          </p:cNvPr>
          <p:cNvSpPr/>
          <p:nvPr/>
        </p:nvSpPr>
        <p:spPr>
          <a:xfrm>
            <a:off x="7470437" y="2942933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907A4531-05DB-4561-A199-F5DFFB5AB159}"/>
              </a:ext>
            </a:extLst>
          </p:cNvPr>
          <p:cNvSpPr/>
          <p:nvPr/>
        </p:nvSpPr>
        <p:spPr>
          <a:xfrm>
            <a:off x="8377472" y="297796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7B5A2F67-1FC1-4091-8FB9-8CB18B74088E}"/>
              </a:ext>
            </a:extLst>
          </p:cNvPr>
          <p:cNvSpPr/>
          <p:nvPr/>
        </p:nvSpPr>
        <p:spPr>
          <a:xfrm>
            <a:off x="8445710" y="3023459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360F640F-C481-474A-9E98-F47E282579B4}"/>
              </a:ext>
            </a:extLst>
          </p:cNvPr>
          <p:cNvSpPr/>
          <p:nvPr/>
        </p:nvSpPr>
        <p:spPr>
          <a:xfrm>
            <a:off x="7462908" y="263926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D8D35B19-8CCA-4079-A532-875BFF2D8503}"/>
              </a:ext>
            </a:extLst>
          </p:cNvPr>
          <p:cNvSpPr/>
          <p:nvPr/>
        </p:nvSpPr>
        <p:spPr>
          <a:xfrm>
            <a:off x="8227968" y="2698545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D6EB34E5-3E31-4CB8-AF12-94C400FB56D9}"/>
              </a:ext>
            </a:extLst>
          </p:cNvPr>
          <p:cNvSpPr/>
          <p:nvPr/>
        </p:nvSpPr>
        <p:spPr>
          <a:xfrm>
            <a:off x="8323304" y="2667609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F298CACE-1C2F-448E-B987-726FBD0A498B}"/>
              </a:ext>
            </a:extLst>
          </p:cNvPr>
          <p:cNvSpPr/>
          <p:nvPr/>
        </p:nvSpPr>
        <p:spPr>
          <a:xfrm>
            <a:off x="8388424" y="2688817"/>
            <a:ext cx="277905" cy="277907"/>
          </a:xfrm>
          <a:prstGeom prst="flowChartConnector">
            <a:avLst/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83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566E5F-84BA-45E2-80F2-D87AC8EEC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8" y="4559523"/>
            <a:ext cx="10901472" cy="1236440"/>
          </a:xfrm>
          <a:noFill/>
        </p:spPr>
        <p:txBody>
          <a:bodyPr vert="horz" lIns="121920" tIns="60960" rIns="121920" bIns="60960" rtlCol="0" anchor="b">
            <a:normAutofit/>
          </a:bodyPr>
          <a:lstStyle/>
          <a:p>
            <a:pPr algn="ctr" defTabSz="1219170"/>
            <a:r>
              <a:rPr lang="en-US" sz="3867">
                <a:solidFill>
                  <a:schemeClr val="bg1"/>
                </a:solidFill>
              </a:rPr>
              <a:t>Test interpretation is super hard and controversial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86A9F0D-1215-41F7-9E37-AF3ACB8320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0"/>
          <a:stretch/>
        </p:blipFill>
        <p:spPr bwMode="auto">
          <a:xfrm>
            <a:off x="27" y="14"/>
            <a:ext cx="12191972" cy="42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694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C66E84-2B42-463F-8329-75BA0D521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3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B4548D-CDA7-42E4-AFCF-DCF72095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0"/>
            <a:ext cx="4036335" cy="2387600"/>
          </a:xfrm>
        </p:spPr>
        <p:txBody>
          <a:bodyPr vert="horz" lIns="121920" tIns="60960" rIns="121920" bIns="60960" rtlCol="0" anchor="t">
            <a:normAutofit/>
          </a:bodyPr>
          <a:lstStyle/>
          <a:p>
            <a:pPr defTabSz="1219170"/>
            <a:r>
              <a:rPr lang="en-US" sz="5467">
                <a:solidFill>
                  <a:schemeClr val="tx1"/>
                </a:solidFill>
              </a:rPr>
              <a:t>Back side of handout has definitions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73151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7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874771F2-7B75-4822-BC2D-A85FAF507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7305" b="4"/>
          <a:stretch/>
        </p:blipFill>
        <p:spPr>
          <a:xfrm>
            <a:off x="5922492" y="928201"/>
            <a:ext cx="5536000" cy="492694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2"/>
            <a:ext cx="6007608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7A39033-2D42-4D5B-A8B4-0797FD99BB09}"/>
              </a:ext>
            </a:extLst>
          </p:cNvPr>
          <p:cNvSpPr/>
          <p:nvPr/>
        </p:nvSpPr>
        <p:spPr>
          <a:xfrm>
            <a:off x="5150145" y="4024880"/>
            <a:ext cx="731517" cy="298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FEFA93A-A54A-41EF-B196-7D56D9DC3860}"/>
              </a:ext>
            </a:extLst>
          </p:cNvPr>
          <p:cNvSpPr/>
          <p:nvPr/>
        </p:nvSpPr>
        <p:spPr>
          <a:xfrm>
            <a:off x="5172209" y="4891016"/>
            <a:ext cx="731517" cy="298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613E4E4-09FE-4F26-8D47-C253BA691C46}"/>
              </a:ext>
            </a:extLst>
          </p:cNvPr>
          <p:cNvSpPr/>
          <p:nvPr/>
        </p:nvSpPr>
        <p:spPr>
          <a:xfrm>
            <a:off x="5166679" y="4305910"/>
            <a:ext cx="731517" cy="298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4534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0"/>
            <a:ext cx="4402377" cy="595717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E2BC57-F157-485B-9913-F10A95E47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1999"/>
            <a:ext cx="3759200" cy="5368413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defTabSz="1219170"/>
            <a:r>
              <a:rPr lang="en-US" sz="4500">
                <a:solidFill>
                  <a:srgbClr val="FFFFFF"/>
                </a:solidFill>
              </a:rPr>
              <a:t>Grey areas: tests (review and summarize records</a:t>
            </a:r>
            <a:r>
              <a:rPr lang="en-US" sz="45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8" y="446008"/>
            <a:ext cx="6684131" cy="390942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8A2A03-22EE-4BDF-ABC3-31CFA2B39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497" y="807709"/>
            <a:ext cx="6053804" cy="3219796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indent="-304792" defTabSz="1219170">
              <a:lnSpc>
                <a:spcPct val="90000"/>
              </a:lnSpc>
            </a:pPr>
            <a:r>
              <a:rPr lang="en-US" sz="2900">
                <a:latin typeface="+mn-lt"/>
                <a:cs typeface="Calibri"/>
              </a:rPr>
              <a:t>In the clinic, credit for review and </a:t>
            </a:r>
            <a:r>
              <a:rPr lang="en-US" sz="2900" b="1" i="1">
                <a:latin typeface="+mn-lt"/>
                <a:cs typeface="Calibri"/>
              </a:rPr>
              <a:t>summarize </a:t>
            </a:r>
            <a:r>
              <a:rPr lang="en-US" sz="2900">
                <a:latin typeface="+mn-lt"/>
                <a:cs typeface="Calibri"/>
              </a:rPr>
              <a:t>of records from each unique source:</a:t>
            </a:r>
          </a:p>
          <a:p>
            <a:pPr lvl="1" defTabSz="1219170">
              <a:lnSpc>
                <a:spcPct val="90000"/>
              </a:lnSpc>
            </a:pPr>
            <a:r>
              <a:rPr lang="en-US" sz="2100">
                <a:solidFill>
                  <a:srgbClr val="000000"/>
                </a:solidFill>
                <a:latin typeface="+mn-lt"/>
                <a:cs typeface="Calibri"/>
              </a:rPr>
              <a:t>Of an external health care system</a:t>
            </a:r>
            <a:endParaRPr lang="en-US" sz="2100">
              <a:solidFill>
                <a:srgbClr val="7F7F7F"/>
              </a:solidFill>
              <a:latin typeface="+mn-lt"/>
              <a:cs typeface="Calibri"/>
            </a:endParaRPr>
          </a:p>
          <a:p>
            <a:pPr lvl="1" defTabSz="1219170">
              <a:lnSpc>
                <a:spcPct val="90000"/>
              </a:lnSpc>
            </a:pPr>
            <a:r>
              <a:rPr lang="en-US" sz="2100" b="1" i="1">
                <a:solidFill>
                  <a:srgbClr val="FF0000"/>
                </a:solidFill>
                <a:latin typeface="+mn-lt"/>
                <a:cs typeface="Calibri"/>
              </a:rPr>
              <a:t>NEW: Of a external specialty </a:t>
            </a:r>
            <a:r>
              <a:rPr lang="en-US" sz="2100" i="1">
                <a:solidFill>
                  <a:srgbClr val="FF0000"/>
                </a:solidFill>
                <a:latin typeface="+mn-lt"/>
                <a:cs typeface="Calibri"/>
              </a:rPr>
              <a:t>(even within the same system)</a:t>
            </a:r>
            <a:endParaRPr lang="en-US" sz="2100" b="1" i="1" dirty="0">
              <a:solidFill>
                <a:srgbClr val="FF0000"/>
              </a:solidFill>
              <a:latin typeface="+mn-lt"/>
              <a:cs typeface="Calibri"/>
            </a:endParaRPr>
          </a:p>
          <a:p>
            <a:pPr indent="-304792" defTabSz="1219170">
              <a:lnSpc>
                <a:spcPct val="90000"/>
              </a:lnSpc>
            </a:pPr>
            <a:r>
              <a:rPr lang="en-US" sz="2900">
                <a:solidFill>
                  <a:srgbClr val="000000"/>
                </a:solidFill>
                <a:latin typeface="+mn-lt"/>
                <a:cs typeface="Calibri"/>
              </a:rPr>
              <a:t>Must summarize</a:t>
            </a:r>
            <a:endParaRPr lang="en-US" sz="2900" dirty="0">
              <a:solidFill>
                <a:srgbClr val="000000"/>
              </a:solidFill>
              <a:latin typeface="+mn-lt"/>
              <a:cs typeface="Calibri"/>
            </a:endParaRPr>
          </a:p>
          <a:p>
            <a:pPr indent="-304792" defTabSz="1219170">
              <a:lnSpc>
                <a:spcPct val="90000"/>
              </a:lnSpc>
            </a:pPr>
            <a:endParaRPr lang="en-US" sz="1700">
              <a:latin typeface="+mn-lt"/>
              <a:cs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0957" y="4538156"/>
            <a:ext cx="4379907" cy="1869241"/>
          </a:xfrm>
          <a:prstGeom prst="rect">
            <a:avLst/>
          </a:prstGeom>
          <a:solidFill>
            <a:srgbClr val="868341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8AF5D0B-B17B-464F-83D8-029404B42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57" t="7500" r="152" b="2500"/>
          <a:stretch/>
        </p:blipFill>
        <p:spPr>
          <a:xfrm>
            <a:off x="5195024" y="5246868"/>
            <a:ext cx="6354661" cy="3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90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22F049-8939-42B2-9A9C-CD5CED82E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/>
              <a:t>Levels of test evaluation:</a:t>
            </a:r>
          </a:p>
          <a:p>
            <a:r>
              <a:rPr lang="en-US"/>
              <a:t>Order</a:t>
            </a:r>
          </a:p>
          <a:p>
            <a:r>
              <a:rPr lang="en-US"/>
              <a:t>Review</a:t>
            </a:r>
          </a:p>
          <a:p>
            <a:r>
              <a:rPr lang="en-US"/>
              <a:t>Personally interpret</a:t>
            </a:r>
          </a:p>
          <a:p>
            <a:r>
              <a:rPr lang="en-US"/>
              <a:t>Discuss a test result with another provider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40EF0-C22D-4490-9ECB-101EC84A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does one consider my work in relation to a test?</a:t>
            </a:r>
          </a:p>
        </p:txBody>
      </p:sp>
    </p:spTree>
    <p:extLst>
      <p:ext uri="{BB962C8B-B14F-4D97-AF65-F5344CB8AC3E}">
        <p14:creationId xmlns:p14="http://schemas.microsoft.com/office/powerpoint/2010/main" val="35166689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22F049-8939-42B2-9A9C-CD5CED82E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/>
              <a:t>Levels of test evaluation:</a:t>
            </a:r>
          </a:p>
          <a:p>
            <a:r>
              <a:rPr lang="en-US">
                <a:solidFill>
                  <a:schemeClr val="accent1"/>
                </a:solidFill>
              </a:rPr>
              <a:t>Order</a:t>
            </a:r>
          </a:p>
          <a:p>
            <a:r>
              <a:rPr lang="en-US">
                <a:solidFill>
                  <a:schemeClr val="accent1"/>
                </a:solidFill>
              </a:rPr>
              <a:t>Review</a:t>
            </a:r>
          </a:p>
          <a:p>
            <a:r>
              <a:rPr lang="en-US"/>
              <a:t>Personally interpret</a:t>
            </a:r>
          </a:p>
          <a:p>
            <a:r>
              <a:rPr lang="en-US"/>
              <a:t>Discuss a test result with another provider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40EF0-C22D-4490-9ECB-101EC84A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does one consider my work in relation to a test?</a:t>
            </a:r>
          </a:p>
        </p:txBody>
      </p:sp>
    </p:spTree>
    <p:extLst>
      <p:ext uri="{BB962C8B-B14F-4D97-AF65-F5344CB8AC3E}">
        <p14:creationId xmlns:p14="http://schemas.microsoft.com/office/powerpoint/2010/main" val="2319893031"/>
      </p:ext>
    </p:extLst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2EC79523EA9943BE09F42C1850394B" ma:contentTypeVersion="9" ma:contentTypeDescription="Create a new document." ma:contentTypeScope="" ma:versionID="70ea3f33b90fcb924ac140d7b1cb11f4">
  <xsd:schema xmlns:xsd="http://www.w3.org/2001/XMLSchema" xmlns:xs="http://www.w3.org/2001/XMLSchema" xmlns:p="http://schemas.microsoft.com/office/2006/metadata/properties" xmlns:ns1="http://schemas.microsoft.com/sharepoint/v3" xmlns:ns3="f5121458-84b8-4fa7-90fb-729a47ae5965" xmlns:ns4="7ad93ab9-4db0-43dd-a360-fa0e9b417977" targetNamespace="http://schemas.microsoft.com/office/2006/metadata/properties" ma:root="true" ma:fieldsID="933fcd06f51408e2573d58bcb2144f46" ns1:_="" ns3:_="" ns4:_="">
    <xsd:import namespace="http://schemas.microsoft.com/sharepoint/v3"/>
    <xsd:import namespace="f5121458-84b8-4fa7-90fb-729a47ae5965"/>
    <xsd:import namespace="7ad93ab9-4db0-43dd-a360-fa0e9b4179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21458-84b8-4fa7-90fb-729a47ae59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d93ab9-4db0-43dd-a360-fa0e9b41797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14C36B-1D1D-4596-BC18-FE760B512A05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dcmitype/"/>
    <ds:schemaRef ds:uri="f5121458-84b8-4fa7-90fb-729a47ae5965"/>
    <ds:schemaRef ds:uri="http://www.w3.org/XML/1998/namespace"/>
    <ds:schemaRef ds:uri="7ad93ab9-4db0-43dd-a360-fa0e9b417977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AADE21F-5EC9-463D-8FAE-596E52E054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5121458-84b8-4fa7-90fb-729a47ae5965"/>
    <ds:schemaRef ds:uri="7ad93ab9-4db0-43dd-a360-fa0e9b4179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0029CC-1D5D-4943-BC84-1E35B4733B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3103</Words>
  <Application>Microsoft Macintosh PowerPoint</Application>
  <PresentationFormat>Widescreen</PresentationFormat>
  <Paragraphs>569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Arial Narrow</vt:lpstr>
      <vt:lpstr>Arial,Sans-Serif</vt:lpstr>
      <vt:lpstr>Calibri</vt:lpstr>
      <vt:lpstr>Calibri Light</vt:lpstr>
      <vt:lpstr>Century Gothic</vt:lpstr>
      <vt:lpstr>Times New Roman</vt:lpstr>
      <vt:lpstr>TW Cen MT</vt:lpstr>
      <vt:lpstr>TW Cen MT</vt:lpstr>
      <vt:lpstr>Tw Cen MT Condensed</vt:lpstr>
      <vt:lpstr>Wingdings 3</vt:lpstr>
      <vt:lpstr>1_Office Theme</vt:lpstr>
      <vt:lpstr>Integral</vt:lpstr>
      <vt:lpstr>Cy21 ambulatory Evaluation &amp; Management   rules: fireside chat #2 data discussion</vt:lpstr>
      <vt:lpstr>Ambulatory E&amp;M is changing January 1, 2021</vt:lpstr>
      <vt:lpstr>Medical Decision Making (MDM) Elements</vt:lpstr>
      <vt:lpstr>Ambulatory Element 2 of MDM: Data Reviewed</vt:lpstr>
      <vt:lpstr>Test interpretation is super hard and controversial</vt:lpstr>
      <vt:lpstr>Back side of handout has definitions</vt:lpstr>
      <vt:lpstr>Grey areas: tests (review and summarize records)</vt:lpstr>
      <vt:lpstr>How does one consider my work in relation to a test?</vt:lpstr>
      <vt:lpstr>How does one consider my work in relation to a test?</vt:lpstr>
      <vt:lpstr>Test order and review (subject to adjusted interpretation)</vt:lpstr>
      <vt:lpstr>How does one consider my work in relation to a test?</vt:lpstr>
      <vt:lpstr>Test personal interpretation (subject to adjusted interpretation)</vt:lpstr>
      <vt:lpstr>Tests have multiple components</vt:lpstr>
      <vt:lpstr>Take home point:</vt:lpstr>
      <vt:lpstr>examples</vt:lpstr>
      <vt:lpstr>Example #1: Internal Medicine Dr. A orders a chem-8 and CBC in advance of a visit, Internal Medicine Dr. A reviews the results at the visit:  </vt:lpstr>
      <vt:lpstr>Example #2: Internal Medicine Dr. A orders a chem-8 and CBC at a visit, Internal Medicine Dr. A reviews the results at the next visit: </vt:lpstr>
      <vt:lpstr>Example #3: Internal Medicine Dr. A orders a chem-8 and CBC at a visit, Internal Medicine Dr. B reviews the results at the follow up visit: </vt:lpstr>
      <vt:lpstr>Example #4: Patient has a chem-8 and CBC in the ER, Internal Medicine Dr. A reviews the results at the follow up visit: </vt:lpstr>
      <vt:lpstr>Example #5: Internal Medicine Dr. A orders an EKG and Internal Medicine Dr. A personally informally interpret it for the visit that day, knowing cardiology will have a professional fee for the formal read</vt:lpstr>
      <vt:lpstr>Example #6: Cardiologist Dr. C orders an EKG and Cardiologist Dr. C personally interprets it, but know Cardiologist Dr. D (partner) will be get the professional component of the EKG</vt:lpstr>
      <vt:lpstr>Example #7: Cardiologist Dr. C orders an echocardiogram and Cardiologist Dr. D personally interpret it, Cardiologist Dr. E reviews the report at a follow up visit; Cardiology Dr. C already took credit for ordering and Cardiology Dr. D took credit for formally interpreting, Cardiology Dr. E has no point</vt:lpstr>
      <vt:lpstr>Example #8: Internal Medicine Dr. A orders an echocardiogram and Cardiologist Dr. D formally interpret it, Cardiologist Dr. E reviews the report at a follow up visit</vt:lpstr>
      <vt:lpstr>Example #9: Surgeon Dr. A orders a CT and Surgeon Dr. A personally informally interprets it; radiology will bill professional interpretation separately</vt:lpstr>
      <vt:lpstr>Example #10: Family Practice Dr. F orders a CXR and Family Practice Dr. G personally interprets it; radiology will bill professional interpretation separately</vt:lpstr>
      <vt:lpstr>How does one consider my work in relation to a test?</vt:lpstr>
      <vt:lpstr>Discussion with another provider (subject to adjusted interpretation)</vt:lpstr>
      <vt:lpstr>Example #10: Family Practice Dr. H is wondering about management of difficult to control hypertension and discuss with a partner in the same practice</vt:lpstr>
      <vt:lpstr>Example #10: Family practice Dr. H is wondering about management of difficult to control hypertension and discuss with nephrologist (via any communication method)</vt:lpstr>
      <vt:lpstr>Example #10: Cardiologist Dr. C (a CHF specialist) is wondering about management severe aortic stenosis and discussed with Cardiologist Dr. D (interventionalist)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Cy21 ambulatory Evaluation &amp; Management   rules:  data discussion</dc:title>
  <dc:creator>Roske, Jessie MD</dc:creator>
  <cp:lastModifiedBy>Schooley, Richard</cp:lastModifiedBy>
  <cp:revision>10</cp:revision>
  <dcterms:created xsi:type="dcterms:W3CDTF">2021-01-14T20:58:24Z</dcterms:created>
  <dcterms:modified xsi:type="dcterms:W3CDTF">2021-04-23T21:21:10Z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0x010100712EC79523EA9943BE09F42C1850394B</vt:lpwstr>
  </property>
</Properties>
</file>